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2" r:id="rId3"/>
    <p:sldId id="286" r:id="rId4"/>
    <p:sldId id="288" r:id="rId5"/>
    <p:sldId id="318" r:id="rId6"/>
    <p:sldId id="320" r:id="rId7"/>
    <p:sldId id="321" r:id="rId8"/>
    <p:sldId id="329" r:id="rId9"/>
    <p:sldId id="322" r:id="rId10"/>
    <p:sldId id="324" r:id="rId11"/>
    <p:sldId id="323" r:id="rId12"/>
    <p:sldId id="317" r:id="rId13"/>
    <p:sldId id="333" r:id="rId14"/>
    <p:sldId id="330" r:id="rId15"/>
    <p:sldId id="332" r:id="rId16"/>
    <p:sldId id="334" r:id="rId17"/>
    <p:sldId id="274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357" autoAdjust="0"/>
  </p:normalViewPr>
  <p:slideViewPr>
    <p:cSldViewPr snapToGrid="0">
      <p:cViewPr varScale="1">
        <p:scale>
          <a:sx n="77" d="100"/>
          <a:sy n="77" d="100"/>
        </p:scale>
        <p:origin x="4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7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3B3D1-B2A9-458F-A2B8-8E16036BA3DC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B6310-CB37-4ADA-861B-E2FFD9C60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444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fld id="{A3562E29-6F54-45AC-8FF0-6CB0A1DF73E4}" type="slidenum">
              <a:rPr lang="de-DE" altLang="en-US" sz="1200">
                <a:latin typeface="Arial" charset="0"/>
              </a:rPr>
              <a:pPr eaLnBrk="1" hangingPunct="1"/>
              <a:t>2</a:t>
            </a:fld>
            <a:endParaRPr lang="de-DE" altLang="en-US" sz="1200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233280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fld id="{D27D98B4-FE76-4F82-9A02-946C9334EF77}" type="slidenum">
              <a:rPr lang="de-DE" altLang="en-US" sz="1200">
                <a:latin typeface="Arial" charset="0"/>
              </a:rPr>
              <a:pPr eaLnBrk="1" hangingPunct="1"/>
              <a:t>4</a:t>
            </a:fld>
            <a:endParaRPr lang="de-DE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3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6310-CB37-4ADA-861B-E2FFD9C60489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6663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73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466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9100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CB9455-FF34-4C95-A6FD-958F244562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31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865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04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27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545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904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969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236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14/09/2014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110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7725"/>
            <a:ext cx="7886700" cy="86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30157"/>
            <a:ext cx="7886700" cy="531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1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"/>
          <a:stretch/>
        </p:blipFill>
        <p:spPr>
          <a:xfrm>
            <a:off x="367429" y="25052"/>
            <a:ext cx="8776571" cy="6469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890" y="24384"/>
            <a:ext cx="8881110" cy="804673"/>
          </a:xfrm>
        </p:spPr>
        <p:txBody>
          <a:bodyPr>
            <a:normAutofit fontScale="90000"/>
          </a:bodyPr>
          <a:lstStyle/>
          <a:p>
            <a:r>
              <a:rPr lang="en-NZ" dirty="0" err="1" smtClean="0"/>
              <a:t>Geol</a:t>
            </a:r>
            <a:r>
              <a:rPr lang="en-NZ" dirty="0" smtClean="0"/>
              <a:t> 244 – structural geology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1009862" y="5808603"/>
            <a:ext cx="8224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Lecture </a:t>
            </a:r>
            <a:r>
              <a:rPr lang="en-NZ" sz="3200" dirty="0" smtClean="0">
                <a:solidFill>
                  <a:schemeClr val="bg1"/>
                </a:solidFill>
              </a:rPr>
              <a:t>10 – Brittle fault rocks and deformation 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2169" y="-12948"/>
            <a:ext cx="8881110" cy="8046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mtClean="0">
                <a:solidFill>
                  <a:schemeClr val="bg1"/>
                </a:solidFill>
              </a:rPr>
              <a:t>Geol 244 – structural geology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9575" y="5796323"/>
            <a:ext cx="8224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 smtClean="0"/>
              <a:t>Lecture </a:t>
            </a:r>
            <a:r>
              <a:rPr lang="en-NZ" sz="3200" dirty="0" smtClean="0"/>
              <a:t>10 – Brittle fault rocks and deformation 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20684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/>
              <a:t>Pseudotachylite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7886700" cy="2604935"/>
          </a:xfrm>
        </p:spPr>
        <p:txBody>
          <a:bodyPr>
            <a:normAutofit fontScale="85000" lnSpcReduction="20000"/>
          </a:bodyPr>
          <a:lstStyle/>
          <a:p>
            <a:r>
              <a:rPr lang="en-NZ" dirty="0" err="1" smtClean="0"/>
              <a:t>Tachylite</a:t>
            </a:r>
            <a:r>
              <a:rPr lang="en-NZ" dirty="0" smtClean="0"/>
              <a:t> is volcanic glass created by swift (</a:t>
            </a:r>
            <a:r>
              <a:rPr lang="en-NZ" dirty="0" err="1" smtClean="0"/>
              <a:t>tachy</a:t>
            </a:r>
            <a:r>
              <a:rPr lang="en-NZ" dirty="0" smtClean="0"/>
              <a:t>) cooling of basalt</a:t>
            </a:r>
          </a:p>
          <a:p>
            <a:r>
              <a:rPr lang="en-NZ" dirty="0" err="1" smtClean="0"/>
              <a:t>Pseudotachylite</a:t>
            </a:r>
            <a:r>
              <a:rPr lang="en-NZ" dirty="0" smtClean="0"/>
              <a:t> is fake volcanic glass, created by frictional melting of rock in a fault zone, during an earthquake</a:t>
            </a:r>
          </a:p>
          <a:p>
            <a:r>
              <a:rPr lang="en-NZ" dirty="0" smtClean="0"/>
              <a:t>Found on the fault surface, </a:t>
            </a:r>
            <a:r>
              <a:rPr lang="en-NZ" dirty="0"/>
              <a:t>often as the matrix to a breccia, or as veins injected into the walls of the fault</a:t>
            </a:r>
            <a:r>
              <a:rPr lang="en-NZ" dirty="0" smtClean="0"/>
              <a:t>.</a:t>
            </a:r>
          </a:p>
          <a:p>
            <a:r>
              <a:rPr lang="en-NZ" dirty="0" smtClean="0"/>
              <a:t>Frictional heating enough to cause </a:t>
            </a:r>
            <a:r>
              <a:rPr lang="en-NZ" dirty="0" err="1" smtClean="0"/>
              <a:t>coseismic</a:t>
            </a:r>
            <a:r>
              <a:rPr lang="en-NZ" dirty="0" smtClean="0"/>
              <a:t> melting will weaken </a:t>
            </a:r>
            <a:r>
              <a:rPr lang="en-NZ" dirty="0" smtClean="0"/>
              <a:t> rocks until they cool! (</a:t>
            </a:r>
            <a:r>
              <a:rPr lang="en-NZ" dirty="0" smtClean="0"/>
              <a:t>example of </a:t>
            </a:r>
            <a:r>
              <a:rPr lang="en-NZ" dirty="0" smtClean="0"/>
              <a:t>strain softening)</a:t>
            </a:r>
            <a:endParaRPr lang="en-NZ" dirty="0"/>
          </a:p>
        </p:txBody>
      </p:sp>
      <p:pic>
        <p:nvPicPr>
          <p:cNvPr id="7170" name="Picture 2" descr="http://sanuja.com/blog/wp-content/uploads/2013/05/pseudotachyli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0"/>
          <a:stretch/>
        </p:blipFill>
        <p:spPr bwMode="auto">
          <a:xfrm>
            <a:off x="303184" y="3735092"/>
            <a:ext cx="8798147" cy="275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02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33" r="13340" b="75539"/>
          <a:stretch/>
        </p:blipFill>
        <p:spPr>
          <a:xfrm>
            <a:off x="328163" y="1018908"/>
            <a:ext cx="8699220" cy="25341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4" y="4215901"/>
            <a:ext cx="8699862" cy="2225995"/>
          </a:xfrm>
        </p:spPr>
        <p:txBody>
          <a:bodyPr/>
          <a:lstStyle/>
          <a:p>
            <a:r>
              <a:rPr lang="en-NZ" dirty="0" smtClean="0"/>
              <a:t>Major faults can have </a:t>
            </a:r>
          </a:p>
          <a:p>
            <a:pPr lvl="1"/>
            <a:r>
              <a:rPr lang="en-NZ" dirty="0" smtClean="0"/>
              <a:t>multiple gouges developed in different </a:t>
            </a:r>
            <a:r>
              <a:rPr lang="en-NZ" dirty="0" err="1" smtClean="0"/>
              <a:t>lithologies</a:t>
            </a:r>
            <a:endParaRPr lang="en-NZ" dirty="0" smtClean="0"/>
          </a:p>
          <a:p>
            <a:pPr lvl="1"/>
            <a:r>
              <a:rPr lang="en-NZ" dirty="0" smtClean="0"/>
              <a:t>Deformation fabrics many 10s to 100s of meters wide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51" y="112156"/>
            <a:ext cx="8530045" cy="787486"/>
          </a:xfrm>
          <a:noFill/>
        </p:spPr>
        <p:txBody>
          <a:bodyPr>
            <a:normAutofit/>
          </a:bodyPr>
          <a:lstStyle/>
          <a:p>
            <a:r>
              <a:rPr lang="en-NZ" dirty="0" smtClean="0"/>
              <a:t>Alpine fault rocks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4992437" y="3569570"/>
            <a:ext cx="12670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1.5 m thick gouge</a:t>
            </a:r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74971" r="67092" b="10921"/>
          <a:stretch/>
        </p:blipFill>
        <p:spPr>
          <a:xfrm>
            <a:off x="6301970" y="1806394"/>
            <a:ext cx="284203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Summary: fault rocks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Form by cataclasis – fracturing, crushing, rotation</a:t>
            </a:r>
          </a:p>
          <a:p>
            <a:r>
              <a:rPr lang="en-NZ" dirty="0" smtClean="0"/>
              <a:t>fault </a:t>
            </a:r>
            <a:r>
              <a:rPr lang="en-NZ" dirty="0" smtClean="0"/>
              <a:t>breccia (</a:t>
            </a:r>
            <a:r>
              <a:rPr lang="en-NZ" dirty="0" err="1" smtClean="0"/>
              <a:t>incohesive</a:t>
            </a:r>
            <a:r>
              <a:rPr lang="en-NZ" dirty="0" smtClean="0"/>
              <a:t> or indurated/veined): &gt;30% angular </a:t>
            </a:r>
            <a:r>
              <a:rPr lang="en-NZ" dirty="0" smtClean="0"/>
              <a:t>fragments</a:t>
            </a:r>
          </a:p>
          <a:p>
            <a:pPr lvl="1"/>
            <a:r>
              <a:rPr lang="en-NZ" dirty="0" smtClean="0"/>
              <a:t>fracturing</a:t>
            </a:r>
            <a:endParaRPr lang="en-NZ" dirty="0" smtClean="0"/>
          </a:p>
          <a:p>
            <a:r>
              <a:rPr lang="en-NZ" dirty="0" err="1" smtClean="0"/>
              <a:t>cataclasite</a:t>
            </a:r>
            <a:r>
              <a:rPr lang="en-NZ" dirty="0" smtClean="0"/>
              <a:t> (cohesive): &lt;30% angular </a:t>
            </a:r>
            <a:r>
              <a:rPr lang="en-NZ" dirty="0" smtClean="0"/>
              <a:t>fragments</a:t>
            </a:r>
          </a:p>
          <a:p>
            <a:pPr lvl="1"/>
            <a:r>
              <a:rPr lang="en-NZ" dirty="0" smtClean="0"/>
              <a:t>Cataclastic flow – </a:t>
            </a:r>
            <a:r>
              <a:rPr lang="en-NZ" dirty="0" err="1" smtClean="0"/>
              <a:t>mesoscopically</a:t>
            </a:r>
            <a:r>
              <a:rPr lang="en-NZ" dirty="0" smtClean="0"/>
              <a:t> ductile</a:t>
            </a:r>
            <a:endParaRPr lang="en-NZ" dirty="0" smtClean="0"/>
          </a:p>
          <a:p>
            <a:r>
              <a:rPr lang="en-NZ" dirty="0" smtClean="0"/>
              <a:t>fault gouge: (</a:t>
            </a:r>
            <a:r>
              <a:rPr lang="en-NZ" dirty="0" err="1" smtClean="0"/>
              <a:t>incohesive</a:t>
            </a:r>
            <a:r>
              <a:rPr lang="en-NZ" dirty="0" smtClean="0"/>
              <a:t>) very few isolated fragments in &gt;70% clay-sized matrix </a:t>
            </a:r>
          </a:p>
          <a:p>
            <a:r>
              <a:rPr lang="en-US" altLang="en-US" dirty="0" err="1" smtClean="0"/>
              <a:t>Pseudotachylite</a:t>
            </a:r>
            <a:r>
              <a:rPr lang="en-US" altLang="en-US" dirty="0" smtClean="0"/>
              <a:t> – frictional melt product</a:t>
            </a:r>
            <a:endParaRPr lang="en-US" altLang="en-US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109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5_7_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907" y="1484555"/>
            <a:ext cx="4211939" cy="35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5791200" y="52578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bg1"/>
                </a:solidFill>
              </a:rPr>
              <a:t>Byerlee, 1978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Mechanical properties of fault rocks - </a:t>
            </a:r>
            <a:r>
              <a:rPr lang="en-NZ" dirty="0" err="1" smtClean="0"/>
              <a:t>Byerlee’s</a:t>
            </a:r>
            <a:r>
              <a:rPr lang="en-NZ" dirty="0" smtClean="0"/>
              <a:t> law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5738261" y="4844534"/>
            <a:ext cx="20881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Normal stress (</a:t>
            </a:r>
            <a:r>
              <a:rPr lang="en-NZ" dirty="0" err="1" smtClean="0"/>
              <a:t>Mpa</a:t>
            </a:r>
            <a:r>
              <a:rPr lang="en-NZ" dirty="0" smtClean="0"/>
              <a:t>)</a:t>
            </a:r>
            <a:endParaRPr lang="en-NZ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441964" y="3187855"/>
            <a:ext cx="1923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Shear stress (</a:t>
            </a:r>
            <a:r>
              <a:rPr lang="en-NZ" dirty="0" err="1" smtClean="0"/>
              <a:t>Mpa</a:t>
            </a:r>
            <a:r>
              <a:rPr lang="en-NZ" dirty="0" smtClean="0"/>
              <a:t>)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 rot="19553623">
            <a:off x="5725057" y="3053961"/>
            <a:ext cx="2705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smtClean="0"/>
              <a:t>Mostly </a:t>
            </a:r>
            <a:r>
              <a:rPr lang="el-GR" sz="2800" dirty="0" smtClean="0"/>
              <a:t>μ</a:t>
            </a:r>
            <a:r>
              <a:rPr lang="en-NZ" sz="2800" dirty="0" smtClean="0"/>
              <a:t> = ~0.55</a:t>
            </a:r>
            <a:endParaRPr lang="en-NZ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518" y="1130157"/>
            <a:ext cx="3842293" cy="5410492"/>
          </a:xfrm>
        </p:spPr>
        <p:txBody>
          <a:bodyPr>
            <a:normAutofit fontScale="70000" lnSpcReduction="20000"/>
          </a:bodyPr>
          <a:lstStyle/>
          <a:p>
            <a:r>
              <a:rPr lang="en-NZ" dirty="0" smtClean="0"/>
              <a:t>In the </a:t>
            </a:r>
            <a:r>
              <a:rPr lang="en-NZ" b="1" dirty="0" smtClean="0"/>
              <a:t>laboratory</a:t>
            </a:r>
            <a:r>
              <a:rPr lang="en-NZ" dirty="0" smtClean="0"/>
              <a:t>, </a:t>
            </a:r>
          </a:p>
          <a:p>
            <a:r>
              <a:rPr lang="en-NZ" dirty="0" smtClean="0"/>
              <a:t>At low confining stresses, static friction varies widely up to 0.85</a:t>
            </a:r>
          </a:p>
          <a:p>
            <a:pPr lvl="1"/>
            <a:r>
              <a:rPr lang="en-NZ" dirty="0" smtClean="0"/>
              <a:t>Surface roughness (lithology) dominates the friction</a:t>
            </a:r>
          </a:p>
          <a:p>
            <a:r>
              <a:rPr lang="en-NZ" dirty="0" smtClean="0"/>
              <a:t>at </a:t>
            </a:r>
            <a:r>
              <a:rPr lang="en-NZ" dirty="0"/>
              <a:t>moderate to large confining </a:t>
            </a:r>
            <a:r>
              <a:rPr lang="en-NZ" dirty="0" smtClean="0"/>
              <a:t>stress</a:t>
            </a:r>
          </a:p>
          <a:p>
            <a:pPr lvl="1"/>
            <a:r>
              <a:rPr lang="en-NZ" dirty="0" smtClean="0"/>
              <a:t>Friction is reduced to 0.5-0.6</a:t>
            </a:r>
          </a:p>
          <a:p>
            <a:pPr lvl="1"/>
            <a:r>
              <a:rPr lang="en-NZ" b="1" u="sng" dirty="0" smtClean="0"/>
              <a:t>STATIC</a:t>
            </a:r>
            <a:r>
              <a:rPr lang="en-NZ" dirty="0" smtClean="0"/>
              <a:t> frictional resistance to sliding is </a:t>
            </a:r>
            <a:r>
              <a:rPr lang="en-NZ" dirty="0"/>
              <a:t>independent of </a:t>
            </a:r>
            <a:r>
              <a:rPr lang="en-NZ" dirty="0" smtClean="0"/>
              <a:t>lithology and uniformly proportional to normal stress</a:t>
            </a:r>
          </a:p>
          <a:p>
            <a:pPr lvl="1"/>
            <a:endParaRPr lang="en-NZ" dirty="0" smtClean="0"/>
          </a:p>
          <a:p>
            <a:pPr lvl="1"/>
            <a:r>
              <a:rPr lang="en-NZ" dirty="0" smtClean="0"/>
              <a:t>Surface roughness is irrelevant</a:t>
            </a:r>
          </a:p>
          <a:p>
            <a:pPr lvl="1"/>
            <a:r>
              <a:rPr lang="en-NZ" dirty="0" smtClean="0"/>
              <a:t>Swelling clay content can reduce it further</a:t>
            </a:r>
          </a:p>
          <a:p>
            <a:endParaRPr lang="en-NZ" dirty="0" smtClean="0"/>
          </a:p>
          <a:p>
            <a:r>
              <a:rPr lang="en-NZ" sz="4800" dirty="0" smtClean="0"/>
              <a:t>However…..</a:t>
            </a:r>
            <a:endParaRPr lang="en-NZ" sz="4800" dirty="0"/>
          </a:p>
        </p:txBody>
      </p:sp>
      <p:sp>
        <p:nvSpPr>
          <p:cNvPr id="6" name="Freeform 5"/>
          <p:cNvSpPr/>
          <p:nvPr/>
        </p:nvSpPr>
        <p:spPr>
          <a:xfrm>
            <a:off x="4733365" y="2022438"/>
            <a:ext cx="3840479" cy="2700169"/>
          </a:xfrm>
          <a:custGeom>
            <a:avLst/>
            <a:gdLst>
              <a:gd name="connsiteX0" fmla="*/ 0 w 4346090"/>
              <a:gd name="connsiteY0" fmla="*/ 2700169 h 2700169"/>
              <a:gd name="connsiteX1" fmla="*/ 484094 w 4346090"/>
              <a:gd name="connsiteY1" fmla="*/ 2259106 h 2700169"/>
              <a:gd name="connsiteX2" fmla="*/ 4346090 w 4346090"/>
              <a:gd name="connsiteY2" fmla="*/ 0 h 2700169"/>
              <a:gd name="connsiteX3" fmla="*/ 4346090 w 4346090"/>
              <a:gd name="connsiteY3" fmla="*/ 0 h 270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6090" h="2700169">
                <a:moveTo>
                  <a:pt x="0" y="2700169"/>
                </a:moveTo>
                <a:lnTo>
                  <a:pt x="484094" y="2259106"/>
                </a:lnTo>
                <a:lnTo>
                  <a:pt x="4346090" y="0"/>
                </a:lnTo>
                <a:lnTo>
                  <a:pt x="434609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13"/>
          <p:cNvSpPr txBox="1"/>
          <p:nvPr/>
        </p:nvSpPr>
        <p:spPr>
          <a:xfrm>
            <a:off x="5492072" y="4235731"/>
            <a:ext cx="2900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smtClean="0"/>
              <a:t>Mostly </a:t>
            </a:r>
            <a:r>
              <a:rPr lang="el-GR" sz="2800" dirty="0" smtClean="0"/>
              <a:t>μ</a:t>
            </a:r>
            <a:r>
              <a:rPr lang="en-NZ" sz="2800" dirty="0" smtClean="0"/>
              <a:t> 0.6&gt;0.85</a:t>
            </a:r>
            <a:endParaRPr lang="en-NZ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099098" y="4407908"/>
            <a:ext cx="311972" cy="894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24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87725"/>
            <a:ext cx="8666187" cy="867773"/>
          </a:xfrm>
        </p:spPr>
        <p:txBody>
          <a:bodyPr>
            <a:normAutofit fontScale="90000"/>
          </a:bodyPr>
          <a:lstStyle/>
          <a:p>
            <a:r>
              <a:rPr lang="en-NZ" sz="3600" dirty="0" smtClean="0"/>
              <a:t>Fault rock </a:t>
            </a:r>
            <a:r>
              <a:rPr lang="en-NZ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</a:t>
            </a:r>
            <a:r>
              <a:rPr lang="en-N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3600" dirty="0" smtClean="0"/>
              <a:t>friction depends on permeability</a:t>
            </a:r>
            <a:endParaRPr lang="en-N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74948"/>
            <a:ext cx="7886700" cy="2229691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NZ" dirty="0" smtClean="0"/>
              <a:t>High permeability fault rocks – pore fluid drains during earthquakes </a:t>
            </a:r>
          </a:p>
          <a:p>
            <a:pPr lvl="1"/>
            <a:r>
              <a:rPr lang="en-NZ" dirty="0" smtClean="0"/>
              <a:t>If fault core and host rocks are porous (depends on mineralogy and texture) juxtaposes </a:t>
            </a:r>
            <a:r>
              <a:rPr lang="en-NZ" dirty="0"/>
              <a:t>the fault plane, slip may be essentially </a:t>
            </a:r>
            <a:r>
              <a:rPr lang="en-NZ" dirty="0" smtClean="0"/>
              <a:t>dry</a:t>
            </a:r>
          </a:p>
          <a:p>
            <a:pPr lvl="2"/>
            <a:r>
              <a:rPr lang="en-NZ" dirty="0" smtClean="0"/>
              <a:t>Forms </a:t>
            </a:r>
            <a:r>
              <a:rPr lang="en-NZ" b="1" dirty="0" smtClean="0">
                <a:solidFill>
                  <a:srgbClr val="00B0F0"/>
                </a:solidFill>
              </a:rPr>
              <a:t>pseudotachylyte</a:t>
            </a:r>
            <a:r>
              <a:rPr lang="en-NZ" dirty="0" smtClean="0">
                <a:solidFill>
                  <a:srgbClr val="00B0F0"/>
                </a:solidFill>
              </a:rPr>
              <a:t> </a:t>
            </a:r>
            <a:r>
              <a:rPr lang="en-NZ" dirty="0" smtClean="0"/>
              <a:t>(melted rock) </a:t>
            </a:r>
          </a:p>
          <a:p>
            <a:pPr lvl="2"/>
            <a:r>
              <a:rPr lang="en-NZ" dirty="0" smtClean="0"/>
              <a:t>and/or </a:t>
            </a:r>
            <a:r>
              <a:rPr lang="en-NZ" b="1" dirty="0" err="1">
                <a:solidFill>
                  <a:srgbClr val="FF0000"/>
                </a:solidFill>
              </a:rPr>
              <a:t>ultracataclasite</a:t>
            </a:r>
            <a:r>
              <a:rPr lang="en-NZ" dirty="0"/>
              <a:t> </a:t>
            </a:r>
            <a:r>
              <a:rPr lang="en-NZ" dirty="0" smtClean="0"/>
              <a:t>(powdered rock) during </a:t>
            </a:r>
            <a:r>
              <a:rPr lang="en-NZ" dirty="0"/>
              <a:t>frictional grain flow</a:t>
            </a:r>
          </a:p>
          <a:p>
            <a:pPr lvl="2"/>
            <a:r>
              <a:rPr lang="en-NZ" dirty="0"/>
              <a:t>Equivalent to </a:t>
            </a:r>
            <a:r>
              <a:rPr lang="en-NZ" b="1" dirty="0">
                <a:solidFill>
                  <a:srgbClr val="00B0F0"/>
                </a:solidFill>
              </a:rPr>
              <a:t>oil</a:t>
            </a:r>
            <a:r>
              <a:rPr lang="en-NZ" dirty="0">
                <a:solidFill>
                  <a:srgbClr val="00B0F0"/>
                </a:solidFill>
              </a:rPr>
              <a:t> </a:t>
            </a:r>
            <a:r>
              <a:rPr lang="en-NZ" dirty="0"/>
              <a:t>or </a:t>
            </a:r>
            <a:r>
              <a:rPr lang="en-NZ" b="1" dirty="0">
                <a:solidFill>
                  <a:srgbClr val="FF0000"/>
                </a:solidFill>
              </a:rPr>
              <a:t>talcum</a:t>
            </a:r>
            <a:r>
              <a:rPr lang="en-NZ" dirty="0"/>
              <a:t> </a:t>
            </a:r>
            <a:r>
              <a:rPr lang="en-NZ" b="1" dirty="0" smtClean="0">
                <a:solidFill>
                  <a:srgbClr val="FF0000"/>
                </a:solidFill>
              </a:rPr>
              <a:t>powder </a:t>
            </a:r>
            <a:r>
              <a:rPr lang="en-NZ" dirty="0" smtClean="0"/>
              <a:t>acting as </a:t>
            </a:r>
            <a:r>
              <a:rPr lang="en-NZ" sz="33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lubricant</a:t>
            </a:r>
            <a:endParaRPr lang="en-NZ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027" y="3135706"/>
            <a:ext cx="3586404" cy="3313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06" y="3089874"/>
            <a:ext cx="4012641" cy="34046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7462" y="3400326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Frictional melting</a:t>
            </a:r>
            <a:endParaRPr lang="en-NZ" dirty="0"/>
          </a:p>
        </p:txBody>
      </p:sp>
      <p:sp>
        <p:nvSpPr>
          <p:cNvPr id="11" name="Rectangle 10"/>
          <p:cNvSpPr/>
          <p:nvPr/>
        </p:nvSpPr>
        <p:spPr>
          <a:xfrm>
            <a:off x="6749970" y="3235989"/>
            <a:ext cx="2168120" cy="1338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3" name="Straight Connector 12"/>
          <p:cNvCxnSpPr/>
          <p:nvPr/>
        </p:nvCxnSpPr>
        <p:spPr>
          <a:xfrm>
            <a:off x="6260951" y="3400326"/>
            <a:ext cx="67189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08128" y="3215660"/>
            <a:ext cx="210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Gouge </a:t>
            </a:r>
            <a:r>
              <a:rPr lang="en-NZ" dirty="0" err="1" smtClean="0"/>
              <a:t>comminution</a:t>
            </a:r>
            <a:endParaRPr lang="en-NZ" dirty="0"/>
          </a:p>
        </p:txBody>
      </p:sp>
      <p:sp>
        <p:nvSpPr>
          <p:cNvPr id="17" name="Freeform 16"/>
          <p:cNvSpPr/>
          <p:nvPr/>
        </p:nvSpPr>
        <p:spPr>
          <a:xfrm>
            <a:off x="1527586" y="4217000"/>
            <a:ext cx="2452743" cy="1151067"/>
          </a:xfrm>
          <a:custGeom>
            <a:avLst/>
            <a:gdLst>
              <a:gd name="connsiteX0" fmla="*/ 0 w 3087445"/>
              <a:gd name="connsiteY0" fmla="*/ 0 h 1323191"/>
              <a:gd name="connsiteX1" fmla="*/ 1678193 w 3087445"/>
              <a:gd name="connsiteY1" fmla="*/ 0 h 1323191"/>
              <a:gd name="connsiteX2" fmla="*/ 1990165 w 3087445"/>
              <a:gd name="connsiteY2" fmla="*/ 731520 h 1323191"/>
              <a:gd name="connsiteX3" fmla="*/ 2441986 w 3087445"/>
              <a:gd name="connsiteY3" fmla="*/ 1161826 h 1323191"/>
              <a:gd name="connsiteX4" fmla="*/ 2528047 w 3087445"/>
              <a:gd name="connsiteY4" fmla="*/ 1204857 h 1323191"/>
              <a:gd name="connsiteX5" fmla="*/ 2614108 w 3087445"/>
              <a:gd name="connsiteY5" fmla="*/ 1226372 h 1323191"/>
              <a:gd name="connsiteX6" fmla="*/ 2721685 w 3087445"/>
              <a:gd name="connsiteY6" fmla="*/ 1269402 h 1323191"/>
              <a:gd name="connsiteX7" fmla="*/ 2753958 w 3087445"/>
              <a:gd name="connsiteY7" fmla="*/ 1280160 h 1323191"/>
              <a:gd name="connsiteX8" fmla="*/ 2796988 w 3087445"/>
              <a:gd name="connsiteY8" fmla="*/ 1290918 h 1323191"/>
              <a:gd name="connsiteX9" fmla="*/ 2818503 w 3087445"/>
              <a:gd name="connsiteY9" fmla="*/ 1301675 h 1323191"/>
              <a:gd name="connsiteX10" fmla="*/ 3087445 w 3087445"/>
              <a:gd name="connsiteY10" fmla="*/ 1323191 h 1323191"/>
              <a:gd name="connsiteX11" fmla="*/ 3087445 w 3087445"/>
              <a:gd name="connsiteY11" fmla="*/ 1323191 h 1323191"/>
              <a:gd name="connsiteX0" fmla="*/ 0 w 3087445"/>
              <a:gd name="connsiteY0" fmla="*/ 0 h 1323191"/>
              <a:gd name="connsiteX1" fmla="*/ 1678193 w 3087445"/>
              <a:gd name="connsiteY1" fmla="*/ 0 h 1323191"/>
              <a:gd name="connsiteX2" fmla="*/ 1990165 w 3087445"/>
              <a:gd name="connsiteY2" fmla="*/ 731520 h 1323191"/>
              <a:gd name="connsiteX3" fmla="*/ 2441986 w 3087445"/>
              <a:gd name="connsiteY3" fmla="*/ 1161826 h 1323191"/>
              <a:gd name="connsiteX4" fmla="*/ 2528047 w 3087445"/>
              <a:gd name="connsiteY4" fmla="*/ 1204857 h 1323191"/>
              <a:gd name="connsiteX5" fmla="*/ 2614108 w 3087445"/>
              <a:gd name="connsiteY5" fmla="*/ 1226372 h 1323191"/>
              <a:gd name="connsiteX6" fmla="*/ 2721685 w 3087445"/>
              <a:gd name="connsiteY6" fmla="*/ 1269402 h 1323191"/>
              <a:gd name="connsiteX7" fmla="*/ 2753958 w 3087445"/>
              <a:gd name="connsiteY7" fmla="*/ 1280160 h 1323191"/>
              <a:gd name="connsiteX8" fmla="*/ 2796988 w 3087445"/>
              <a:gd name="connsiteY8" fmla="*/ 1290918 h 1323191"/>
              <a:gd name="connsiteX9" fmla="*/ 2818503 w 3087445"/>
              <a:gd name="connsiteY9" fmla="*/ 1301675 h 1323191"/>
              <a:gd name="connsiteX10" fmla="*/ 3087445 w 3087445"/>
              <a:gd name="connsiteY10" fmla="*/ 1323191 h 1323191"/>
              <a:gd name="connsiteX11" fmla="*/ 3087445 w 3087445"/>
              <a:gd name="connsiteY11" fmla="*/ 1323191 h 1323191"/>
              <a:gd name="connsiteX0" fmla="*/ 0 w 3087445"/>
              <a:gd name="connsiteY0" fmla="*/ 54186 h 1377377"/>
              <a:gd name="connsiteX1" fmla="*/ 1678193 w 3087445"/>
              <a:gd name="connsiteY1" fmla="*/ 54186 h 1377377"/>
              <a:gd name="connsiteX2" fmla="*/ 1990165 w 3087445"/>
              <a:gd name="connsiteY2" fmla="*/ 785706 h 1377377"/>
              <a:gd name="connsiteX3" fmla="*/ 2441986 w 3087445"/>
              <a:gd name="connsiteY3" fmla="*/ 1216012 h 1377377"/>
              <a:gd name="connsiteX4" fmla="*/ 2528047 w 3087445"/>
              <a:gd name="connsiteY4" fmla="*/ 1259043 h 1377377"/>
              <a:gd name="connsiteX5" fmla="*/ 2614108 w 3087445"/>
              <a:gd name="connsiteY5" fmla="*/ 1280558 h 1377377"/>
              <a:gd name="connsiteX6" fmla="*/ 2721685 w 3087445"/>
              <a:gd name="connsiteY6" fmla="*/ 1323588 h 1377377"/>
              <a:gd name="connsiteX7" fmla="*/ 2753958 w 3087445"/>
              <a:gd name="connsiteY7" fmla="*/ 1334346 h 1377377"/>
              <a:gd name="connsiteX8" fmla="*/ 2796988 w 3087445"/>
              <a:gd name="connsiteY8" fmla="*/ 1345104 h 1377377"/>
              <a:gd name="connsiteX9" fmla="*/ 2818503 w 3087445"/>
              <a:gd name="connsiteY9" fmla="*/ 1355861 h 1377377"/>
              <a:gd name="connsiteX10" fmla="*/ 3087445 w 3087445"/>
              <a:gd name="connsiteY10" fmla="*/ 1377377 h 1377377"/>
              <a:gd name="connsiteX11" fmla="*/ 3087445 w 3087445"/>
              <a:gd name="connsiteY11" fmla="*/ 1377377 h 1377377"/>
              <a:gd name="connsiteX0" fmla="*/ 0 w 3087445"/>
              <a:gd name="connsiteY0" fmla="*/ 54186 h 1377377"/>
              <a:gd name="connsiteX1" fmla="*/ 1678193 w 3087445"/>
              <a:gd name="connsiteY1" fmla="*/ 54186 h 1377377"/>
              <a:gd name="connsiteX2" fmla="*/ 1990165 w 3087445"/>
              <a:gd name="connsiteY2" fmla="*/ 785706 h 1377377"/>
              <a:gd name="connsiteX3" fmla="*/ 2441986 w 3087445"/>
              <a:gd name="connsiteY3" fmla="*/ 1216012 h 1377377"/>
              <a:gd name="connsiteX4" fmla="*/ 2528047 w 3087445"/>
              <a:gd name="connsiteY4" fmla="*/ 1259043 h 1377377"/>
              <a:gd name="connsiteX5" fmla="*/ 2614108 w 3087445"/>
              <a:gd name="connsiteY5" fmla="*/ 1280558 h 1377377"/>
              <a:gd name="connsiteX6" fmla="*/ 2721685 w 3087445"/>
              <a:gd name="connsiteY6" fmla="*/ 1323588 h 1377377"/>
              <a:gd name="connsiteX7" fmla="*/ 2753958 w 3087445"/>
              <a:gd name="connsiteY7" fmla="*/ 1334346 h 1377377"/>
              <a:gd name="connsiteX8" fmla="*/ 2796988 w 3087445"/>
              <a:gd name="connsiteY8" fmla="*/ 1345104 h 1377377"/>
              <a:gd name="connsiteX9" fmla="*/ 2818503 w 3087445"/>
              <a:gd name="connsiteY9" fmla="*/ 1355861 h 1377377"/>
              <a:gd name="connsiteX10" fmla="*/ 3087445 w 3087445"/>
              <a:gd name="connsiteY10" fmla="*/ 1377377 h 1377377"/>
              <a:gd name="connsiteX11" fmla="*/ 3087445 w 3087445"/>
              <a:gd name="connsiteY11" fmla="*/ 1377377 h 1377377"/>
              <a:gd name="connsiteX0" fmla="*/ 0 w 3087445"/>
              <a:gd name="connsiteY0" fmla="*/ 11156 h 1334347"/>
              <a:gd name="connsiteX1" fmla="*/ 1678193 w 3087445"/>
              <a:gd name="connsiteY1" fmla="*/ 11156 h 1334347"/>
              <a:gd name="connsiteX2" fmla="*/ 1990165 w 3087445"/>
              <a:gd name="connsiteY2" fmla="*/ 742676 h 1334347"/>
              <a:gd name="connsiteX3" fmla="*/ 2441986 w 3087445"/>
              <a:gd name="connsiteY3" fmla="*/ 1172982 h 1334347"/>
              <a:gd name="connsiteX4" fmla="*/ 2528047 w 3087445"/>
              <a:gd name="connsiteY4" fmla="*/ 1216013 h 1334347"/>
              <a:gd name="connsiteX5" fmla="*/ 2614108 w 3087445"/>
              <a:gd name="connsiteY5" fmla="*/ 1237528 h 1334347"/>
              <a:gd name="connsiteX6" fmla="*/ 2721685 w 3087445"/>
              <a:gd name="connsiteY6" fmla="*/ 1280558 h 1334347"/>
              <a:gd name="connsiteX7" fmla="*/ 2753958 w 3087445"/>
              <a:gd name="connsiteY7" fmla="*/ 1291316 h 1334347"/>
              <a:gd name="connsiteX8" fmla="*/ 2796988 w 3087445"/>
              <a:gd name="connsiteY8" fmla="*/ 1302074 h 1334347"/>
              <a:gd name="connsiteX9" fmla="*/ 2818503 w 3087445"/>
              <a:gd name="connsiteY9" fmla="*/ 1312831 h 1334347"/>
              <a:gd name="connsiteX10" fmla="*/ 3087445 w 3087445"/>
              <a:gd name="connsiteY10" fmla="*/ 1334347 h 1334347"/>
              <a:gd name="connsiteX11" fmla="*/ 3087445 w 3087445"/>
              <a:gd name="connsiteY11" fmla="*/ 1334347 h 1334347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1990165 w 3087445"/>
              <a:gd name="connsiteY2" fmla="*/ 731520 h 1323191"/>
              <a:gd name="connsiteX3" fmla="*/ 2441986 w 3087445"/>
              <a:gd name="connsiteY3" fmla="*/ 1161826 h 1323191"/>
              <a:gd name="connsiteX4" fmla="*/ 2528047 w 3087445"/>
              <a:gd name="connsiteY4" fmla="*/ 1204857 h 1323191"/>
              <a:gd name="connsiteX5" fmla="*/ 2614108 w 3087445"/>
              <a:gd name="connsiteY5" fmla="*/ 1226372 h 1323191"/>
              <a:gd name="connsiteX6" fmla="*/ 2721685 w 3087445"/>
              <a:gd name="connsiteY6" fmla="*/ 1269402 h 1323191"/>
              <a:gd name="connsiteX7" fmla="*/ 2753958 w 3087445"/>
              <a:gd name="connsiteY7" fmla="*/ 1280160 h 1323191"/>
              <a:gd name="connsiteX8" fmla="*/ 2796988 w 3087445"/>
              <a:gd name="connsiteY8" fmla="*/ 1290918 h 1323191"/>
              <a:gd name="connsiteX9" fmla="*/ 2818503 w 3087445"/>
              <a:gd name="connsiteY9" fmla="*/ 1301675 h 1323191"/>
              <a:gd name="connsiteX10" fmla="*/ 3087445 w 3087445"/>
              <a:gd name="connsiteY10" fmla="*/ 1323191 h 1323191"/>
              <a:gd name="connsiteX11" fmla="*/ 3087445 w 3087445"/>
              <a:gd name="connsiteY11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1990165 w 3087445"/>
              <a:gd name="connsiteY2" fmla="*/ 731520 h 1323191"/>
              <a:gd name="connsiteX3" fmla="*/ 2528047 w 3087445"/>
              <a:gd name="connsiteY3" fmla="*/ 1204857 h 1323191"/>
              <a:gd name="connsiteX4" fmla="*/ 2614108 w 3087445"/>
              <a:gd name="connsiteY4" fmla="*/ 1226372 h 1323191"/>
              <a:gd name="connsiteX5" fmla="*/ 2721685 w 3087445"/>
              <a:gd name="connsiteY5" fmla="*/ 1269402 h 1323191"/>
              <a:gd name="connsiteX6" fmla="*/ 2753958 w 3087445"/>
              <a:gd name="connsiteY6" fmla="*/ 1280160 h 1323191"/>
              <a:gd name="connsiteX7" fmla="*/ 2796988 w 3087445"/>
              <a:gd name="connsiteY7" fmla="*/ 1290918 h 1323191"/>
              <a:gd name="connsiteX8" fmla="*/ 2818503 w 3087445"/>
              <a:gd name="connsiteY8" fmla="*/ 1301675 h 1323191"/>
              <a:gd name="connsiteX9" fmla="*/ 3087445 w 3087445"/>
              <a:gd name="connsiteY9" fmla="*/ 1323191 h 1323191"/>
              <a:gd name="connsiteX10" fmla="*/ 3087445 w 3087445"/>
              <a:gd name="connsiteY10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1990165 w 3087445"/>
              <a:gd name="connsiteY2" fmla="*/ 731520 h 1323191"/>
              <a:gd name="connsiteX3" fmla="*/ 2614108 w 3087445"/>
              <a:gd name="connsiteY3" fmla="*/ 1226372 h 1323191"/>
              <a:gd name="connsiteX4" fmla="*/ 2721685 w 3087445"/>
              <a:gd name="connsiteY4" fmla="*/ 1269402 h 1323191"/>
              <a:gd name="connsiteX5" fmla="*/ 2753958 w 3087445"/>
              <a:gd name="connsiteY5" fmla="*/ 1280160 h 1323191"/>
              <a:gd name="connsiteX6" fmla="*/ 2796988 w 3087445"/>
              <a:gd name="connsiteY6" fmla="*/ 1290918 h 1323191"/>
              <a:gd name="connsiteX7" fmla="*/ 2818503 w 3087445"/>
              <a:gd name="connsiteY7" fmla="*/ 1301675 h 1323191"/>
              <a:gd name="connsiteX8" fmla="*/ 3087445 w 3087445"/>
              <a:gd name="connsiteY8" fmla="*/ 1323191 h 1323191"/>
              <a:gd name="connsiteX9" fmla="*/ 3087445 w 3087445"/>
              <a:gd name="connsiteY9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1990165 w 3087445"/>
              <a:gd name="connsiteY2" fmla="*/ 731520 h 1323191"/>
              <a:gd name="connsiteX3" fmla="*/ 2721685 w 3087445"/>
              <a:gd name="connsiteY3" fmla="*/ 1269402 h 1323191"/>
              <a:gd name="connsiteX4" fmla="*/ 2753958 w 3087445"/>
              <a:gd name="connsiteY4" fmla="*/ 1280160 h 1323191"/>
              <a:gd name="connsiteX5" fmla="*/ 2796988 w 3087445"/>
              <a:gd name="connsiteY5" fmla="*/ 1290918 h 1323191"/>
              <a:gd name="connsiteX6" fmla="*/ 2818503 w 3087445"/>
              <a:gd name="connsiteY6" fmla="*/ 1301675 h 1323191"/>
              <a:gd name="connsiteX7" fmla="*/ 3087445 w 3087445"/>
              <a:gd name="connsiteY7" fmla="*/ 1323191 h 1323191"/>
              <a:gd name="connsiteX8" fmla="*/ 3087445 w 3087445"/>
              <a:gd name="connsiteY8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1990165 w 3087445"/>
              <a:gd name="connsiteY2" fmla="*/ 731520 h 1323191"/>
              <a:gd name="connsiteX3" fmla="*/ 2721685 w 3087445"/>
              <a:gd name="connsiteY3" fmla="*/ 1269402 h 1323191"/>
              <a:gd name="connsiteX4" fmla="*/ 2796988 w 3087445"/>
              <a:gd name="connsiteY4" fmla="*/ 1290918 h 1323191"/>
              <a:gd name="connsiteX5" fmla="*/ 2818503 w 3087445"/>
              <a:gd name="connsiteY5" fmla="*/ 1301675 h 1323191"/>
              <a:gd name="connsiteX6" fmla="*/ 3087445 w 3087445"/>
              <a:gd name="connsiteY6" fmla="*/ 1323191 h 1323191"/>
              <a:gd name="connsiteX7" fmla="*/ 3087445 w 3087445"/>
              <a:gd name="connsiteY7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1990165 w 3087445"/>
              <a:gd name="connsiteY2" fmla="*/ 731520 h 1323191"/>
              <a:gd name="connsiteX3" fmla="*/ 2721685 w 3087445"/>
              <a:gd name="connsiteY3" fmla="*/ 1269402 h 1323191"/>
              <a:gd name="connsiteX4" fmla="*/ 2818503 w 3087445"/>
              <a:gd name="connsiteY4" fmla="*/ 1301675 h 1323191"/>
              <a:gd name="connsiteX5" fmla="*/ 3087445 w 3087445"/>
              <a:gd name="connsiteY5" fmla="*/ 1323191 h 1323191"/>
              <a:gd name="connsiteX6" fmla="*/ 3087445 w 3087445"/>
              <a:gd name="connsiteY6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1990165 w 3087445"/>
              <a:gd name="connsiteY2" fmla="*/ 731520 h 1323191"/>
              <a:gd name="connsiteX3" fmla="*/ 2818503 w 3087445"/>
              <a:gd name="connsiteY3" fmla="*/ 1301675 h 1323191"/>
              <a:gd name="connsiteX4" fmla="*/ 3087445 w 3087445"/>
              <a:gd name="connsiteY4" fmla="*/ 1323191 h 1323191"/>
              <a:gd name="connsiteX5" fmla="*/ 3087445 w 3087445"/>
              <a:gd name="connsiteY5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1990165 w 3087445"/>
              <a:gd name="connsiteY2" fmla="*/ 731520 h 1323191"/>
              <a:gd name="connsiteX3" fmla="*/ 2818503 w 3087445"/>
              <a:gd name="connsiteY3" fmla="*/ 1301675 h 1323191"/>
              <a:gd name="connsiteX4" fmla="*/ 3087445 w 3087445"/>
              <a:gd name="connsiteY4" fmla="*/ 1323191 h 1323191"/>
              <a:gd name="connsiteX5" fmla="*/ 3087445 w 3087445"/>
              <a:gd name="connsiteY5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1990165 w 3087445"/>
              <a:gd name="connsiteY2" fmla="*/ 731520 h 1323191"/>
              <a:gd name="connsiteX3" fmla="*/ 2818503 w 3087445"/>
              <a:gd name="connsiteY3" fmla="*/ 1301675 h 1323191"/>
              <a:gd name="connsiteX4" fmla="*/ 3087445 w 3087445"/>
              <a:gd name="connsiteY4" fmla="*/ 1323191 h 1323191"/>
              <a:gd name="connsiteX5" fmla="*/ 3087445 w 3087445"/>
              <a:gd name="connsiteY5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2818503 w 3087445"/>
              <a:gd name="connsiteY2" fmla="*/ 1301675 h 1323191"/>
              <a:gd name="connsiteX3" fmla="*/ 3087445 w 3087445"/>
              <a:gd name="connsiteY3" fmla="*/ 1323191 h 1323191"/>
              <a:gd name="connsiteX4" fmla="*/ 3087445 w 3087445"/>
              <a:gd name="connsiteY4" fmla="*/ 1323191 h 1323191"/>
              <a:gd name="connsiteX0" fmla="*/ 0 w 3087445"/>
              <a:gd name="connsiteY0" fmla="*/ 0 h 1335068"/>
              <a:gd name="connsiteX1" fmla="*/ 1549101 w 3087445"/>
              <a:gd name="connsiteY1" fmla="*/ 10758 h 1335068"/>
              <a:gd name="connsiteX2" fmla="*/ 2140772 w 3087445"/>
              <a:gd name="connsiteY2" fmla="*/ 935915 h 1335068"/>
              <a:gd name="connsiteX3" fmla="*/ 2818503 w 3087445"/>
              <a:gd name="connsiteY3" fmla="*/ 1301675 h 1335068"/>
              <a:gd name="connsiteX4" fmla="*/ 3087445 w 3087445"/>
              <a:gd name="connsiteY4" fmla="*/ 1323191 h 1335068"/>
              <a:gd name="connsiteX5" fmla="*/ 3087445 w 3087445"/>
              <a:gd name="connsiteY5" fmla="*/ 1323191 h 1335068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2140772 w 3087445"/>
              <a:gd name="connsiteY2" fmla="*/ 935915 h 1323191"/>
              <a:gd name="connsiteX3" fmla="*/ 2452743 w 3087445"/>
              <a:gd name="connsiteY3" fmla="*/ 1151067 h 1323191"/>
              <a:gd name="connsiteX4" fmla="*/ 2818503 w 3087445"/>
              <a:gd name="connsiteY4" fmla="*/ 1301675 h 1323191"/>
              <a:gd name="connsiteX5" fmla="*/ 3087445 w 3087445"/>
              <a:gd name="connsiteY5" fmla="*/ 1323191 h 1323191"/>
              <a:gd name="connsiteX6" fmla="*/ 3087445 w 3087445"/>
              <a:gd name="connsiteY6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2140772 w 3087445"/>
              <a:gd name="connsiteY2" fmla="*/ 935915 h 1323191"/>
              <a:gd name="connsiteX3" fmla="*/ 2452743 w 3087445"/>
              <a:gd name="connsiteY3" fmla="*/ 1151067 h 1323191"/>
              <a:gd name="connsiteX4" fmla="*/ 3087445 w 3087445"/>
              <a:gd name="connsiteY4" fmla="*/ 1323191 h 1323191"/>
              <a:gd name="connsiteX5" fmla="*/ 3087445 w 3087445"/>
              <a:gd name="connsiteY5" fmla="*/ 1323191 h 1323191"/>
              <a:gd name="connsiteX0" fmla="*/ 0 w 3087445"/>
              <a:gd name="connsiteY0" fmla="*/ 0 h 1323191"/>
              <a:gd name="connsiteX1" fmla="*/ 1549101 w 3087445"/>
              <a:gd name="connsiteY1" fmla="*/ 10758 h 1323191"/>
              <a:gd name="connsiteX2" fmla="*/ 2140772 w 3087445"/>
              <a:gd name="connsiteY2" fmla="*/ 935915 h 1323191"/>
              <a:gd name="connsiteX3" fmla="*/ 2452743 w 3087445"/>
              <a:gd name="connsiteY3" fmla="*/ 1151067 h 1323191"/>
              <a:gd name="connsiteX4" fmla="*/ 3087445 w 3087445"/>
              <a:gd name="connsiteY4" fmla="*/ 1323191 h 1323191"/>
              <a:gd name="connsiteX0" fmla="*/ 0 w 2452743"/>
              <a:gd name="connsiteY0" fmla="*/ 0 h 1151067"/>
              <a:gd name="connsiteX1" fmla="*/ 1549101 w 2452743"/>
              <a:gd name="connsiteY1" fmla="*/ 10758 h 1151067"/>
              <a:gd name="connsiteX2" fmla="*/ 2140772 w 2452743"/>
              <a:gd name="connsiteY2" fmla="*/ 935915 h 1151067"/>
              <a:gd name="connsiteX3" fmla="*/ 2452743 w 2452743"/>
              <a:gd name="connsiteY3" fmla="*/ 1151067 h 115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2743" h="1151067">
                <a:moveTo>
                  <a:pt x="0" y="0"/>
                </a:moveTo>
                <a:lnTo>
                  <a:pt x="1549101" y="10758"/>
                </a:lnTo>
                <a:cubicBezTo>
                  <a:pt x="1927411" y="121920"/>
                  <a:pt x="1929205" y="720762"/>
                  <a:pt x="2140772" y="935915"/>
                </a:cubicBezTo>
                <a:cubicBezTo>
                  <a:pt x="2291379" y="1125966"/>
                  <a:pt x="2294964" y="1086521"/>
                  <a:pt x="2452743" y="1151067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TextBox 17"/>
          <p:cNvSpPr txBox="1"/>
          <p:nvPr/>
        </p:nvSpPr>
        <p:spPr>
          <a:xfrm>
            <a:off x="1587031" y="4574298"/>
            <a:ext cx="1695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Reduces friction</a:t>
            </a:r>
            <a:endParaRPr lang="en-NZ" dirty="0"/>
          </a:p>
        </p:txBody>
      </p:sp>
      <p:sp>
        <p:nvSpPr>
          <p:cNvPr id="19" name="Freeform 18"/>
          <p:cNvSpPr/>
          <p:nvPr/>
        </p:nvSpPr>
        <p:spPr>
          <a:xfrm>
            <a:off x="6045798" y="3216539"/>
            <a:ext cx="2818503" cy="2148541"/>
          </a:xfrm>
          <a:custGeom>
            <a:avLst/>
            <a:gdLst>
              <a:gd name="connsiteX0" fmla="*/ 0 w 2818503"/>
              <a:gd name="connsiteY0" fmla="*/ 0 h 2140772"/>
              <a:gd name="connsiteX1" fmla="*/ 441063 w 2818503"/>
              <a:gd name="connsiteY1" fmla="*/ 1914861 h 2140772"/>
              <a:gd name="connsiteX2" fmla="*/ 2818503 w 2818503"/>
              <a:gd name="connsiteY2" fmla="*/ 2140772 h 2140772"/>
              <a:gd name="connsiteX3" fmla="*/ 2818503 w 2818503"/>
              <a:gd name="connsiteY3" fmla="*/ 2140772 h 2140772"/>
              <a:gd name="connsiteX0" fmla="*/ 0 w 2818503"/>
              <a:gd name="connsiteY0" fmla="*/ 0 h 2148541"/>
              <a:gd name="connsiteX1" fmla="*/ 441063 w 2818503"/>
              <a:gd name="connsiteY1" fmla="*/ 1914861 h 2148541"/>
              <a:gd name="connsiteX2" fmla="*/ 2818503 w 2818503"/>
              <a:gd name="connsiteY2" fmla="*/ 2140772 h 2148541"/>
              <a:gd name="connsiteX3" fmla="*/ 2818503 w 2818503"/>
              <a:gd name="connsiteY3" fmla="*/ 2140772 h 214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503" h="2148541">
                <a:moveTo>
                  <a:pt x="0" y="0"/>
                </a:moveTo>
                <a:cubicBezTo>
                  <a:pt x="147021" y="638287"/>
                  <a:pt x="-28687" y="1558066"/>
                  <a:pt x="441063" y="1914861"/>
                </a:cubicBezTo>
                <a:cubicBezTo>
                  <a:pt x="910813" y="2271656"/>
                  <a:pt x="2422263" y="2103120"/>
                  <a:pt x="2818503" y="2140772"/>
                </a:cubicBezTo>
                <a:lnTo>
                  <a:pt x="2818503" y="2140772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TextBox 20"/>
          <p:cNvSpPr txBox="1"/>
          <p:nvPr/>
        </p:nvSpPr>
        <p:spPr>
          <a:xfrm>
            <a:off x="7239665" y="4785023"/>
            <a:ext cx="1695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Reduces friction</a:t>
            </a:r>
            <a:endParaRPr lang="en-NZ" dirty="0"/>
          </a:p>
        </p:txBody>
      </p:sp>
      <p:sp>
        <p:nvSpPr>
          <p:cNvPr id="23" name="Rectangle 22"/>
          <p:cNvSpPr/>
          <p:nvPr/>
        </p:nvSpPr>
        <p:spPr>
          <a:xfrm>
            <a:off x="2173045" y="6185650"/>
            <a:ext cx="1807284" cy="30888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Rectangle 23"/>
          <p:cNvSpPr/>
          <p:nvPr/>
        </p:nvSpPr>
        <p:spPr>
          <a:xfrm>
            <a:off x="6596900" y="6219772"/>
            <a:ext cx="1807284" cy="3088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841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4" grpId="0"/>
      <p:bldP spid="17" grpId="0" animBg="1"/>
      <p:bldP spid="18" grpId="0"/>
      <p:bldP spid="19" grpId="0" animBg="1"/>
      <p:bldP spid="21" grpId="0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quakeinfo.ucsd.edu/~gabi/sio15/supps/stick-sli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67" y="2464622"/>
            <a:ext cx="4708387" cy="31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56" y="-75113"/>
            <a:ext cx="8658472" cy="867773"/>
          </a:xfrm>
        </p:spPr>
        <p:txBody>
          <a:bodyPr>
            <a:normAutofit/>
          </a:bodyPr>
          <a:lstStyle/>
          <a:p>
            <a:r>
              <a:rPr lang="en-NZ" sz="3600" dirty="0" smtClean="0"/>
              <a:t>Dynamic friction during an earthquake</a:t>
            </a:r>
            <a:endParaRPr lang="en-N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727582"/>
            <a:ext cx="8139569" cy="1437933"/>
          </a:xfrm>
        </p:spPr>
        <p:txBody>
          <a:bodyPr>
            <a:normAutofit/>
          </a:bodyPr>
          <a:lstStyle/>
          <a:p>
            <a:r>
              <a:rPr lang="en-NZ" dirty="0" err="1"/>
              <a:t>coseismic</a:t>
            </a:r>
            <a:r>
              <a:rPr lang="en-NZ" dirty="0"/>
              <a:t> reduction in frictional resistance to sliding is common in mature faults = slip at lower differential </a:t>
            </a:r>
            <a:r>
              <a:rPr lang="en-NZ" dirty="0" smtClean="0"/>
              <a:t>stress</a:t>
            </a:r>
            <a:endParaRPr lang="en-NZ" dirty="0"/>
          </a:p>
        </p:txBody>
      </p:sp>
      <p:sp>
        <p:nvSpPr>
          <p:cNvPr id="4" name="Oval 3"/>
          <p:cNvSpPr/>
          <p:nvPr/>
        </p:nvSpPr>
        <p:spPr>
          <a:xfrm>
            <a:off x="1542694" y="2958353"/>
            <a:ext cx="3098202" cy="31842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6" name="Straight Connector 5"/>
          <p:cNvCxnSpPr/>
          <p:nvPr/>
        </p:nvCxnSpPr>
        <p:spPr>
          <a:xfrm>
            <a:off x="386249" y="2732442"/>
            <a:ext cx="21515" cy="34854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4" idx="6"/>
          </p:cNvCxnSpPr>
          <p:nvPr/>
        </p:nvCxnSpPr>
        <p:spPr>
          <a:xfrm flipV="1">
            <a:off x="162838" y="4550485"/>
            <a:ext cx="4478058" cy="53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86249" y="2076226"/>
            <a:ext cx="3356385" cy="2528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9342194">
            <a:off x="1607576" y="2528195"/>
            <a:ext cx="192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Initiation of sliding</a:t>
            </a:r>
            <a:endParaRPr lang="en-NZ" dirty="0"/>
          </a:p>
        </p:txBody>
      </p:sp>
      <p:sp>
        <p:nvSpPr>
          <p:cNvPr id="14" name="Oval 13"/>
          <p:cNvSpPr/>
          <p:nvPr/>
        </p:nvSpPr>
        <p:spPr>
          <a:xfrm>
            <a:off x="1533727" y="3157728"/>
            <a:ext cx="2856879" cy="28317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86249" y="2183803"/>
            <a:ext cx="3506993" cy="24204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25478" y="4217444"/>
            <a:ext cx="123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Stress drop</a:t>
            </a:r>
            <a:endParaRPr lang="en-NZ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395099" y="4562677"/>
            <a:ext cx="2502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9523874">
            <a:off x="722401" y="3876953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End of sliding</a:t>
            </a:r>
            <a:endParaRPr lang="en-NZ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67961" y="2094514"/>
            <a:ext cx="3356385" cy="2528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 animBg="1"/>
      <p:bldP spid="19" grpId="0"/>
      <p:bldP spid="26" grpId="0"/>
      <p:bldP spid="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7086600" y="51816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0"/>
              <a:t>Stein et al., 1994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842" y="251519"/>
            <a:ext cx="7886700" cy="867773"/>
          </a:xfrm>
        </p:spPr>
        <p:txBody>
          <a:bodyPr>
            <a:normAutofit fontScale="90000"/>
          </a:bodyPr>
          <a:lstStyle/>
          <a:p>
            <a:r>
              <a:rPr lang="en-NZ" dirty="0"/>
              <a:t>Stress triggering of earthquakes by other </a:t>
            </a:r>
            <a:r>
              <a:rPr lang="en-NZ" dirty="0" smtClean="0"/>
              <a:t>earthquakes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992" y="1130157"/>
            <a:ext cx="3493008" cy="5311740"/>
          </a:xfrm>
        </p:spPr>
        <p:txBody>
          <a:bodyPr>
            <a:normAutofit fontScale="92500" lnSpcReduction="20000"/>
          </a:bodyPr>
          <a:lstStyle/>
          <a:p>
            <a:endParaRPr lang="en-NZ" dirty="0"/>
          </a:p>
          <a:p>
            <a:r>
              <a:rPr lang="en-NZ" dirty="0"/>
              <a:t>Failure is </a:t>
            </a:r>
            <a:r>
              <a:rPr lang="en-NZ" dirty="0" err="1"/>
              <a:t>favored</a:t>
            </a:r>
            <a:r>
              <a:rPr lang="en-NZ" dirty="0"/>
              <a:t>  </a:t>
            </a:r>
            <a:r>
              <a:rPr lang="en-NZ" dirty="0" smtClean="0"/>
              <a:t>when Coulomb </a:t>
            </a:r>
            <a:r>
              <a:rPr lang="en-NZ" dirty="0"/>
              <a:t>failure stress </a:t>
            </a:r>
            <a:r>
              <a:rPr lang="en-NZ" dirty="0" smtClean="0"/>
              <a:t>increases</a:t>
            </a:r>
          </a:p>
          <a:p>
            <a:endParaRPr lang="en-NZ" dirty="0" smtClean="0"/>
          </a:p>
          <a:p>
            <a:pPr lvl="1"/>
            <a:r>
              <a:rPr lang="en-US" altLang="en-US" sz="2800" dirty="0" smtClean="0">
                <a:latin typeface="Helvetica" panose="020B0604020202020204" pitchFamily="34" charset="0"/>
                <a:sym typeface="Symbol" panose="05050102010706020507" pitchFamily="18" charset="2"/>
              </a:rPr>
              <a:t>Failure</a:t>
            </a:r>
            <a:r>
              <a:rPr lang="en-US" altLang="en-US" sz="3400" dirty="0" smtClean="0"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800" dirty="0" smtClean="0">
                <a:latin typeface="Helvetica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altLang="en-US" sz="2800" dirty="0" smtClean="0">
                <a:latin typeface="Helvetica" panose="020B0604020202020204" pitchFamily="34" charset="0"/>
              </a:rPr>
              <a:t> </a:t>
            </a:r>
            <a:r>
              <a:rPr lang="en-US" altLang="en-US" sz="2800" dirty="0">
                <a:latin typeface="Helvetica" panose="020B0604020202020204" pitchFamily="34" charset="0"/>
                <a:sym typeface="Symbol" panose="05050102010706020507" pitchFamily="18" charset="2"/>
              </a:rPr>
              <a:t>= </a:t>
            </a:r>
            <a:r>
              <a:rPr lang="en-US" altLang="en-US" sz="2800" dirty="0" smtClean="0">
                <a:latin typeface="Helvetica" panose="020B0604020202020204" pitchFamily="34" charset="0"/>
                <a:sym typeface="Symbol" panose="05050102010706020507" pitchFamily="18" charset="2"/>
              </a:rPr>
              <a:t>c+</a:t>
            </a:r>
            <a:endParaRPr lang="en-NZ" sz="4700" dirty="0"/>
          </a:p>
          <a:p>
            <a:endParaRPr lang="en-NZ" dirty="0"/>
          </a:p>
          <a:p>
            <a:r>
              <a:rPr lang="en-NZ" dirty="0" smtClean="0"/>
              <a:t>Changes </a:t>
            </a:r>
            <a:r>
              <a:rPr lang="en-NZ" dirty="0"/>
              <a:t>in  </a:t>
            </a:r>
            <a:r>
              <a:rPr lang="en-NZ" dirty="0" smtClean="0"/>
              <a:t>Canterbury due to the Earthquake sequence reflect the strike slip focal mechanism, with increased stress in the compressional quadrants of the fault</a:t>
            </a:r>
          </a:p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569069"/>
            <a:ext cx="5357034" cy="391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9373" y="5566844"/>
            <a:ext cx="4577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Generally aftershocks and triggered earthquakes occur in areas of increased stress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234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291" y="1142999"/>
            <a:ext cx="2910909" cy="421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84" y="87725"/>
            <a:ext cx="8828116" cy="867773"/>
          </a:xfrm>
        </p:spPr>
        <p:txBody>
          <a:bodyPr>
            <a:normAutofit/>
          </a:bodyPr>
          <a:lstStyle/>
          <a:p>
            <a:r>
              <a:rPr lang="en-NZ" sz="3600" dirty="0" smtClean="0"/>
              <a:t>Economic importance of faults/fractures</a:t>
            </a:r>
            <a:endParaRPr lang="en-N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02" y="1130157"/>
            <a:ext cx="5303520" cy="531174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loss </a:t>
            </a:r>
            <a:r>
              <a:rPr lang="en-US" dirty="0"/>
              <a:t>of continuity in intact rocks provides permeability for migration and accumulation of fluids (groundwater</a:t>
            </a:r>
            <a:r>
              <a:rPr lang="en-US" dirty="0" smtClean="0"/>
              <a:t>, geothermal fluids, oil, gas </a:t>
            </a:r>
            <a:r>
              <a:rPr lang="en-US" dirty="0"/>
              <a:t>etc</a:t>
            </a:r>
            <a:r>
              <a:rPr lang="en-US" dirty="0" smtClean="0"/>
              <a:t>.)</a:t>
            </a:r>
          </a:p>
          <a:p>
            <a:endParaRPr lang="en-US" dirty="0"/>
          </a:p>
          <a:p>
            <a:r>
              <a:rPr lang="en-US" dirty="0" smtClean="0"/>
              <a:t>fractured </a:t>
            </a:r>
            <a:r>
              <a:rPr lang="en-US" dirty="0"/>
              <a:t>reservoirs and aquifers typically anisotropic </a:t>
            </a:r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Different </a:t>
            </a:r>
            <a:r>
              <a:rPr lang="en-US" dirty="0" err="1" smtClean="0"/>
              <a:t>transmissivity</a:t>
            </a:r>
            <a:r>
              <a:rPr lang="en-US" dirty="0" smtClean="0"/>
              <a:t> in different directions</a:t>
            </a:r>
          </a:p>
          <a:p>
            <a:pPr lvl="2"/>
            <a:r>
              <a:rPr lang="en-US" dirty="0" smtClean="0"/>
              <a:t>controlled </a:t>
            </a:r>
            <a:r>
              <a:rPr lang="en-US" dirty="0"/>
              <a:t>by conductive properties of </a:t>
            </a:r>
            <a:r>
              <a:rPr lang="en-US" dirty="0" smtClean="0"/>
              <a:t>fractures</a:t>
            </a:r>
          </a:p>
          <a:p>
            <a:pPr lvl="2"/>
            <a:r>
              <a:rPr lang="en-US" dirty="0" smtClean="0"/>
              <a:t>Controlled in turn by local </a:t>
            </a:r>
            <a:r>
              <a:rPr lang="en-US" dirty="0"/>
              <a:t>stress </a:t>
            </a:r>
            <a:r>
              <a:rPr lang="en-US" dirty="0" smtClean="0"/>
              <a:t>field</a:t>
            </a:r>
          </a:p>
          <a:p>
            <a:endParaRPr lang="en-US" dirty="0"/>
          </a:p>
          <a:p>
            <a:r>
              <a:rPr lang="en-US" dirty="0" smtClean="0"/>
              <a:t>Fluids may precipitate minerals, healing fractures and giving </a:t>
            </a:r>
            <a:r>
              <a:rPr lang="en-US" dirty="0"/>
              <a:t>rise to ore </a:t>
            </a:r>
            <a:r>
              <a:rPr lang="en-US" dirty="0" smtClean="0"/>
              <a:t>deposits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1" y="1571446"/>
            <a:ext cx="7365077" cy="489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Types of </a:t>
            </a:r>
            <a:r>
              <a:rPr lang="en-NZ" dirty="0" smtClean="0"/>
              <a:t>Faults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What do you see 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sp>
        <p:nvSpPr>
          <p:cNvPr id="4" name="Freeform 3"/>
          <p:cNvSpPr/>
          <p:nvPr/>
        </p:nvSpPr>
        <p:spPr>
          <a:xfrm>
            <a:off x="4838007" y="2651759"/>
            <a:ext cx="1271847" cy="2926080"/>
          </a:xfrm>
          <a:custGeom>
            <a:avLst/>
            <a:gdLst>
              <a:gd name="connsiteX0" fmla="*/ 1255222 w 1271847"/>
              <a:gd name="connsiteY0" fmla="*/ 0 h 2926080"/>
              <a:gd name="connsiteX1" fmla="*/ 1238596 w 1271847"/>
              <a:gd name="connsiteY1" fmla="*/ 41564 h 2926080"/>
              <a:gd name="connsiteX2" fmla="*/ 1221971 w 1271847"/>
              <a:gd name="connsiteY2" fmla="*/ 66502 h 2926080"/>
              <a:gd name="connsiteX3" fmla="*/ 1213658 w 1271847"/>
              <a:gd name="connsiteY3" fmla="*/ 91440 h 2926080"/>
              <a:gd name="connsiteX4" fmla="*/ 1188720 w 1271847"/>
              <a:gd name="connsiteY4" fmla="*/ 116378 h 2926080"/>
              <a:gd name="connsiteX5" fmla="*/ 1172095 w 1271847"/>
              <a:gd name="connsiteY5" fmla="*/ 166255 h 2926080"/>
              <a:gd name="connsiteX6" fmla="*/ 1130531 w 1271847"/>
              <a:gd name="connsiteY6" fmla="*/ 241069 h 2926080"/>
              <a:gd name="connsiteX7" fmla="*/ 1138844 w 1271847"/>
              <a:gd name="connsiteY7" fmla="*/ 290945 h 2926080"/>
              <a:gd name="connsiteX8" fmla="*/ 1155469 w 1271847"/>
              <a:gd name="connsiteY8" fmla="*/ 307571 h 2926080"/>
              <a:gd name="connsiteX9" fmla="*/ 1172095 w 1271847"/>
              <a:gd name="connsiteY9" fmla="*/ 332509 h 2926080"/>
              <a:gd name="connsiteX10" fmla="*/ 1188720 w 1271847"/>
              <a:gd name="connsiteY10" fmla="*/ 349135 h 2926080"/>
              <a:gd name="connsiteX11" fmla="*/ 1205346 w 1271847"/>
              <a:gd name="connsiteY11" fmla="*/ 374073 h 2926080"/>
              <a:gd name="connsiteX12" fmla="*/ 1230284 w 1271847"/>
              <a:gd name="connsiteY12" fmla="*/ 382385 h 2926080"/>
              <a:gd name="connsiteX13" fmla="*/ 1246909 w 1271847"/>
              <a:gd name="connsiteY13" fmla="*/ 448887 h 2926080"/>
              <a:gd name="connsiteX14" fmla="*/ 1271847 w 1271847"/>
              <a:gd name="connsiteY14" fmla="*/ 532015 h 2926080"/>
              <a:gd name="connsiteX15" fmla="*/ 1263535 w 1271847"/>
              <a:gd name="connsiteY15" fmla="*/ 606829 h 2926080"/>
              <a:gd name="connsiteX16" fmla="*/ 1221971 w 1271847"/>
              <a:gd name="connsiteY16" fmla="*/ 640080 h 2926080"/>
              <a:gd name="connsiteX17" fmla="*/ 1180407 w 1271847"/>
              <a:gd name="connsiteY17" fmla="*/ 673331 h 2926080"/>
              <a:gd name="connsiteX18" fmla="*/ 1147156 w 1271847"/>
              <a:gd name="connsiteY18" fmla="*/ 689956 h 2926080"/>
              <a:gd name="connsiteX19" fmla="*/ 1105593 w 1271847"/>
              <a:gd name="connsiteY19" fmla="*/ 723207 h 2926080"/>
              <a:gd name="connsiteX20" fmla="*/ 1055716 w 1271847"/>
              <a:gd name="connsiteY20" fmla="*/ 756458 h 2926080"/>
              <a:gd name="connsiteX21" fmla="*/ 1014153 w 1271847"/>
              <a:gd name="connsiteY21" fmla="*/ 831273 h 2926080"/>
              <a:gd name="connsiteX22" fmla="*/ 997527 w 1271847"/>
              <a:gd name="connsiteY22" fmla="*/ 864524 h 2926080"/>
              <a:gd name="connsiteX23" fmla="*/ 964276 w 1271847"/>
              <a:gd name="connsiteY23" fmla="*/ 914400 h 2926080"/>
              <a:gd name="connsiteX24" fmla="*/ 947651 w 1271847"/>
              <a:gd name="connsiteY24" fmla="*/ 939338 h 2926080"/>
              <a:gd name="connsiteX25" fmla="*/ 931026 w 1271847"/>
              <a:gd name="connsiteY25" fmla="*/ 964276 h 2926080"/>
              <a:gd name="connsiteX26" fmla="*/ 922713 w 1271847"/>
              <a:gd name="connsiteY26" fmla="*/ 989215 h 2926080"/>
              <a:gd name="connsiteX27" fmla="*/ 906087 w 1271847"/>
              <a:gd name="connsiteY27" fmla="*/ 1005840 h 2926080"/>
              <a:gd name="connsiteX28" fmla="*/ 897775 w 1271847"/>
              <a:gd name="connsiteY28" fmla="*/ 1030778 h 2926080"/>
              <a:gd name="connsiteX29" fmla="*/ 881149 w 1271847"/>
              <a:gd name="connsiteY29" fmla="*/ 1055716 h 2926080"/>
              <a:gd name="connsiteX30" fmla="*/ 872836 w 1271847"/>
              <a:gd name="connsiteY30" fmla="*/ 1088967 h 2926080"/>
              <a:gd name="connsiteX31" fmla="*/ 856211 w 1271847"/>
              <a:gd name="connsiteY31" fmla="*/ 1113905 h 2926080"/>
              <a:gd name="connsiteX32" fmla="*/ 831273 w 1271847"/>
              <a:gd name="connsiteY32" fmla="*/ 1163782 h 2926080"/>
              <a:gd name="connsiteX33" fmla="*/ 822960 w 1271847"/>
              <a:gd name="connsiteY33" fmla="*/ 1205345 h 2926080"/>
              <a:gd name="connsiteX34" fmla="*/ 806335 w 1271847"/>
              <a:gd name="connsiteY34" fmla="*/ 1255222 h 2926080"/>
              <a:gd name="connsiteX35" fmla="*/ 789709 w 1271847"/>
              <a:gd name="connsiteY35" fmla="*/ 1305098 h 2926080"/>
              <a:gd name="connsiteX36" fmla="*/ 781396 w 1271847"/>
              <a:gd name="connsiteY36" fmla="*/ 1330036 h 2926080"/>
              <a:gd name="connsiteX37" fmla="*/ 773084 w 1271847"/>
              <a:gd name="connsiteY37" fmla="*/ 1354975 h 2926080"/>
              <a:gd name="connsiteX38" fmla="*/ 756458 w 1271847"/>
              <a:gd name="connsiteY38" fmla="*/ 1371600 h 2926080"/>
              <a:gd name="connsiteX39" fmla="*/ 739833 w 1271847"/>
              <a:gd name="connsiteY39" fmla="*/ 1471353 h 2926080"/>
              <a:gd name="connsiteX40" fmla="*/ 698269 w 1271847"/>
              <a:gd name="connsiteY40" fmla="*/ 1546167 h 2926080"/>
              <a:gd name="connsiteX41" fmla="*/ 681644 w 1271847"/>
              <a:gd name="connsiteY41" fmla="*/ 1596044 h 2926080"/>
              <a:gd name="connsiteX42" fmla="*/ 673331 w 1271847"/>
              <a:gd name="connsiteY42" fmla="*/ 1620982 h 2926080"/>
              <a:gd name="connsiteX43" fmla="*/ 656706 w 1271847"/>
              <a:gd name="connsiteY43" fmla="*/ 1645920 h 2926080"/>
              <a:gd name="connsiteX44" fmla="*/ 606829 w 1271847"/>
              <a:gd name="connsiteY44" fmla="*/ 1729047 h 2926080"/>
              <a:gd name="connsiteX45" fmla="*/ 573578 w 1271847"/>
              <a:gd name="connsiteY45" fmla="*/ 1803862 h 2926080"/>
              <a:gd name="connsiteX46" fmla="*/ 540327 w 1271847"/>
              <a:gd name="connsiteY46" fmla="*/ 1878676 h 2926080"/>
              <a:gd name="connsiteX47" fmla="*/ 507076 w 1271847"/>
              <a:gd name="connsiteY47" fmla="*/ 1945178 h 2926080"/>
              <a:gd name="connsiteX48" fmla="*/ 498764 w 1271847"/>
              <a:gd name="connsiteY48" fmla="*/ 1970116 h 2926080"/>
              <a:gd name="connsiteX49" fmla="*/ 482138 w 1271847"/>
              <a:gd name="connsiteY49" fmla="*/ 1986742 h 2926080"/>
              <a:gd name="connsiteX50" fmla="*/ 448887 w 1271847"/>
              <a:gd name="connsiteY50" fmla="*/ 2028305 h 2926080"/>
              <a:gd name="connsiteX51" fmla="*/ 440575 w 1271847"/>
              <a:gd name="connsiteY51" fmla="*/ 2053244 h 2926080"/>
              <a:gd name="connsiteX52" fmla="*/ 415636 w 1271847"/>
              <a:gd name="connsiteY52" fmla="*/ 2069869 h 2926080"/>
              <a:gd name="connsiteX53" fmla="*/ 399011 w 1271847"/>
              <a:gd name="connsiteY53" fmla="*/ 2086495 h 2926080"/>
              <a:gd name="connsiteX54" fmla="*/ 365760 w 1271847"/>
              <a:gd name="connsiteY54" fmla="*/ 2128058 h 2926080"/>
              <a:gd name="connsiteX55" fmla="*/ 340822 w 1271847"/>
              <a:gd name="connsiteY55" fmla="*/ 2202873 h 2926080"/>
              <a:gd name="connsiteX56" fmla="*/ 324196 w 1271847"/>
              <a:gd name="connsiteY56" fmla="*/ 2219498 h 2926080"/>
              <a:gd name="connsiteX57" fmla="*/ 307571 w 1271847"/>
              <a:gd name="connsiteY57" fmla="*/ 2244436 h 2926080"/>
              <a:gd name="connsiteX58" fmla="*/ 274320 w 1271847"/>
              <a:gd name="connsiteY58" fmla="*/ 2319251 h 2926080"/>
              <a:gd name="connsiteX59" fmla="*/ 249382 w 1271847"/>
              <a:gd name="connsiteY59" fmla="*/ 2377440 h 2926080"/>
              <a:gd name="connsiteX60" fmla="*/ 241069 w 1271847"/>
              <a:gd name="connsiteY60" fmla="*/ 2402378 h 2926080"/>
              <a:gd name="connsiteX61" fmla="*/ 224444 w 1271847"/>
              <a:gd name="connsiteY61" fmla="*/ 2435629 h 2926080"/>
              <a:gd name="connsiteX62" fmla="*/ 216131 w 1271847"/>
              <a:gd name="connsiteY62" fmla="*/ 2460567 h 2926080"/>
              <a:gd name="connsiteX63" fmla="*/ 199506 w 1271847"/>
              <a:gd name="connsiteY63" fmla="*/ 2477193 h 2926080"/>
              <a:gd name="connsiteX64" fmla="*/ 191193 w 1271847"/>
              <a:gd name="connsiteY64" fmla="*/ 2510444 h 2926080"/>
              <a:gd name="connsiteX65" fmla="*/ 166255 w 1271847"/>
              <a:gd name="connsiteY65" fmla="*/ 2576945 h 2926080"/>
              <a:gd name="connsiteX66" fmla="*/ 141316 w 1271847"/>
              <a:gd name="connsiteY66" fmla="*/ 2660073 h 2926080"/>
              <a:gd name="connsiteX67" fmla="*/ 108066 w 1271847"/>
              <a:gd name="connsiteY67" fmla="*/ 2709949 h 2926080"/>
              <a:gd name="connsiteX68" fmla="*/ 91440 w 1271847"/>
              <a:gd name="connsiteY68" fmla="*/ 2743200 h 2926080"/>
              <a:gd name="connsiteX69" fmla="*/ 83127 w 1271847"/>
              <a:gd name="connsiteY69" fmla="*/ 2768138 h 2926080"/>
              <a:gd name="connsiteX70" fmla="*/ 66502 w 1271847"/>
              <a:gd name="connsiteY70" fmla="*/ 2784764 h 2926080"/>
              <a:gd name="connsiteX71" fmla="*/ 41564 w 1271847"/>
              <a:gd name="connsiteY71" fmla="*/ 2842953 h 2926080"/>
              <a:gd name="connsiteX72" fmla="*/ 33251 w 1271847"/>
              <a:gd name="connsiteY72" fmla="*/ 2867891 h 2926080"/>
              <a:gd name="connsiteX73" fmla="*/ 16626 w 1271847"/>
              <a:gd name="connsiteY73" fmla="*/ 2892829 h 2926080"/>
              <a:gd name="connsiteX74" fmla="*/ 0 w 1271847"/>
              <a:gd name="connsiteY74" fmla="*/ 292608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71847" h="2926080">
                <a:moveTo>
                  <a:pt x="1255222" y="0"/>
                </a:moveTo>
                <a:cubicBezTo>
                  <a:pt x="1249680" y="13855"/>
                  <a:pt x="1245269" y="28217"/>
                  <a:pt x="1238596" y="41564"/>
                </a:cubicBezTo>
                <a:cubicBezTo>
                  <a:pt x="1234128" y="50500"/>
                  <a:pt x="1226439" y="57566"/>
                  <a:pt x="1221971" y="66502"/>
                </a:cubicBezTo>
                <a:cubicBezTo>
                  <a:pt x="1218052" y="74339"/>
                  <a:pt x="1218519" y="84149"/>
                  <a:pt x="1213658" y="91440"/>
                </a:cubicBezTo>
                <a:cubicBezTo>
                  <a:pt x="1207137" y="101221"/>
                  <a:pt x="1197033" y="108065"/>
                  <a:pt x="1188720" y="116378"/>
                </a:cubicBezTo>
                <a:cubicBezTo>
                  <a:pt x="1183178" y="133004"/>
                  <a:pt x="1181816" y="151673"/>
                  <a:pt x="1172095" y="166255"/>
                </a:cubicBezTo>
                <a:cubicBezTo>
                  <a:pt x="1133983" y="223422"/>
                  <a:pt x="1145163" y="197175"/>
                  <a:pt x="1130531" y="241069"/>
                </a:cubicBezTo>
                <a:cubicBezTo>
                  <a:pt x="1133302" y="257694"/>
                  <a:pt x="1132926" y="275163"/>
                  <a:pt x="1138844" y="290945"/>
                </a:cubicBezTo>
                <a:cubicBezTo>
                  <a:pt x="1141596" y="298283"/>
                  <a:pt x="1150573" y="301451"/>
                  <a:pt x="1155469" y="307571"/>
                </a:cubicBezTo>
                <a:cubicBezTo>
                  <a:pt x="1161710" y="315372"/>
                  <a:pt x="1165854" y="324708"/>
                  <a:pt x="1172095" y="332509"/>
                </a:cubicBezTo>
                <a:cubicBezTo>
                  <a:pt x="1176991" y="338629"/>
                  <a:pt x="1183824" y="343015"/>
                  <a:pt x="1188720" y="349135"/>
                </a:cubicBezTo>
                <a:cubicBezTo>
                  <a:pt x="1194961" y="356936"/>
                  <a:pt x="1197544" y="367832"/>
                  <a:pt x="1205346" y="374073"/>
                </a:cubicBezTo>
                <a:cubicBezTo>
                  <a:pt x="1212188" y="379547"/>
                  <a:pt x="1221971" y="379614"/>
                  <a:pt x="1230284" y="382385"/>
                </a:cubicBezTo>
                <a:lnTo>
                  <a:pt x="1246909" y="448887"/>
                </a:lnTo>
                <a:cubicBezTo>
                  <a:pt x="1256419" y="486927"/>
                  <a:pt x="1261293" y="500350"/>
                  <a:pt x="1271847" y="532015"/>
                </a:cubicBezTo>
                <a:cubicBezTo>
                  <a:pt x="1269076" y="556953"/>
                  <a:pt x="1269621" y="582487"/>
                  <a:pt x="1263535" y="606829"/>
                </a:cubicBezTo>
                <a:cubicBezTo>
                  <a:pt x="1255528" y="638857"/>
                  <a:pt x="1244565" y="628783"/>
                  <a:pt x="1221971" y="640080"/>
                </a:cubicBezTo>
                <a:cubicBezTo>
                  <a:pt x="1161570" y="670280"/>
                  <a:pt x="1226802" y="642401"/>
                  <a:pt x="1180407" y="673331"/>
                </a:cubicBezTo>
                <a:cubicBezTo>
                  <a:pt x="1170096" y="680205"/>
                  <a:pt x="1158240" y="684414"/>
                  <a:pt x="1147156" y="689956"/>
                </a:cubicBezTo>
                <a:cubicBezTo>
                  <a:pt x="1128949" y="708164"/>
                  <a:pt x="1130063" y="709224"/>
                  <a:pt x="1105593" y="723207"/>
                </a:cubicBezTo>
                <a:cubicBezTo>
                  <a:pt x="1058622" y="750048"/>
                  <a:pt x="1085348" y="726827"/>
                  <a:pt x="1055716" y="756458"/>
                </a:cubicBezTo>
                <a:cubicBezTo>
                  <a:pt x="1032733" y="825412"/>
                  <a:pt x="1071311" y="716959"/>
                  <a:pt x="1014153" y="831273"/>
                </a:cubicBezTo>
                <a:cubicBezTo>
                  <a:pt x="1008611" y="842357"/>
                  <a:pt x="1003903" y="853898"/>
                  <a:pt x="997527" y="864524"/>
                </a:cubicBezTo>
                <a:cubicBezTo>
                  <a:pt x="987247" y="881658"/>
                  <a:pt x="975360" y="897775"/>
                  <a:pt x="964276" y="914400"/>
                </a:cubicBezTo>
                <a:lnTo>
                  <a:pt x="947651" y="939338"/>
                </a:lnTo>
                <a:cubicBezTo>
                  <a:pt x="942109" y="947651"/>
                  <a:pt x="934185" y="954798"/>
                  <a:pt x="931026" y="964276"/>
                </a:cubicBezTo>
                <a:cubicBezTo>
                  <a:pt x="928255" y="972589"/>
                  <a:pt x="927221" y="981701"/>
                  <a:pt x="922713" y="989215"/>
                </a:cubicBezTo>
                <a:cubicBezTo>
                  <a:pt x="918681" y="995935"/>
                  <a:pt x="911629" y="1000298"/>
                  <a:pt x="906087" y="1005840"/>
                </a:cubicBezTo>
                <a:cubicBezTo>
                  <a:pt x="903316" y="1014153"/>
                  <a:pt x="901694" y="1022941"/>
                  <a:pt x="897775" y="1030778"/>
                </a:cubicBezTo>
                <a:cubicBezTo>
                  <a:pt x="893307" y="1039714"/>
                  <a:pt x="885085" y="1046533"/>
                  <a:pt x="881149" y="1055716"/>
                </a:cubicBezTo>
                <a:cubicBezTo>
                  <a:pt x="876648" y="1066217"/>
                  <a:pt x="877336" y="1078466"/>
                  <a:pt x="872836" y="1088967"/>
                </a:cubicBezTo>
                <a:cubicBezTo>
                  <a:pt x="868901" y="1098150"/>
                  <a:pt x="860679" y="1104969"/>
                  <a:pt x="856211" y="1113905"/>
                </a:cubicBezTo>
                <a:cubicBezTo>
                  <a:pt x="821796" y="1182737"/>
                  <a:pt x="878917" y="1092315"/>
                  <a:pt x="831273" y="1163782"/>
                </a:cubicBezTo>
                <a:cubicBezTo>
                  <a:pt x="828502" y="1177636"/>
                  <a:pt x="826677" y="1191714"/>
                  <a:pt x="822960" y="1205345"/>
                </a:cubicBezTo>
                <a:cubicBezTo>
                  <a:pt x="818349" y="1222252"/>
                  <a:pt x="811877" y="1238596"/>
                  <a:pt x="806335" y="1255222"/>
                </a:cubicBezTo>
                <a:lnTo>
                  <a:pt x="789709" y="1305098"/>
                </a:lnTo>
                <a:lnTo>
                  <a:pt x="781396" y="1330036"/>
                </a:lnTo>
                <a:cubicBezTo>
                  <a:pt x="778625" y="1338349"/>
                  <a:pt x="779280" y="1348779"/>
                  <a:pt x="773084" y="1354975"/>
                </a:cubicBezTo>
                <a:lnTo>
                  <a:pt x="756458" y="1371600"/>
                </a:lnTo>
                <a:cubicBezTo>
                  <a:pt x="736971" y="1430067"/>
                  <a:pt x="758395" y="1359982"/>
                  <a:pt x="739833" y="1471353"/>
                </a:cubicBezTo>
                <a:cubicBezTo>
                  <a:pt x="731476" y="1521493"/>
                  <a:pt x="722072" y="1474757"/>
                  <a:pt x="698269" y="1546167"/>
                </a:cubicBezTo>
                <a:lnTo>
                  <a:pt x="681644" y="1596044"/>
                </a:lnTo>
                <a:cubicBezTo>
                  <a:pt x="678873" y="1604357"/>
                  <a:pt x="678191" y="1613691"/>
                  <a:pt x="673331" y="1620982"/>
                </a:cubicBezTo>
                <a:cubicBezTo>
                  <a:pt x="667789" y="1629295"/>
                  <a:pt x="660764" y="1636791"/>
                  <a:pt x="656706" y="1645920"/>
                </a:cubicBezTo>
                <a:cubicBezTo>
                  <a:pt x="622175" y="1723615"/>
                  <a:pt x="664053" y="1671823"/>
                  <a:pt x="606829" y="1729047"/>
                </a:cubicBezTo>
                <a:cubicBezTo>
                  <a:pt x="587045" y="1788402"/>
                  <a:pt x="599925" y="1764343"/>
                  <a:pt x="573578" y="1803862"/>
                </a:cubicBezTo>
                <a:cubicBezTo>
                  <a:pt x="553794" y="1863216"/>
                  <a:pt x="566674" y="1839157"/>
                  <a:pt x="540327" y="1878676"/>
                </a:cubicBezTo>
                <a:cubicBezTo>
                  <a:pt x="521224" y="1935988"/>
                  <a:pt x="536094" y="1916161"/>
                  <a:pt x="507076" y="1945178"/>
                </a:cubicBezTo>
                <a:cubicBezTo>
                  <a:pt x="504305" y="1953491"/>
                  <a:pt x="503272" y="1962602"/>
                  <a:pt x="498764" y="1970116"/>
                </a:cubicBezTo>
                <a:cubicBezTo>
                  <a:pt x="494732" y="1976837"/>
                  <a:pt x="487034" y="1980622"/>
                  <a:pt x="482138" y="1986742"/>
                </a:cubicBezTo>
                <a:cubicBezTo>
                  <a:pt x="440197" y="2039168"/>
                  <a:pt x="489027" y="1988168"/>
                  <a:pt x="448887" y="2028305"/>
                </a:cubicBezTo>
                <a:cubicBezTo>
                  <a:pt x="446116" y="2036618"/>
                  <a:pt x="446049" y="2046402"/>
                  <a:pt x="440575" y="2053244"/>
                </a:cubicBezTo>
                <a:cubicBezTo>
                  <a:pt x="434334" y="2061046"/>
                  <a:pt x="423438" y="2063628"/>
                  <a:pt x="415636" y="2069869"/>
                </a:cubicBezTo>
                <a:cubicBezTo>
                  <a:pt x="409516" y="2074765"/>
                  <a:pt x="403907" y="2080375"/>
                  <a:pt x="399011" y="2086495"/>
                </a:cubicBezTo>
                <a:cubicBezTo>
                  <a:pt x="357076" y="2138915"/>
                  <a:pt x="405895" y="2087925"/>
                  <a:pt x="365760" y="2128058"/>
                </a:cubicBezTo>
                <a:lnTo>
                  <a:pt x="340822" y="2202873"/>
                </a:lnTo>
                <a:cubicBezTo>
                  <a:pt x="338344" y="2210308"/>
                  <a:pt x="329092" y="2213378"/>
                  <a:pt x="324196" y="2219498"/>
                </a:cubicBezTo>
                <a:cubicBezTo>
                  <a:pt x="317955" y="2227299"/>
                  <a:pt x="311628" y="2235306"/>
                  <a:pt x="307571" y="2244436"/>
                </a:cubicBezTo>
                <a:cubicBezTo>
                  <a:pt x="268005" y="2333463"/>
                  <a:pt x="311945" y="2262816"/>
                  <a:pt x="274320" y="2319251"/>
                </a:cubicBezTo>
                <a:cubicBezTo>
                  <a:pt x="257019" y="2388452"/>
                  <a:pt x="278085" y="2320034"/>
                  <a:pt x="249382" y="2377440"/>
                </a:cubicBezTo>
                <a:cubicBezTo>
                  <a:pt x="245463" y="2385277"/>
                  <a:pt x="244521" y="2394324"/>
                  <a:pt x="241069" y="2402378"/>
                </a:cubicBezTo>
                <a:cubicBezTo>
                  <a:pt x="236188" y="2413768"/>
                  <a:pt x="229325" y="2424239"/>
                  <a:pt x="224444" y="2435629"/>
                </a:cubicBezTo>
                <a:cubicBezTo>
                  <a:pt x="220992" y="2443683"/>
                  <a:pt x="220639" y="2453053"/>
                  <a:pt x="216131" y="2460567"/>
                </a:cubicBezTo>
                <a:cubicBezTo>
                  <a:pt x="212099" y="2467287"/>
                  <a:pt x="205048" y="2471651"/>
                  <a:pt x="199506" y="2477193"/>
                </a:cubicBezTo>
                <a:cubicBezTo>
                  <a:pt x="196735" y="2488277"/>
                  <a:pt x="194806" y="2499606"/>
                  <a:pt x="191193" y="2510444"/>
                </a:cubicBezTo>
                <a:cubicBezTo>
                  <a:pt x="173615" y="2563177"/>
                  <a:pt x="177934" y="2536069"/>
                  <a:pt x="166255" y="2576945"/>
                </a:cubicBezTo>
                <a:cubicBezTo>
                  <a:pt x="141137" y="2664860"/>
                  <a:pt x="180813" y="2541585"/>
                  <a:pt x="141316" y="2660073"/>
                </a:cubicBezTo>
                <a:cubicBezTo>
                  <a:pt x="134997" y="2679029"/>
                  <a:pt x="117002" y="2692078"/>
                  <a:pt x="108066" y="2709949"/>
                </a:cubicBezTo>
                <a:cubicBezTo>
                  <a:pt x="102524" y="2721033"/>
                  <a:pt x="96322" y="2731810"/>
                  <a:pt x="91440" y="2743200"/>
                </a:cubicBezTo>
                <a:cubicBezTo>
                  <a:pt x="87988" y="2751254"/>
                  <a:pt x="87635" y="2760624"/>
                  <a:pt x="83127" y="2768138"/>
                </a:cubicBezTo>
                <a:cubicBezTo>
                  <a:pt x="79095" y="2774858"/>
                  <a:pt x="72044" y="2779222"/>
                  <a:pt x="66502" y="2784764"/>
                </a:cubicBezTo>
                <a:cubicBezTo>
                  <a:pt x="49201" y="2853965"/>
                  <a:pt x="70267" y="2785547"/>
                  <a:pt x="41564" y="2842953"/>
                </a:cubicBezTo>
                <a:cubicBezTo>
                  <a:pt x="37645" y="2850790"/>
                  <a:pt x="37170" y="2860054"/>
                  <a:pt x="33251" y="2867891"/>
                </a:cubicBezTo>
                <a:cubicBezTo>
                  <a:pt x="28783" y="2876827"/>
                  <a:pt x="21094" y="2883893"/>
                  <a:pt x="16626" y="2892829"/>
                </a:cubicBezTo>
                <a:cubicBezTo>
                  <a:pt x="-2477" y="2931036"/>
                  <a:pt x="18780" y="2907300"/>
                  <a:pt x="0" y="292608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Freeform 4"/>
          <p:cNvSpPr/>
          <p:nvPr/>
        </p:nvSpPr>
        <p:spPr>
          <a:xfrm>
            <a:off x="3000894" y="3183774"/>
            <a:ext cx="1487979" cy="1314093"/>
          </a:xfrm>
          <a:custGeom>
            <a:avLst/>
            <a:gdLst>
              <a:gd name="connsiteX0" fmla="*/ 1487979 w 1487979"/>
              <a:gd name="connsiteY0" fmla="*/ 0 h 1314093"/>
              <a:gd name="connsiteX1" fmla="*/ 1454728 w 1487979"/>
              <a:gd name="connsiteY1" fmla="*/ 41563 h 1314093"/>
              <a:gd name="connsiteX2" fmla="*/ 1438102 w 1487979"/>
              <a:gd name="connsiteY2" fmla="*/ 58189 h 1314093"/>
              <a:gd name="connsiteX3" fmla="*/ 1421477 w 1487979"/>
              <a:gd name="connsiteY3" fmla="*/ 91440 h 1314093"/>
              <a:gd name="connsiteX4" fmla="*/ 1388226 w 1487979"/>
              <a:gd name="connsiteY4" fmla="*/ 133003 h 1314093"/>
              <a:gd name="connsiteX5" fmla="*/ 1379913 w 1487979"/>
              <a:gd name="connsiteY5" fmla="*/ 157941 h 1314093"/>
              <a:gd name="connsiteX6" fmla="*/ 1346662 w 1487979"/>
              <a:gd name="connsiteY6" fmla="*/ 199505 h 1314093"/>
              <a:gd name="connsiteX7" fmla="*/ 1338349 w 1487979"/>
              <a:gd name="connsiteY7" fmla="*/ 224443 h 1314093"/>
              <a:gd name="connsiteX8" fmla="*/ 1321724 w 1487979"/>
              <a:gd name="connsiteY8" fmla="*/ 241069 h 1314093"/>
              <a:gd name="connsiteX9" fmla="*/ 1305099 w 1487979"/>
              <a:gd name="connsiteY9" fmla="*/ 266007 h 1314093"/>
              <a:gd name="connsiteX10" fmla="*/ 1288473 w 1487979"/>
              <a:gd name="connsiteY10" fmla="*/ 282632 h 1314093"/>
              <a:gd name="connsiteX11" fmla="*/ 1271848 w 1487979"/>
              <a:gd name="connsiteY11" fmla="*/ 307570 h 1314093"/>
              <a:gd name="connsiteX12" fmla="*/ 1230284 w 1487979"/>
              <a:gd name="connsiteY12" fmla="*/ 349134 h 1314093"/>
              <a:gd name="connsiteX13" fmla="*/ 1213659 w 1487979"/>
              <a:gd name="connsiteY13" fmla="*/ 374072 h 1314093"/>
              <a:gd name="connsiteX14" fmla="*/ 1180408 w 1487979"/>
              <a:gd name="connsiteY14" fmla="*/ 399010 h 1314093"/>
              <a:gd name="connsiteX15" fmla="*/ 1172095 w 1487979"/>
              <a:gd name="connsiteY15" fmla="*/ 423949 h 1314093"/>
              <a:gd name="connsiteX16" fmla="*/ 1147157 w 1487979"/>
              <a:gd name="connsiteY16" fmla="*/ 432261 h 1314093"/>
              <a:gd name="connsiteX17" fmla="*/ 1130531 w 1487979"/>
              <a:gd name="connsiteY17" fmla="*/ 448887 h 1314093"/>
              <a:gd name="connsiteX18" fmla="*/ 1097280 w 1487979"/>
              <a:gd name="connsiteY18" fmla="*/ 498763 h 1314093"/>
              <a:gd name="connsiteX19" fmla="*/ 1088968 w 1487979"/>
              <a:gd name="connsiteY19" fmla="*/ 523701 h 1314093"/>
              <a:gd name="connsiteX20" fmla="*/ 1072342 w 1487979"/>
              <a:gd name="connsiteY20" fmla="*/ 548640 h 1314093"/>
              <a:gd name="connsiteX21" fmla="*/ 1039091 w 1487979"/>
              <a:gd name="connsiteY21" fmla="*/ 615141 h 1314093"/>
              <a:gd name="connsiteX22" fmla="*/ 1030779 w 1487979"/>
              <a:gd name="connsiteY22" fmla="*/ 640080 h 1314093"/>
              <a:gd name="connsiteX23" fmla="*/ 1005840 w 1487979"/>
              <a:gd name="connsiteY23" fmla="*/ 656705 h 1314093"/>
              <a:gd name="connsiteX24" fmla="*/ 939339 w 1487979"/>
              <a:gd name="connsiteY24" fmla="*/ 673330 h 1314093"/>
              <a:gd name="connsiteX25" fmla="*/ 914400 w 1487979"/>
              <a:gd name="connsiteY25" fmla="*/ 681643 h 1314093"/>
              <a:gd name="connsiteX26" fmla="*/ 814648 w 1487979"/>
              <a:gd name="connsiteY26" fmla="*/ 706581 h 1314093"/>
              <a:gd name="connsiteX27" fmla="*/ 739833 w 1487979"/>
              <a:gd name="connsiteY27" fmla="*/ 731520 h 1314093"/>
              <a:gd name="connsiteX28" fmla="*/ 714895 w 1487979"/>
              <a:gd name="connsiteY28" fmla="*/ 739832 h 1314093"/>
              <a:gd name="connsiteX29" fmla="*/ 698269 w 1487979"/>
              <a:gd name="connsiteY29" fmla="*/ 756458 h 1314093"/>
              <a:gd name="connsiteX30" fmla="*/ 665019 w 1487979"/>
              <a:gd name="connsiteY30" fmla="*/ 781396 h 1314093"/>
              <a:gd name="connsiteX31" fmla="*/ 656706 w 1487979"/>
              <a:gd name="connsiteY31" fmla="*/ 806334 h 1314093"/>
              <a:gd name="connsiteX32" fmla="*/ 640080 w 1487979"/>
              <a:gd name="connsiteY32" fmla="*/ 822960 h 1314093"/>
              <a:gd name="connsiteX33" fmla="*/ 590204 w 1487979"/>
              <a:gd name="connsiteY33" fmla="*/ 881149 h 1314093"/>
              <a:gd name="connsiteX34" fmla="*/ 540328 w 1487979"/>
              <a:gd name="connsiteY34" fmla="*/ 906087 h 1314093"/>
              <a:gd name="connsiteX35" fmla="*/ 507077 w 1487979"/>
              <a:gd name="connsiteY35" fmla="*/ 922712 h 1314093"/>
              <a:gd name="connsiteX36" fmla="*/ 465513 w 1487979"/>
              <a:gd name="connsiteY36" fmla="*/ 947650 h 1314093"/>
              <a:gd name="connsiteX37" fmla="*/ 432262 w 1487979"/>
              <a:gd name="connsiteY37" fmla="*/ 989214 h 1314093"/>
              <a:gd name="connsiteX38" fmla="*/ 407324 w 1487979"/>
              <a:gd name="connsiteY38" fmla="*/ 997527 h 1314093"/>
              <a:gd name="connsiteX39" fmla="*/ 357448 w 1487979"/>
              <a:gd name="connsiteY39" fmla="*/ 1022465 h 1314093"/>
              <a:gd name="connsiteX40" fmla="*/ 315884 w 1487979"/>
              <a:gd name="connsiteY40" fmla="*/ 1047403 h 1314093"/>
              <a:gd name="connsiteX41" fmla="*/ 282633 w 1487979"/>
              <a:gd name="connsiteY41" fmla="*/ 1080654 h 1314093"/>
              <a:gd name="connsiteX42" fmla="*/ 249382 w 1487979"/>
              <a:gd name="connsiteY42" fmla="*/ 1113905 h 1314093"/>
              <a:gd name="connsiteX43" fmla="*/ 224444 w 1487979"/>
              <a:gd name="connsiteY43" fmla="*/ 1130530 h 1314093"/>
              <a:gd name="connsiteX44" fmla="*/ 191193 w 1487979"/>
              <a:gd name="connsiteY44" fmla="*/ 1163781 h 1314093"/>
              <a:gd name="connsiteX45" fmla="*/ 157942 w 1487979"/>
              <a:gd name="connsiteY45" fmla="*/ 1197032 h 1314093"/>
              <a:gd name="connsiteX46" fmla="*/ 141317 w 1487979"/>
              <a:gd name="connsiteY46" fmla="*/ 1213658 h 1314093"/>
              <a:gd name="connsiteX47" fmla="*/ 116379 w 1487979"/>
              <a:gd name="connsiteY47" fmla="*/ 1221970 h 1314093"/>
              <a:gd name="connsiteX48" fmla="*/ 99753 w 1487979"/>
              <a:gd name="connsiteY48" fmla="*/ 1238596 h 1314093"/>
              <a:gd name="connsiteX49" fmla="*/ 66502 w 1487979"/>
              <a:gd name="connsiteY49" fmla="*/ 1255221 h 1314093"/>
              <a:gd name="connsiteX50" fmla="*/ 41564 w 1487979"/>
              <a:gd name="connsiteY50" fmla="*/ 1271847 h 1314093"/>
              <a:gd name="connsiteX51" fmla="*/ 8313 w 1487979"/>
              <a:gd name="connsiteY51" fmla="*/ 1313410 h 1314093"/>
              <a:gd name="connsiteX52" fmla="*/ 0 w 1487979"/>
              <a:gd name="connsiteY52" fmla="*/ 1313410 h 131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487979" h="1314093">
                <a:moveTo>
                  <a:pt x="1487979" y="0"/>
                </a:moveTo>
                <a:cubicBezTo>
                  <a:pt x="1476895" y="13854"/>
                  <a:pt x="1466275" y="28092"/>
                  <a:pt x="1454728" y="41563"/>
                </a:cubicBezTo>
                <a:cubicBezTo>
                  <a:pt x="1449627" y="47514"/>
                  <a:pt x="1442449" y="51668"/>
                  <a:pt x="1438102" y="58189"/>
                </a:cubicBezTo>
                <a:cubicBezTo>
                  <a:pt x="1431228" y="68500"/>
                  <a:pt x="1428351" y="81129"/>
                  <a:pt x="1421477" y="91440"/>
                </a:cubicBezTo>
                <a:cubicBezTo>
                  <a:pt x="1390545" y="137837"/>
                  <a:pt x="1418429" y="72597"/>
                  <a:pt x="1388226" y="133003"/>
                </a:cubicBezTo>
                <a:cubicBezTo>
                  <a:pt x="1384307" y="140840"/>
                  <a:pt x="1383832" y="150104"/>
                  <a:pt x="1379913" y="157941"/>
                </a:cubicBezTo>
                <a:cubicBezTo>
                  <a:pt x="1369425" y="178918"/>
                  <a:pt x="1362129" y="184039"/>
                  <a:pt x="1346662" y="199505"/>
                </a:cubicBezTo>
                <a:cubicBezTo>
                  <a:pt x="1343891" y="207818"/>
                  <a:pt x="1342857" y="216929"/>
                  <a:pt x="1338349" y="224443"/>
                </a:cubicBezTo>
                <a:cubicBezTo>
                  <a:pt x="1334317" y="231163"/>
                  <a:pt x="1326620" y="234949"/>
                  <a:pt x="1321724" y="241069"/>
                </a:cubicBezTo>
                <a:cubicBezTo>
                  <a:pt x="1315483" y="248870"/>
                  <a:pt x="1311340" y="258206"/>
                  <a:pt x="1305099" y="266007"/>
                </a:cubicBezTo>
                <a:cubicBezTo>
                  <a:pt x="1300203" y="272127"/>
                  <a:pt x="1293369" y="276512"/>
                  <a:pt x="1288473" y="282632"/>
                </a:cubicBezTo>
                <a:cubicBezTo>
                  <a:pt x="1282232" y="290433"/>
                  <a:pt x="1278427" y="300051"/>
                  <a:pt x="1271848" y="307570"/>
                </a:cubicBezTo>
                <a:cubicBezTo>
                  <a:pt x="1258946" y="322316"/>
                  <a:pt x="1241152" y="332831"/>
                  <a:pt x="1230284" y="349134"/>
                </a:cubicBezTo>
                <a:cubicBezTo>
                  <a:pt x="1224742" y="357447"/>
                  <a:pt x="1220723" y="367008"/>
                  <a:pt x="1213659" y="374072"/>
                </a:cubicBezTo>
                <a:cubicBezTo>
                  <a:pt x="1203862" y="383869"/>
                  <a:pt x="1191492" y="390697"/>
                  <a:pt x="1180408" y="399010"/>
                </a:cubicBezTo>
                <a:cubicBezTo>
                  <a:pt x="1177637" y="407323"/>
                  <a:pt x="1178291" y="417753"/>
                  <a:pt x="1172095" y="423949"/>
                </a:cubicBezTo>
                <a:cubicBezTo>
                  <a:pt x="1165899" y="430145"/>
                  <a:pt x="1154671" y="427753"/>
                  <a:pt x="1147157" y="432261"/>
                </a:cubicBezTo>
                <a:cubicBezTo>
                  <a:pt x="1140436" y="436293"/>
                  <a:pt x="1135234" y="442617"/>
                  <a:pt x="1130531" y="448887"/>
                </a:cubicBezTo>
                <a:cubicBezTo>
                  <a:pt x="1118542" y="464872"/>
                  <a:pt x="1097280" y="498763"/>
                  <a:pt x="1097280" y="498763"/>
                </a:cubicBezTo>
                <a:cubicBezTo>
                  <a:pt x="1094509" y="507076"/>
                  <a:pt x="1092887" y="515864"/>
                  <a:pt x="1088968" y="523701"/>
                </a:cubicBezTo>
                <a:cubicBezTo>
                  <a:pt x="1084500" y="532637"/>
                  <a:pt x="1076400" y="539510"/>
                  <a:pt x="1072342" y="548640"/>
                </a:cubicBezTo>
                <a:cubicBezTo>
                  <a:pt x="1041776" y="617413"/>
                  <a:pt x="1073235" y="580999"/>
                  <a:pt x="1039091" y="615141"/>
                </a:cubicBezTo>
                <a:cubicBezTo>
                  <a:pt x="1036320" y="623454"/>
                  <a:pt x="1036253" y="633238"/>
                  <a:pt x="1030779" y="640080"/>
                </a:cubicBezTo>
                <a:cubicBezTo>
                  <a:pt x="1024538" y="647882"/>
                  <a:pt x="1015229" y="653291"/>
                  <a:pt x="1005840" y="656705"/>
                </a:cubicBezTo>
                <a:cubicBezTo>
                  <a:pt x="984366" y="664513"/>
                  <a:pt x="961016" y="666104"/>
                  <a:pt x="939339" y="673330"/>
                </a:cubicBezTo>
                <a:lnTo>
                  <a:pt x="914400" y="681643"/>
                </a:lnTo>
                <a:cubicBezTo>
                  <a:pt x="875329" y="720717"/>
                  <a:pt x="915365" y="687697"/>
                  <a:pt x="814648" y="706581"/>
                </a:cubicBezTo>
                <a:cubicBezTo>
                  <a:pt x="814642" y="706582"/>
                  <a:pt x="752305" y="727363"/>
                  <a:pt x="739833" y="731520"/>
                </a:cubicBezTo>
                <a:lnTo>
                  <a:pt x="714895" y="739832"/>
                </a:lnTo>
                <a:cubicBezTo>
                  <a:pt x="709353" y="745374"/>
                  <a:pt x="704290" y="751440"/>
                  <a:pt x="698269" y="756458"/>
                </a:cubicBezTo>
                <a:cubicBezTo>
                  <a:pt x="687626" y="765327"/>
                  <a:pt x="673888" y="770753"/>
                  <a:pt x="665019" y="781396"/>
                </a:cubicBezTo>
                <a:cubicBezTo>
                  <a:pt x="659410" y="788127"/>
                  <a:pt x="661214" y="798820"/>
                  <a:pt x="656706" y="806334"/>
                </a:cubicBezTo>
                <a:cubicBezTo>
                  <a:pt x="652674" y="813055"/>
                  <a:pt x="644976" y="816840"/>
                  <a:pt x="640080" y="822960"/>
                </a:cubicBezTo>
                <a:cubicBezTo>
                  <a:pt x="589439" y="886261"/>
                  <a:pt x="670247" y="801106"/>
                  <a:pt x="590204" y="881149"/>
                </a:cubicBezTo>
                <a:cubicBezTo>
                  <a:pt x="570237" y="901116"/>
                  <a:pt x="563989" y="895947"/>
                  <a:pt x="540328" y="906087"/>
                </a:cubicBezTo>
                <a:cubicBezTo>
                  <a:pt x="528938" y="910968"/>
                  <a:pt x="518161" y="917170"/>
                  <a:pt x="507077" y="922712"/>
                </a:cubicBezTo>
                <a:cubicBezTo>
                  <a:pt x="464948" y="964841"/>
                  <a:pt x="519472" y="915275"/>
                  <a:pt x="465513" y="947650"/>
                </a:cubicBezTo>
                <a:cubicBezTo>
                  <a:pt x="431628" y="967981"/>
                  <a:pt x="466233" y="962037"/>
                  <a:pt x="432262" y="989214"/>
                </a:cubicBezTo>
                <a:cubicBezTo>
                  <a:pt x="425420" y="994688"/>
                  <a:pt x="415161" y="993608"/>
                  <a:pt x="407324" y="997527"/>
                </a:cubicBezTo>
                <a:cubicBezTo>
                  <a:pt x="342866" y="1029756"/>
                  <a:pt x="420131" y="1001570"/>
                  <a:pt x="357448" y="1022465"/>
                </a:cubicBezTo>
                <a:cubicBezTo>
                  <a:pt x="296010" y="1083899"/>
                  <a:pt x="391431" y="993440"/>
                  <a:pt x="315884" y="1047403"/>
                </a:cubicBezTo>
                <a:cubicBezTo>
                  <a:pt x="303129" y="1056514"/>
                  <a:pt x="293717" y="1069570"/>
                  <a:pt x="282633" y="1080654"/>
                </a:cubicBezTo>
                <a:lnTo>
                  <a:pt x="249382" y="1113905"/>
                </a:lnTo>
                <a:cubicBezTo>
                  <a:pt x="242317" y="1120969"/>
                  <a:pt x="232029" y="1124028"/>
                  <a:pt x="224444" y="1130530"/>
                </a:cubicBezTo>
                <a:cubicBezTo>
                  <a:pt x="212543" y="1140731"/>
                  <a:pt x="202277" y="1152697"/>
                  <a:pt x="191193" y="1163781"/>
                </a:cubicBezTo>
                <a:lnTo>
                  <a:pt x="157942" y="1197032"/>
                </a:lnTo>
                <a:cubicBezTo>
                  <a:pt x="152400" y="1202574"/>
                  <a:pt x="148752" y="1211180"/>
                  <a:pt x="141317" y="1213658"/>
                </a:cubicBezTo>
                <a:lnTo>
                  <a:pt x="116379" y="1221970"/>
                </a:lnTo>
                <a:cubicBezTo>
                  <a:pt x="110837" y="1227512"/>
                  <a:pt x="106274" y="1234249"/>
                  <a:pt x="99753" y="1238596"/>
                </a:cubicBezTo>
                <a:cubicBezTo>
                  <a:pt x="89442" y="1245470"/>
                  <a:pt x="77261" y="1249073"/>
                  <a:pt x="66502" y="1255221"/>
                </a:cubicBezTo>
                <a:cubicBezTo>
                  <a:pt x="57828" y="1260178"/>
                  <a:pt x="49877" y="1266305"/>
                  <a:pt x="41564" y="1271847"/>
                </a:cubicBezTo>
                <a:cubicBezTo>
                  <a:pt x="32670" y="1285189"/>
                  <a:pt x="22529" y="1303933"/>
                  <a:pt x="8313" y="1313410"/>
                </a:cubicBezTo>
                <a:cubicBezTo>
                  <a:pt x="6007" y="1314947"/>
                  <a:pt x="2771" y="1313410"/>
                  <a:pt x="0" y="131341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Freeform 5"/>
          <p:cNvSpPr/>
          <p:nvPr/>
        </p:nvSpPr>
        <p:spPr>
          <a:xfrm>
            <a:off x="2078182" y="3541221"/>
            <a:ext cx="1778923" cy="1820487"/>
          </a:xfrm>
          <a:custGeom>
            <a:avLst/>
            <a:gdLst>
              <a:gd name="connsiteX0" fmla="*/ 1778923 w 1778923"/>
              <a:gd name="connsiteY0" fmla="*/ 0 h 1820487"/>
              <a:gd name="connsiteX1" fmla="*/ 1762298 w 1778923"/>
              <a:gd name="connsiteY1" fmla="*/ 41563 h 1820487"/>
              <a:gd name="connsiteX2" fmla="*/ 1695796 w 1778923"/>
              <a:gd name="connsiteY2" fmla="*/ 91440 h 1820487"/>
              <a:gd name="connsiteX3" fmla="*/ 1645920 w 1778923"/>
              <a:gd name="connsiteY3" fmla="*/ 133003 h 1820487"/>
              <a:gd name="connsiteX4" fmla="*/ 1620981 w 1778923"/>
              <a:gd name="connsiteY4" fmla="*/ 141316 h 1820487"/>
              <a:gd name="connsiteX5" fmla="*/ 1604356 w 1778923"/>
              <a:gd name="connsiteY5" fmla="*/ 157942 h 1820487"/>
              <a:gd name="connsiteX6" fmla="*/ 1587731 w 1778923"/>
              <a:gd name="connsiteY6" fmla="*/ 182880 h 1820487"/>
              <a:gd name="connsiteX7" fmla="*/ 1537854 w 1778923"/>
              <a:gd name="connsiteY7" fmla="*/ 216131 h 1820487"/>
              <a:gd name="connsiteX8" fmla="*/ 1512916 w 1778923"/>
              <a:gd name="connsiteY8" fmla="*/ 241069 h 1820487"/>
              <a:gd name="connsiteX9" fmla="*/ 1487978 w 1778923"/>
              <a:gd name="connsiteY9" fmla="*/ 257694 h 1820487"/>
              <a:gd name="connsiteX10" fmla="*/ 1471352 w 1778923"/>
              <a:gd name="connsiteY10" fmla="*/ 274320 h 1820487"/>
              <a:gd name="connsiteX11" fmla="*/ 1446414 w 1778923"/>
              <a:gd name="connsiteY11" fmla="*/ 290945 h 1820487"/>
              <a:gd name="connsiteX12" fmla="*/ 1396538 w 1778923"/>
              <a:gd name="connsiteY12" fmla="*/ 340822 h 1820487"/>
              <a:gd name="connsiteX13" fmla="*/ 1379912 w 1778923"/>
              <a:gd name="connsiteY13" fmla="*/ 357447 h 1820487"/>
              <a:gd name="connsiteX14" fmla="*/ 1346661 w 1778923"/>
              <a:gd name="connsiteY14" fmla="*/ 399011 h 1820487"/>
              <a:gd name="connsiteX15" fmla="*/ 1305098 w 1778923"/>
              <a:gd name="connsiteY15" fmla="*/ 448887 h 1820487"/>
              <a:gd name="connsiteX16" fmla="*/ 1296785 w 1778923"/>
              <a:gd name="connsiteY16" fmla="*/ 473825 h 1820487"/>
              <a:gd name="connsiteX17" fmla="*/ 1263534 w 1778923"/>
              <a:gd name="connsiteY17" fmla="*/ 507076 h 1820487"/>
              <a:gd name="connsiteX18" fmla="*/ 1255221 w 1778923"/>
              <a:gd name="connsiteY18" fmla="*/ 532014 h 1820487"/>
              <a:gd name="connsiteX19" fmla="*/ 1238596 w 1778923"/>
              <a:gd name="connsiteY19" fmla="*/ 548640 h 1820487"/>
              <a:gd name="connsiteX20" fmla="*/ 1221971 w 1778923"/>
              <a:gd name="connsiteY20" fmla="*/ 573578 h 1820487"/>
              <a:gd name="connsiteX21" fmla="*/ 1205345 w 1778923"/>
              <a:gd name="connsiteY21" fmla="*/ 590203 h 1820487"/>
              <a:gd name="connsiteX22" fmla="*/ 1172094 w 1778923"/>
              <a:gd name="connsiteY22" fmla="*/ 640080 h 1820487"/>
              <a:gd name="connsiteX23" fmla="*/ 1105592 w 1778923"/>
              <a:gd name="connsiteY23" fmla="*/ 689956 h 1820487"/>
              <a:gd name="connsiteX24" fmla="*/ 1055716 w 1778923"/>
              <a:gd name="connsiteY24" fmla="*/ 739833 h 1820487"/>
              <a:gd name="connsiteX25" fmla="*/ 1030778 w 1778923"/>
              <a:gd name="connsiteY25" fmla="*/ 756458 h 1820487"/>
              <a:gd name="connsiteX26" fmla="*/ 989214 w 1778923"/>
              <a:gd name="connsiteY26" fmla="*/ 781396 h 1820487"/>
              <a:gd name="connsiteX27" fmla="*/ 947651 w 1778923"/>
              <a:gd name="connsiteY27" fmla="*/ 814647 h 1820487"/>
              <a:gd name="connsiteX28" fmla="*/ 931025 w 1778923"/>
              <a:gd name="connsiteY28" fmla="*/ 831273 h 1820487"/>
              <a:gd name="connsiteX29" fmla="*/ 906087 w 1778923"/>
              <a:gd name="connsiteY29" fmla="*/ 847898 h 1820487"/>
              <a:gd name="connsiteX30" fmla="*/ 864523 w 1778923"/>
              <a:gd name="connsiteY30" fmla="*/ 881149 h 1820487"/>
              <a:gd name="connsiteX31" fmla="*/ 839585 w 1778923"/>
              <a:gd name="connsiteY31" fmla="*/ 889462 h 1820487"/>
              <a:gd name="connsiteX32" fmla="*/ 814647 w 1778923"/>
              <a:gd name="connsiteY32" fmla="*/ 906087 h 1820487"/>
              <a:gd name="connsiteX33" fmla="*/ 748145 w 1778923"/>
              <a:gd name="connsiteY33" fmla="*/ 955963 h 1820487"/>
              <a:gd name="connsiteX34" fmla="*/ 714894 w 1778923"/>
              <a:gd name="connsiteY34" fmla="*/ 964276 h 1820487"/>
              <a:gd name="connsiteX35" fmla="*/ 681643 w 1778923"/>
              <a:gd name="connsiteY35" fmla="*/ 980902 h 1820487"/>
              <a:gd name="connsiteX36" fmla="*/ 656705 w 1778923"/>
              <a:gd name="connsiteY36" fmla="*/ 989214 h 1820487"/>
              <a:gd name="connsiteX37" fmla="*/ 615141 w 1778923"/>
              <a:gd name="connsiteY37" fmla="*/ 1022465 h 1820487"/>
              <a:gd name="connsiteX38" fmla="*/ 556952 w 1778923"/>
              <a:gd name="connsiteY38" fmla="*/ 1030778 h 1820487"/>
              <a:gd name="connsiteX39" fmla="*/ 515389 w 1778923"/>
              <a:gd name="connsiteY39" fmla="*/ 1064029 h 1820487"/>
              <a:gd name="connsiteX40" fmla="*/ 448887 w 1778923"/>
              <a:gd name="connsiteY40" fmla="*/ 1122218 h 1820487"/>
              <a:gd name="connsiteX41" fmla="*/ 432261 w 1778923"/>
              <a:gd name="connsiteY41" fmla="*/ 1147156 h 1820487"/>
              <a:gd name="connsiteX42" fmla="*/ 415636 w 1778923"/>
              <a:gd name="connsiteY42" fmla="*/ 1163782 h 1820487"/>
              <a:gd name="connsiteX43" fmla="*/ 390698 w 1778923"/>
              <a:gd name="connsiteY43" fmla="*/ 1213658 h 1820487"/>
              <a:gd name="connsiteX44" fmla="*/ 374072 w 1778923"/>
              <a:gd name="connsiteY44" fmla="*/ 1230283 h 1820487"/>
              <a:gd name="connsiteX45" fmla="*/ 365760 w 1778923"/>
              <a:gd name="connsiteY45" fmla="*/ 1263534 h 1820487"/>
              <a:gd name="connsiteX46" fmla="*/ 324196 w 1778923"/>
              <a:gd name="connsiteY46" fmla="*/ 1321723 h 1820487"/>
              <a:gd name="connsiteX47" fmla="*/ 282632 w 1778923"/>
              <a:gd name="connsiteY47" fmla="*/ 1363287 h 1820487"/>
              <a:gd name="connsiteX48" fmla="*/ 266007 w 1778923"/>
              <a:gd name="connsiteY48" fmla="*/ 1388225 h 1820487"/>
              <a:gd name="connsiteX49" fmla="*/ 257694 w 1778923"/>
              <a:gd name="connsiteY49" fmla="*/ 1413163 h 1820487"/>
              <a:gd name="connsiteX50" fmla="*/ 241069 w 1778923"/>
              <a:gd name="connsiteY50" fmla="*/ 1429789 h 1820487"/>
              <a:gd name="connsiteX51" fmla="*/ 232756 w 1778923"/>
              <a:gd name="connsiteY51" fmla="*/ 1454727 h 1820487"/>
              <a:gd name="connsiteX52" fmla="*/ 216131 w 1778923"/>
              <a:gd name="connsiteY52" fmla="*/ 1471353 h 1820487"/>
              <a:gd name="connsiteX53" fmla="*/ 191192 w 1778923"/>
              <a:gd name="connsiteY53" fmla="*/ 1554480 h 1820487"/>
              <a:gd name="connsiteX54" fmla="*/ 174567 w 1778923"/>
              <a:gd name="connsiteY54" fmla="*/ 1579418 h 1820487"/>
              <a:gd name="connsiteX55" fmla="*/ 133003 w 1778923"/>
              <a:gd name="connsiteY55" fmla="*/ 1620982 h 1820487"/>
              <a:gd name="connsiteX56" fmla="*/ 99752 w 1778923"/>
              <a:gd name="connsiteY56" fmla="*/ 1670858 h 1820487"/>
              <a:gd name="connsiteX57" fmla="*/ 66501 w 1778923"/>
              <a:gd name="connsiteY57" fmla="*/ 1720734 h 1820487"/>
              <a:gd name="connsiteX58" fmla="*/ 49876 w 1778923"/>
              <a:gd name="connsiteY58" fmla="*/ 1737360 h 1820487"/>
              <a:gd name="connsiteX59" fmla="*/ 33251 w 1778923"/>
              <a:gd name="connsiteY59" fmla="*/ 1770611 h 1820487"/>
              <a:gd name="connsiteX60" fmla="*/ 0 w 1778923"/>
              <a:gd name="connsiteY60" fmla="*/ 1820487 h 182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778923" h="1820487">
                <a:moveTo>
                  <a:pt x="1778923" y="0"/>
                </a:moveTo>
                <a:cubicBezTo>
                  <a:pt x="1773381" y="13854"/>
                  <a:pt x="1770855" y="29339"/>
                  <a:pt x="1762298" y="41563"/>
                </a:cubicBezTo>
                <a:cubicBezTo>
                  <a:pt x="1733227" y="83093"/>
                  <a:pt x="1730964" y="79717"/>
                  <a:pt x="1695796" y="91440"/>
                </a:cubicBezTo>
                <a:cubicBezTo>
                  <a:pt x="1677411" y="109825"/>
                  <a:pt x="1669067" y="121430"/>
                  <a:pt x="1645920" y="133003"/>
                </a:cubicBezTo>
                <a:cubicBezTo>
                  <a:pt x="1638082" y="136922"/>
                  <a:pt x="1629294" y="138545"/>
                  <a:pt x="1620981" y="141316"/>
                </a:cubicBezTo>
                <a:cubicBezTo>
                  <a:pt x="1615439" y="146858"/>
                  <a:pt x="1609252" y="151822"/>
                  <a:pt x="1604356" y="157942"/>
                </a:cubicBezTo>
                <a:cubicBezTo>
                  <a:pt x="1598115" y="165743"/>
                  <a:pt x="1595250" y="176301"/>
                  <a:pt x="1587731" y="182880"/>
                </a:cubicBezTo>
                <a:cubicBezTo>
                  <a:pt x="1572693" y="196038"/>
                  <a:pt x="1554480" y="205047"/>
                  <a:pt x="1537854" y="216131"/>
                </a:cubicBezTo>
                <a:cubicBezTo>
                  <a:pt x="1528072" y="222652"/>
                  <a:pt x="1521947" y="233543"/>
                  <a:pt x="1512916" y="241069"/>
                </a:cubicBezTo>
                <a:cubicBezTo>
                  <a:pt x="1505241" y="247465"/>
                  <a:pt x="1495779" y="251453"/>
                  <a:pt x="1487978" y="257694"/>
                </a:cubicBezTo>
                <a:cubicBezTo>
                  <a:pt x="1481858" y="262590"/>
                  <a:pt x="1477472" y="269424"/>
                  <a:pt x="1471352" y="274320"/>
                </a:cubicBezTo>
                <a:cubicBezTo>
                  <a:pt x="1463551" y="280561"/>
                  <a:pt x="1453999" y="284443"/>
                  <a:pt x="1446414" y="290945"/>
                </a:cubicBezTo>
                <a:cubicBezTo>
                  <a:pt x="1446391" y="290965"/>
                  <a:pt x="1404862" y="332498"/>
                  <a:pt x="1396538" y="340822"/>
                </a:cubicBezTo>
                <a:cubicBezTo>
                  <a:pt x="1390996" y="346364"/>
                  <a:pt x="1384259" y="350926"/>
                  <a:pt x="1379912" y="357447"/>
                </a:cubicBezTo>
                <a:cubicBezTo>
                  <a:pt x="1328743" y="434201"/>
                  <a:pt x="1394040" y="339787"/>
                  <a:pt x="1346661" y="399011"/>
                </a:cubicBezTo>
                <a:cubicBezTo>
                  <a:pt x="1300368" y="456878"/>
                  <a:pt x="1364338" y="389647"/>
                  <a:pt x="1305098" y="448887"/>
                </a:cubicBezTo>
                <a:cubicBezTo>
                  <a:pt x="1302327" y="457200"/>
                  <a:pt x="1301878" y="466695"/>
                  <a:pt x="1296785" y="473825"/>
                </a:cubicBezTo>
                <a:cubicBezTo>
                  <a:pt x="1287674" y="486580"/>
                  <a:pt x="1263534" y="507076"/>
                  <a:pt x="1263534" y="507076"/>
                </a:cubicBezTo>
                <a:cubicBezTo>
                  <a:pt x="1260763" y="515389"/>
                  <a:pt x="1259729" y="524500"/>
                  <a:pt x="1255221" y="532014"/>
                </a:cubicBezTo>
                <a:cubicBezTo>
                  <a:pt x="1251189" y="538734"/>
                  <a:pt x="1243492" y="542520"/>
                  <a:pt x="1238596" y="548640"/>
                </a:cubicBezTo>
                <a:cubicBezTo>
                  <a:pt x="1232355" y="556441"/>
                  <a:pt x="1228212" y="565777"/>
                  <a:pt x="1221971" y="573578"/>
                </a:cubicBezTo>
                <a:cubicBezTo>
                  <a:pt x="1217075" y="579698"/>
                  <a:pt x="1210047" y="583933"/>
                  <a:pt x="1205345" y="590203"/>
                </a:cubicBezTo>
                <a:cubicBezTo>
                  <a:pt x="1193356" y="606188"/>
                  <a:pt x="1188079" y="628091"/>
                  <a:pt x="1172094" y="640080"/>
                </a:cubicBezTo>
                <a:cubicBezTo>
                  <a:pt x="1149927" y="656705"/>
                  <a:pt x="1125185" y="670363"/>
                  <a:pt x="1105592" y="689956"/>
                </a:cubicBezTo>
                <a:cubicBezTo>
                  <a:pt x="1088967" y="706582"/>
                  <a:pt x="1075279" y="726791"/>
                  <a:pt x="1055716" y="739833"/>
                </a:cubicBezTo>
                <a:cubicBezTo>
                  <a:pt x="1047403" y="745375"/>
                  <a:pt x="1038579" y="750217"/>
                  <a:pt x="1030778" y="756458"/>
                </a:cubicBezTo>
                <a:cubicBezTo>
                  <a:pt x="998176" y="782539"/>
                  <a:pt x="1032522" y="766960"/>
                  <a:pt x="989214" y="781396"/>
                </a:cubicBezTo>
                <a:cubicBezTo>
                  <a:pt x="949077" y="821536"/>
                  <a:pt x="1000077" y="772706"/>
                  <a:pt x="947651" y="814647"/>
                </a:cubicBezTo>
                <a:cubicBezTo>
                  <a:pt x="941531" y="819543"/>
                  <a:pt x="937145" y="826377"/>
                  <a:pt x="931025" y="831273"/>
                </a:cubicBezTo>
                <a:cubicBezTo>
                  <a:pt x="923224" y="837514"/>
                  <a:pt x="913888" y="841657"/>
                  <a:pt x="906087" y="847898"/>
                </a:cubicBezTo>
                <a:cubicBezTo>
                  <a:pt x="880315" y="868515"/>
                  <a:pt x="898635" y="864093"/>
                  <a:pt x="864523" y="881149"/>
                </a:cubicBezTo>
                <a:cubicBezTo>
                  <a:pt x="856686" y="885068"/>
                  <a:pt x="847422" y="885543"/>
                  <a:pt x="839585" y="889462"/>
                </a:cubicBezTo>
                <a:cubicBezTo>
                  <a:pt x="830649" y="893930"/>
                  <a:pt x="822448" y="899846"/>
                  <a:pt x="814647" y="906087"/>
                </a:cubicBezTo>
                <a:cubicBezTo>
                  <a:pt x="789467" y="926231"/>
                  <a:pt x="790331" y="945416"/>
                  <a:pt x="748145" y="955963"/>
                </a:cubicBezTo>
                <a:cubicBezTo>
                  <a:pt x="737061" y="958734"/>
                  <a:pt x="725591" y="960264"/>
                  <a:pt x="714894" y="964276"/>
                </a:cubicBezTo>
                <a:cubicBezTo>
                  <a:pt x="703291" y="968627"/>
                  <a:pt x="693033" y="976021"/>
                  <a:pt x="681643" y="980902"/>
                </a:cubicBezTo>
                <a:cubicBezTo>
                  <a:pt x="673589" y="984354"/>
                  <a:pt x="665018" y="986443"/>
                  <a:pt x="656705" y="989214"/>
                </a:cubicBezTo>
                <a:cubicBezTo>
                  <a:pt x="645940" y="999979"/>
                  <a:pt x="630125" y="1017970"/>
                  <a:pt x="615141" y="1022465"/>
                </a:cubicBezTo>
                <a:cubicBezTo>
                  <a:pt x="596374" y="1028095"/>
                  <a:pt x="576348" y="1028007"/>
                  <a:pt x="556952" y="1030778"/>
                </a:cubicBezTo>
                <a:cubicBezTo>
                  <a:pt x="480196" y="1081948"/>
                  <a:pt x="574613" y="1016649"/>
                  <a:pt x="515389" y="1064029"/>
                </a:cubicBezTo>
                <a:cubicBezTo>
                  <a:pt x="446647" y="1119024"/>
                  <a:pt x="551452" y="1019653"/>
                  <a:pt x="448887" y="1122218"/>
                </a:cubicBezTo>
                <a:cubicBezTo>
                  <a:pt x="441823" y="1129282"/>
                  <a:pt x="438502" y="1139355"/>
                  <a:pt x="432261" y="1147156"/>
                </a:cubicBezTo>
                <a:cubicBezTo>
                  <a:pt x="427365" y="1153276"/>
                  <a:pt x="420532" y="1157662"/>
                  <a:pt x="415636" y="1163782"/>
                </a:cubicBezTo>
                <a:cubicBezTo>
                  <a:pt x="365176" y="1226859"/>
                  <a:pt x="427583" y="1152186"/>
                  <a:pt x="390698" y="1213658"/>
                </a:cubicBezTo>
                <a:cubicBezTo>
                  <a:pt x="386666" y="1220378"/>
                  <a:pt x="379614" y="1224741"/>
                  <a:pt x="374072" y="1230283"/>
                </a:cubicBezTo>
                <a:cubicBezTo>
                  <a:pt x="371301" y="1241367"/>
                  <a:pt x="370260" y="1253033"/>
                  <a:pt x="365760" y="1263534"/>
                </a:cubicBezTo>
                <a:cubicBezTo>
                  <a:pt x="362061" y="1272165"/>
                  <a:pt x="326547" y="1319079"/>
                  <a:pt x="324196" y="1321723"/>
                </a:cubicBezTo>
                <a:cubicBezTo>
                  <a:pt x="311179" y="1336367"/>
                  <a:pt x="293500" y="1346984"/>
                  <a:pt x="282632" y="1363287"/>
                </a:cubicBezTo>
                <a:cubicBezTo>
                  <a:pt x="277090" y="1371600"/>
                  <a:pt x="270475" y="1379289"/>
                  <a:pt x="266007" y="1388225"/>
                </a:cubicBezTo>
                <a:cubicBezTo>
                  <a:pt x="262088" y="1396062"/>
                  <a:pt x="262202" y="1405649"/>
                  <a:pt x="257694" y="1413163"/>
                </a:cubicBezTo>
                <a:cubicBezTo>
                  <a:pt x="253662" y="1419883"/>
                  <a:pt x="246611" y="1424247"/>
                  <a:pt x="241069" y="1429789"/>
                </a:cubicBezTo>
                <a:cubicBezTo>
                  <a:pt x="238298" y="1438102"/>
                  <a:pt x="237264" y="1447213"/>
                  <a:pt x="232756" y="1454727"/>
                </a:cubicBezTo>
                <a:cubicBezTo>
                  <a:pt x="228724" y="1461447"/>
                  <a:pt x="219636" y="1464343"/>
                  <a:pt x="216131" y="1471353"/>
                </a:cubicBezTo>
                <a:cubicBezTo>
                  <a:pt x="192896" y="1517822"/>
                  <a:pt x="227800" y="1499567"/>
                  <a:pt x="191192" y="1554480"/>
                </a:cubicBezTo>
                <a:cubicBezTo>
                  <a:pt x="185650" y="1562793"/>
                  <a:pt x="181146" y="1571899"/>
                  <a:pt x="174567" y="1579418"/>
                </a:cubicBezTo>
                <a:cubicBezTo>
                  <a:pt x="161665" y="1594164"/>
                  <a:pt x="133003" y="1620982"/>
                  <a:pt x="133003" y="1620982"/>
                </a:cubicBezTo>
                <a:cubicBezTo>
                  <a:pt x="92803" y="1701384"/>
                  <a:pt x="137834" y="1620083"/>
                  <a:pt x="99752" y="1670858"/>
                </a:cubicBezTo>
                <a:cubicBezTo>
                  <a:pt x="87763" y="1686843"/>
                  <a:pt x="80629" y="1706605"/>
                  <a:pt x="66501" y="1720734"/>
                </a:cubicBezTo>
                <a:cubicBezTo>
                  <a:pt x="60959" y="1726276"/>
                  <a:pt x="54223" y="1730839"/>
                  <a:pt x="49876" y="1737360"/>
                </a:cubicBezTo>
                <a:cubicBezTo>
                  <a:pt x="43002" y="1747671"/>
                  <a:pt x="39627" y="1759985"/>
                  <a:pt x="33251" y="1770611"/>
                </a:cubicBezTo>
                <a:cubicBezTo>
                  <a:pt x="22971" y="1787745"/>
                  <a:pt x="0" y="1820487"/>
                  <a:pt x="0" y="182048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Freeform 6"/>
          <p:cNvSpPr/>
          <p:nvPr/>
        </p:nvSpPr>
        <p:spPr>
          <a:xfrm>
            <a:off x="2568633" y="3566159"/>
            <a:ext cx="756458" cy="856211"/>
          </a:xfrm>
          <a:custGeom>
            <a:avLst/>
            <a:gdLst>
              <a:gd name="connsiteX0" fmla="*/ 756458 w 756458"/>
              <a:gd name="connsiteY0" fmla="*/ 0 h 856211"/>
              <a:gd name="connsiteX1" fmla="*/ 714894 w 756458"/>
              <a:gd name="connsiteY1" fmla="*/ 24938 h 856211"/>
              <a:gd name="connsiteX2" fmla="*/ 665018 w 756458"/>
              <a:gd name="connsiteY2" fmla="*/ 74815 h 856211"/>
              <a:gd name="connsiteX3" fmla="*/ 640080 w 756458"/>
              <a:gd name="connsiteY3" fmla="*/ 83127 h 856211"/>
              <a:gd name="connsiteX4" fmla="*/ 615141 w 756458"/>
              <a:gd name="connsiteY4" fmla="*/ 108065 h 856211"/>
              <a:gd name="connsiteX5" fmla="*/ 573578 w 756458"/>
              <a:gd name="connsiteY5" fmla="*/ 157942 h 856211"/>
              <a:gd name="connsiteX6" fmla="*/ 565265 w 756458"/>
              <a:gd name="connsiteY6" fmla="*/ 182880 h 856211"/>
              <a:gd name="connsiteX7" fmla="*/ 532014 w 756458"/>
              <a:gd name="connsiteY7" fmla="*/ 224444 h 856211"/>
              <a:gd name="connsiteX8" fmla="*/ 507076 w 756458"/>
              <a:gd name="connsiteY8" fmla="*/ 257695 h 856211"/>
              <a:gd name="connsiteX9" fmla="*/ 473825 w 756458"/>
              <a:gd name="connsiteY9" fmla="*/ 307571 h 856211"/>
              <a:gd name="connsiteX10" fmla="*/ 432261 w 756458"/>
              <a:gd name="connsiteY10" fmla="*/ 349135 h 856211"/>
              <a:gd name="connsiteX11" fmla="*/ 382385 w 756458"/>
              <a:gd name="connsiteY11" fmla="*/ 423949 h 856211"/>
              <a:gd name="connsiteX12" fmla="*/ 324196 w 756458"/>
              <a:gd name="connsiteY12" fmla="*/ 482138 h 856211"/>
              <a:gd name="connsiteX13" fmla="*/ 307570 w 756458"/>
              <a:gd name="connsiteY13" fmla="*/ 507076 h 856211"/>
              <a:gd name="connsiteX14" fmla="*/ 290945 w 756458"/>
              <a:gd name="connsiteY14" fmla="*/ 523702 h 856211"/>
              <a:gd name="connsiteX15" fmla="*/ 274320 w 756458"/>
              <a:gd name="connsiteY15" fmla="*/ 556953 h 856211"/>
              <a:gd name="connsiteX16" fmla="*/ 257694 w 756458"/>
              <a:gd name="connsiteY16" fmla="*/ 573578 h 856211"/>
              <a:gd name="connsiteX17" fmla="*/ 224443 w 756458"/>
              <a:gd name="connsiteY17" fmla="*/ 623455 h 856211"/>
              <a:gd name="connsiteX18" fmla="*/ 174567 w 756458"/>
              <a:gd name="connsiteY18" fmla="*/ 673331 h 856211"/>
              <a:gd name="connsiteX19" fmla="*/ 99752 w 756458"/>
              <a:gd name="connsiteY19" fmla="*/ 764771 h 856211"/>
              <a:gd name="connsiteX20" fmla="*/ 74814 w 756458"/>
              <a:gd name="connsiteY20" fmla="*/ 789709 h 856211"/>
              <a:gd name="connsiteX21" fmla="*/ 58189 w 756458"/>
              <a:gd name="connsiteY21" fmla="*/ 806335 h 856211"/>
              <a:gd name="connsiteX22" fmla="*/ 33250 w 756458"/>
              <a:gd name="connsiteY22" fmla="*/ 814647 h 856211"/>
              <a:gd name="connsiteX23" fmla="*/ 16625 w 756458"/>
              <a:gd name="connsiteY23" fmla="*/ 831273 h 856211"/>
              <a:gd name="connsiteX24" fmla="*/ 0 w 756458"/>
              <a:gd name="connsiteY24" fmla="*/ 856211 h 85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6458" h="856211">
                <a:moveTo>
                  <a:pt x="756458" y="0"/>
                </a:moveTo>
                <a:cubicBezTo>
                  <a:pt x="742603" y="8313"/>
                  <a:pt x="727648" y="15019"/>
                  <a:pt x="714894" y="24938"/>
                </a:cubicBezTo>
                <a:cubicBezTo>
                  <a:pt x="714884" y="24946"/>
                  <a:pt x="673335" y="66497"/>
                  <a:pt x="665018" y="74815"/>
                </a:cubicBezTo>
                <a:cubicBezTo>
                  <a:pt x="658822" y="81011"/>
                  <a:pt x="648393" y="80356"/>
                  <a:pt x="640080" y="83127"/>
                </a:cubicBezTo>
                <a:cubicBezTo>
                  <a:pt x="631767" y="91440"/>
                  <a:pt x="622792" y="99139"/>
                  <a:pt x="615141" y="108065"/>
                </a:cubicBezTo>
                <a:cubicBezTo>
                  <a:pt x="555841" y="177247"/>
                  <a:pt x="616777" y="114740"/>
                  <a:pt x="573578" y="157942"/>
                </a:cubicBezTo>
                <a:cubicBezTo>
                  <a:pt x="570807" y="166255"/>
                  <a:pt x="569184" y="175043"/>
                  <a:pt x="565265" y="182880"/>
                </a:cubicBezTo>
                <a:cubicBezTo>
                  <a:pt x="549850" y="213710"/>
                  <a:pt x="551345" y="201247"/>
                  <a:pt x="532014" y="224444"/>
                </a:cubicBezTo>
                <a:cubicBezTo>
                  <a:pt x="523145" y="235087"/>
                  <a:pt x="515021" y="246345"/>
                  <a:pt x="507076" y="257695"/>
                </a:cubicBezTo>
                <a:cubicBezTo>
                  <a:pt x="495618" y="274064"/>
                  <a:pt x="487954" y="293442"/>
                  <a:pt x="473825" y="307571"/>
                </a:cubicBezTo>
                <a:cubicBezTo>
                  <a:pt x="459970" y="321426"/>
                  <a:pt x="443130" y="332832"/>
                  <a:pt x="432261" y="349135"/>
                </a:cubicBezTo>
                <a:lnTo>
                  <a:pt x="382385" y="423949"/>
                </a:lnTo>
                <a:lnTo>
                  <a:pt x="324196" y="482138"/>
                </a:lnTo>
                <a:cubicBezTo>
                  <a:pt x="317132" y="489202"/>
                  <a:pt x="313811" y="499275"/>
                  <a:pt x="307570" y="507076"/>
                </a:cubicBezTo>
                <a:cubicBezTo>
                  <a:pt x="302674" y="513196"/>
                  <a:pt x="295292" y="517181"/>
                  <a:pt x="290945" y="523702"/>
                </a:cubicBezTo>
                <a:cubicBezTo>
                  <a:pt x="284071" y="534013"/>
                  <a:pt x="281194" y="546642"/>
                  <a:pt x="274320" y="556953"/>
                </a:cubicBezTo>
                <a:cubicBezTo>
                  <a:pt x="269973" y="563474"/>
                  <a:pt x="262396" y="567308"/>
                  <a:pt x="257694" y="573578"/>
                </a:cubicBezTo>
                <a:cubicBezTo>
                  <a:pt x="245705" y="589563"/>
                  <a:pt x="235527" y="606829"/>
                  <a:pt x="224443" y="623455"/>
                </a:cubicBezTo>
                <a:cubicBezTo>
                  <a:pt x="211401" y="643018"/>
                  <a:pt x="187609" y="653768"/>
                  <a:pt x="174567" y="673331"/>
                </a:cubicBezTo>
                <a:cubicBezTo>
                  <a:pt x="130447" y="739510"/>
                  <a:pt x="155445" y="709078"/>
                  <a:pt x="99752" y="764771"/>
                </a:cubicBezTo>
                <a:lnTo>
                  <a:pt x="74814" y="789709"/>
                </a:lnTo>
                <a:cubicBezTo>
                  <a:pt x="69272" y="795251"/>
                  <a:pt x="65624" y="803857"/>
                  <a:pt x="58189" y="806335"/>
                </a:cubicBezTo>
                <a:lnTo>
                  <a:pt x="33250" y="814647"/>
                </a:lnTo>
                <a:cubicBezTo>
                  <a:pt x="27708" y="820189"/>
                  <a:pt x="21521" y="825153"/>
                  <a:pt x="16625" y="831273"/>
                </a:cubicBezTo>
                <a:cubicBezTo>
                  <a:pt x="10384" y="839074"/>
                  <a:pt x="0" y="856211"/>
                  <a:pt x="0" y="85621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Freeform 8"/>
          <p:cNvSpPr/>
          <p:nvPr/>
        </p:nvSpPr>
        <p:spPr>
          <a:xfrm>
            <a:off x="4347556" y="2917766"/>
            <a:ext cx="897775" cy="1180408"/>
          </a:xfrm>
          <a:custGeom>
            <a:avLst/>
            <a:gdLst>
              <a:gd name="connsiteX0" fmla="*/ 897775 w 897775"/>
              <a:gd name="connsiteY0" fmla="*/ 0 h 1180408"/>
              <a:gd name="connsiteX1" fmla="*/ 872837 w 897775"/>
              <a:gd name="connsiteY1" fmla="*/ 41564 h 1180408"/>
              <a:gd name="connsiteX2" fmla="*/ 847898 w 897775"/>
              <a:gd name="connsiteY2" fmla="*/ 58189 h 1180408"/>
              <a:gd name="connsiteX3" fmla="*/ 814647 w 897775"/>
              <a:gd name="connsiteY3" fmla="*/ 99753 h 1180408"/>
              <a:gd name="connsiteX4" fmla="*/ 806335 w 897775"/>
              <a:gd name="connsiteY4" fmla="*/ 124691 h 1180408"/>
              <a:gd name="connsiteX5" fmla="*/ 773084 w 897775"/>
              <a:gd name="connsiteY5" fmla="*/ 166255 h 1180408"/>
              <a:gd name="connsiteX6" fmla="*/ 748146 w 897775"/>
              <a:gd name="connsiteY6" fmla="*/ 199506 h 1180408"/>
              <a:gd name="connsiteX7" fmla="*/ 706582 w 897775"/>
              <a:gd name="connsiteY7" fmla="*/ 257695 h 1180408"/>
              <a:gd name="connsiteX8" fmla="*/ 681644 w 897775"/>
              <a:gd name="connsiteY8" fmla="*/ 282633 h 1180408"/>
              <a:gd name="connsiteX9" fmla="*/ 665018 w 897775"/>
              <a:gd name="connsiteY9" fmla="*/ 357448 h 1180408"/>
              <a:gd name="connsiteX10" fmla="*/ 648393 w 897775"/>
              <a:gd name="connsiteY10" fmla="*/ 407324 h 1180408"/>
              <a:gd name="connsiteX11" fmla="*/ 640080 w 897775"/>
              <a:gd name="connsiteY11" fmla="*/ 440575 h 1180408"/>
              <a:gd name="connsiteX12" fmla="*/ 615142 w 897775"/>
              <a:gd name="connsiteY12" fmla="*/ 515389 h 1180408"/>
              <a:gd name="connsiteX13" fmla="*/ 606829 w 897775"/>
              <a:gd name="connsiteY13" fmla="*/ 606829 h 1180408"/>
              <a:gd name="connsiteX14" fmla="*/ 590204 w 897775"/>
              <a:gd name="connsiteY14" fmla="*/ 665018 h 1180408"/>
              <a:gd name="connsiteX15" fmla="*/ 565266 w 897775"/>
              <a:gd name="connsiteY15" fmla="*/ 714895 h 1180408"/>
              <a:gd name="connsiteX16" fmla="*/ 532015 w 897775"/>
              <a:gd name="connsiteY16" fmla="*/ 789709 h 1180408"/>
              <a:gd name="connsiteX17" fmla="*/ 515389 w 897775"/>
              <a:gd name="connsiteY17" fmla="*/ 806335 h 1180408"/>
              <a:gd name="connsiteX18" fmla="*/ 507077 w 897775"/>
              <a:gd name="connsiteY18" fmla="*/ 831273 h 1180408"/>
              <a:gd name="connsiteX19" fmla="*/ 448887 w 897775"/>
              <a:gd name="connsiteY19" fmla="*/ 881149 h 1180408"/>
              <a:gd name="connsiteX20" fmla="*/ 423949 w 897775"/>
              <a:gd name="connsiteY20" fmla="*/ 889462 h 1180408"/>
              <a:gd name="connsiteX21" fmla="*/ 382386 w 897775"/>
              <a:gd name="connsiteY21" fmla="*/ 922713 h 1180408"/>
              <a:gd name="connsiteX22" fmla="*/ 365760 w 897775"/>
              <a:gd name="connsiteY22" fmla="*/ 939338 h 1180408"/>
              <a:gd name="connsiteX23" fmla="*/ 340822 w 897775"/>
              <a:gd name="connsiteY23" fmla="*/ 947651 h 1180408"/>
              <a:gd name="connsiteX24" fmla="*/ 315884 w 897775"/>
              <a:gd name="connsiteY24" fmla="*/ 964277 h 1180408"/>
              <a:gd name="connsiteX25" fmla="*/ 299258 w 897775"/>
              <a:gd name="connsiteY25" fmla="*/ 980902 h 1180408"/>
              <a:gd name="connsiteX26" fmla="*/ 274320 w 897775"/>
              <a:gd name="connsiteY26" fmla="*/ 989215 h 1180408"/>
              <a:gd name="connsiteX27" fmla="*/ 241069 w 897775"/>
              <a:gd name="connsiteY27" fmla="*/ 1005840 h 1180408"/>
              <a:gd name="connsiteX28" fmla="*/ 199506 w 897775"/>
              <a:gd name="connsiteY28" fmla="*/ 1030778 h 1180408"/>
              <a:gd name="connsiteX29" fmla="*/ 157942 w 897775"/>
              <a:gd name="connsiteY29" fmla="*/ 1072342 h 1180408"/>
              <a:gd name="connsiteX30" fmla="*/ 124691 w 897775"/>
              <a:gd name="connsiteY30" fmla="*/ 1113906 h 1180408"/>
              <a:gd name="connsiteX31" fmla="*/ 99753 w 897775"/>
              <a:gd name="connsiteY31" fmla="*/ 1122218 h 1180408"/>
              <a:gd name="connsiteX32" fmla="*/ 58189 w 897775"/>
              <a:gd name="connsiteY32" fmla="*/ 1147157 h 1180408"/>
              <a:gd name="connsiteX33" fmla="*/ 33251 w 897775"/>
              <a:gd name="connsiteY33" fmla="*/ 1163782 h 1180408"/>
              <a:gd name="connsiteX34" fmla="*/ 0 w 897775"/>
              <a:gd name="connsiteY34" fmla="*/ 1180408 h 118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97775" h="1180408">
                <a:moveTo>
                  <a:pt x="897775" y="0"/>
                </a:moveTo>
                <a:cubicBezTo>
                  <a:pt x="889462" y="13855"/>
                  <a:pt x="883352" y="29297"/>
                  <a:pt x="872837" y="41564"/>
                </a:cubicBezTo>
                <a:cubicBezTo>
                  <a:pt x="866335" y="49150"/>
                  <a:pt x="855700" y="51948"/>
                  <a:pt x="847898" y="58189"/>
                </a:cubicBezTo>
                <a:cubicBezTo>
                  <a:pt x="830980" y="71723"/>
                  <a:pt x="826989" y="81241"/>
                  <a:pt x="814647" y="99753"/>
                </a:cubicBezTo>
                <a:cubicBezTo>
                  <a:pt x="811876" y="108066"/>
                  <a:pt x="810254" y="116854"/>
                  <a:pt x="806335" y="124691"/>
                </a:cubicBezTo>
                <a:cubicBezTo>
                  <a:pt x="790923" y="155515"/>
                  <a:pt x="792410" y="143063"/>
                  <a:pt x="773084" y="166255"/>
                </a:cubicBezTo>
                <a:cubicBezTo>
                  <a:pt x="764215" y="176898"/>
                  <a:pt x="756459" y="188422"/>
                  <a:pt x="748146" y="199506"/>
                </a:cubicBezTo>
                <a:cubicBezTo>
                  <a:pt x="734876" y="239314"/>
                  <a:pt x="746029" y="218248"/>
                  <a:pt x="706582" y="257695"/>
                </a:cubicBezTo>
                <a:lnTo>
                  <a:pt x="681644" y="282633"/>
                </a:lnTo>
                <a:cubicBezTo>
                  <a:pt x="657862" y="353976"/>
                  <a:pt x="694274" y="240423"/>
                  <a:pt x="665018" y="357448"/>
                </a:cubicBezTo>
                <a:cubicBezTo>
                  <a:pt x="660768" y="374449"/>
                  <a:pt x="652643" y="390323"/>
                  <a:pt x="648393" y="407324"/>
                </a:cubicBezTo>
                <a:cubicBezTo>
                  <a:pt x="645622" y="418408"/>
                  <a:pt x="643440" y="429655"/>
                  <a:pt x="640080" y="440575"/>
                </a:cubicBezTo>
                <a:cubicBezTo>
                  <a:pt x="632349" y="465700"/>
                  <a:pt x="615142" y="515389"/>
                  <a:pt x="615142" y="515389"/>
                </a:cubicBezTo>
                <a:cubicBezTo>
                  <a:pt x="612371" y="545869"/>
                  <a:pt x="610874" y="576492"/>
                  <a:pt x="606829" y="606829"/>
                </a:cubicBezTo>
                <a:cubicBezTo>
                  <a:pt x="603580" y="631199"/>
                  <a:pt x="596617" y="642572"/>
                  <a:pt x="590204" y="665018"/>
                </a:cubicBezTo>
                <a:cubicBezTo>
                  <a:pt x="577947" y="707915"/>
                  <a:pt x="591371" y="688789"/>
                  <a:pt x="565266" y="714895"/>
                </a:cubicBezTo>
                <a:cubicBezTo>
                  <a:pt x="552084" y="754440"/>
                  <a:pt x="554597" y="761482"/>
                  <a:pt x="532015" y="789709"/>
                </a:cubicBezTo>
                <a:cubicBezTo>
                  <a:pt x="527119" y="795829"/>
                  <a:pt x="520931" y="800793"/>
                  <a:pt x="515389" y="806335"/>
                </a:cubicBezTo>
                <a:cubicBezTo>
                  <a:pt x="512618" y="814648"/>
                  <a:pt x="512170" y="824143"/>
                  <a:pt x="507077" y="831273"/>
                </a:cubicBezTo>
                <a:cubicBezTo>
                  <a:pt x="495712" y="847184"/>
                  <a:pt x="468415" y="871385"/>
                  <a:pt x="448887" y="881149"/>
                </a:cubicBezTo>
                <a:cubicBezTo>
                  <a:pt x="441050" y="885068"/>
                  <a:pt x="432262" y="886691"/>
                  <a:pt x="423949" y="889462"/>
                </a:cubicBezTo>
                <a:cubicBezTo>
                  <a:pt x="383816" y="929597"/>
                  <a:pt x="434806" y="880778"/>
                  <a:pt x="382386" y="922713"/>
                </a:cubicBezTo>
                <a:cubicBezTo>
                  <a:pt x="376266" y="927609"/>
                  <a:pt x="372480" y="935306"/>
                  <a:pt x="365760" y="939338"/>
                </a:cubicBezTo>
                <a:cubicBezTo>
                  <a:pt x="358246" y="943846"/>
                  <a:pt x="348659" y="943732"/>
                  <a:pt x="340822" y="947651"/>
                </a:cubicBezTo>
                <a:cubicBezTo>
                  <a:pt x="331886" y="952119"/>
                  <a:pt x="323685" y="958036"/>
                  <a:pt x="315884" y="964277"/>
                </a:cubicBezTo>
                <a:cubicBezTo>
                  <a:pt x="309764" y="969173"/>
                  <a:pt x="305978" y="976870"/>
                  <a:pt x="299258" y="980902"/>
                </a:cubicBezTo>
                <a:cubicBezTo>
                  <a:pt x="291744" y="985410"/>
                  <a:pt x="282374" y="985763"/>
                  <a:pt x="274320" y="989215"/>
                </a:cubicBezTo>
                <a:cubicBezTo>
                  <a:pt x="262930" y="994096"/>
                  <a:pt x="252153" y="1000298"/>
                  <a:pt x="241069" y="1005840"/>
                </a:cubicBezTo>
                <a:cubicBezTo>
                  <a:pt x="169999" y="1076914"/>
                  <a:pt x="285822" y="966041"/>
                  <a:pt x="199506" y="1030778"/>
                </a:cubicBezTo>
                <a:cubicBezTo>
                  <a:pt x="183831" y="1042534"/>
                  <a:pt x="171797" y="1058487"/>
                  <a:pt x="157942" y="1072342"/>
                </a:cubicBezTo>
                <a:cubicBezTo>
                  <a:pt x="140951" y="1089333"/>
                  <a:pt x="145258" y="1101566"/>
                  <a:pt x="124691" y="1113906"/>
                </a:cubicBezTo>
                <a:cubicBezTo>
                  <a:pt x="117177" y="1118414"/>
                  <a:pt x="108066" y="1119447"/>
                  <a:pt x="99753" y="1122218"/>
                </a:cubicBezTo>
                <a:cubicBezTo>
                  <a:pt x="67280" y="1154691"/>
                  <a:pt x="101353" y="1125575"/>
                  <a:pt x="58189" y="1147157"/>
                </a:cubicBezTo>
                <a:cubicBezTo>
                  <a:pt x="49253" y="1151625"/>
                  <a:pt x="42187" y="1159314"/>
                  <a:pt x="33251" y="1163782"/>
                </a:cubicBezTo>
                <a:cubicBezTo>
                  <a:pt x="-4956" y="1182885"/>
                  <a:pt x="18780" y="1161628"/>
                  <a:pt x="0" y="11804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Freeform 9"/>
          <p:cNvSpPr/>
          <p:nvPr/>
        </p:nvSpPr>
        <p:spPr>
          <a:xfrm>
            <a:off x="1105593" y="3549534"/>
            <a:ext cx="1213658" cy="839633"/>
          </a:xfrm>
          <a:custGeom>
            <a:avLst/>
            <a:gdLst>
              <a:gd name="connsiteX0" fmla="*/ 1213658 w 1213658"/>
              <a:gd name="connsiteY0" fmla="*/ 0 h 839633"/>
              <a:gd name="connsiteX1" fmla="*/ 1188720 w 1213658"/>
              <a:gd name="connsiteY1" fmla="*/ 41563 h 839633"/>
              <a:gd name="connsiteX2" fmla="*/ 1138843 w 1213658"/>
              <a:gd name="connsiteY2" fmla="*/ 83127 h 839633"/>
              <a:gd name="connsiteX3" fmla="*/ 1113905 w 1213658"/>
              <a:gd name="connsiteY3" fmla="*/ 91440 h 839633"/>
              <a:gd name="connsiteX4" fmla="*/ 1072341 w 1213658"/>
              <a:gd name="connsiteY4" fmla="*/ 133003 h 839633"/>
              <a:gd name="connsiteX5" fmla="*/ 1030778 w 1213658"/>
              <a:gd name="connsiteY5" fmla="*/ 157941 h 839633"/>
              <a:gd name="connsiteX6" fmla="*/ 989214 w 1213658"/>
              <a:gd name="connsiteY6" fmla="*/ 199505 h 839633"/>
              <a:gd name="connsiteX7" fmla="*/ 964276 w 1213658"/>
              <a:gd name="connsiteY7" fmla="*/ 232756 h 839633"/>
              <a:gd name="connsiteX8" fmla="*/ 922712 w 1213658"/>
              <a:gd name="connsiteY8" fmla="*/ 266007 h 839633"/>
              <a:gd name="connsiteX9" fmla="*/ 889461 w 1213658"/>
              <a:gd name="connsiteY9" fmla="*/ 282632 h 839633"/>
              <a:gd name="connsiteX10" fmla="*/ 839585 w 1213658"/>
              <a:gd name="connsiteY10" fmla="*/ 324196 h 839633"/>
              <a:gd name="connsiteX11" fmla="*/ 814647 w 1213658"/>
              <a:gd name="connsiteY11" fmla="*/ 332509 h 839633"/>
              <a:gd name="connsiteX12" fmla="*/ 773083 w 1213658"/>
              <a:gd name="connsiteY12" fmla="*/ 357447 h 839633"/>
              <a:gd name="connsiteX13" fmla="*/ 731520 w 1213658"/>
              <a:gd name="connsiteY13" fmla="*/ 390698 h 839633"/>
              <a:gd name="connsiteX14" fmla="*/ 681643 w 1213658"/>
              <a:gd name="connsiteY14" fmla="*/ 415636 h 839633"/>
              <a:gd name="connsiteX15" fmla="*/ 656705 w 1213658"/>
              <a:gd name="connsiteY15" fmla="*/ 448887 h 839633"/>
              <a:gd name="connsiteX16" fmla="*/ 623454 w 1213658"/>
              <a:gd name="connsiteY16" fmla="*/ 457200 h 839633"/>
              <a:gd name="connsiteX17" fmla="*/ 598516 w 1213658"/>
              <a:gd name="connsiteY17" fmla="*/ 465512 h 839633"/>
              <a:gd name="connsiteX18" fmla="*/ 548640 w 1213658"/>
              <a:gd name="connsiteY18" fmla="*/ 498763 h 839633"/>
              <a:gd name="connsiteX19" fmla="*/ 532014 w 1213658"/>
              <a:gd name="connsiteY19" fmla="*/ 515389 h 839633"/>
              <a:gd name="connsiteX20" fmla="*/ 498763 w 1213658"/>
              <a:gd name="connsiteY20" fmla="*/ 523701 h 839633"/>
              <a:gd name="connsiteX21" fmla="*/ 473825 w 1213658"/>
              <a:gd name="connsiteY21" fmla="*/ 540327 h 839633"/>
              <a:gd name="connsiteX22" fmla="*/ 440574 w 1213658"/>
              <a:gd name="connsiteY22" fmla="*/ 548640 h 839633"/>
              <a:gd name="connsiteX23" fmla="*/ 415636 w 1213658"/>
              <a:gd name="connsiteY23" fmla="*/ 556952 h 839633"/>
              <a:gd name="connsiteX24" fmla="*/ 365760 w 1213658"/>
              <a:gd name="connsiteY24" fmla="*/ 581890 h 839633"/>
              <a:gd name="connsiteX25" fmla="*/ 315883 w 1213658"/>
              <a:gd name="connsiteY25" fmla="*/ 623454 h 839633"/>
              <a:gd name="connsiteX26" fmla="*/ 282632 w 1213658"/>
              <a:gd name="connsiteY26" fmla="*/ 631767 h 839633"/>
              <a:gd name="connsiteX27" fmla="*/ 257694 w 1213658"/>
              <a:gd name="connsiteY27" fmla="*/ 648392 h 839633"/>
              <a:gd name="connsiteX28" fmla="*/ 241069 w 1213658"/>
              <a:gd name="connsiteY28" fmla="*/ 665018 h 839633"/>
              <a:gd name="connsiteX29" fmla="*/ 216130 w 1213658"/>
              <a:gd name="connsiteY29" fmla="*/ 673330 h 839633"/>
              <a:gd name="connsiteX30" fmla="*/ 166254 w 1213658"/>
              <a:gd name="connsiteY30" fmla="*/ 706581 h 839633"/>
              <a:gd name="connsiteX31" fmla="*/ 116378 w 1213658"/>
              <a:gd name="connsiteY31" fmla="*/ 739832 h 839633"/>
              <a:gd name="connsiteX32" fmla="*/ 99752 w 1213658"/>
              <a:gd name="connsiteY32" fmla="*/ 756458 h 839633"/>
              <a:gd name="connsiteX33" fmla="*/ 66501 w 1213658"/>
              <a:gd name="connsiteY33" fmla="*/ 773083 h 839633"/>
              <a:gd name="connsiteX34" fmla="*/ 49876 w 1213658"/>
              <a:gd name="connsiteY34" fmla="*/ 798021 h 839633"/>
              <a:gd name="connsiteX35" fmla="*/ 24938 w 1213658"/>
              <a:gd name="connsiteY35" fmla="*/ 814647 h 839633"/>
              <a:gd name="connsiteX36" fmla="*/ 0 w 1213658"/>
              <a:gd name="connsiteY36" fmla="*/ 839585 h 83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13658" h="839633">
                <a:moveTo>
                  <a:pt x="1213658" y="0"/>
                </a:moveTo>
                <a:cubicBezTo>
                  <a:pt x="1205345" y="13854"/>
                  <a:pt x="1198111" y="28416"/>
                  <a:pt x="1188720" y="41563"/>
                </a:cubicBezTo>
                <a:cubicBezTo>
                  <a:pt x="1179871" y="53951"/>
                  <a:pt x="1147299" y="78295"/>
                  <a:pt x="1138843" y="83127"/>
                </a:cubicBezTo>
                <a:cubicBezTo>
                  <a:pt x="1131235" y="87474"/>
                  <a:pt x="1122218" y="88669"/>
                  <a:pt x="1113905" y="91440"/>
                </a:cubicBezTo>
                <a:cubicBezTo>
                  <a:pt x="1085403" y="134193"/>
                  <a:pt x="1111928" y="101334"/>
                  <a:pt x="1072341" y="133003"/>
                </a:cubicBezTo>
                <a:cubicBezTo>
                  <a:pt x="1039737" y="159086"/>
                  <a:pt x="1074089" y="143505"/>
                  <a:pt x="1030778" y="157941"/>
                </a:cubicBezTo>
                <a:cubicBezTo>
                  <a:pt x="986441" y="224447"/>
                  <a:pt x="1044633" y="144086"/>
                  <a:pt x="989214" y="199505"/>
                </a:cubicBezTo>
                <a:cubicBezTo>
                  <a:pt x="979417" y="209302"/>
                  <a:pt x="973146" y="222113"/>
                  <a:pt x="964276" y="232756"/>
                </a:cubicBezTo>
                <a:cubicBezTo>
                  <a:pt x="951865" y="247649"/>
                  <a:pt x="939792" y="256247"/>
                  <a:pt x="922712" y="266007"/>
                </a:cubicBezTo>
                <a:cubicBezTo>
                  <a:pt x="911953" y="272155"/>
                  <a:pt x="900545" y="277090"/>
                  <a:pt x="889461" y="282632"/>
                </a:cubicBezTo>
                <a:cubicBezTo>
                  <a:pt x="871077" y="301016"/>
                  <a:pt x="862730" y="312623"/>
                  <a:pt x="839585" y="324196"/>
                </a:cubicBezTo>
                <a:cubicBezTo>
                  <a:pt x="831748" y="328115"/>
                  <a:pt x="822960" y="329738"/>
                  <a:pt x="814647" y="332509"/>
                </a:cubicBezTo>
                <a:cubicBezTo>
                  <a:pt x="782173" y="364981"/>
                  <a:pt x="816248" y="335865"/>
                  <a:pt x="773083" y="357447"/>
                </a:cubicBezTo>
                <a:cubicBezTo>
                  <a:pt x="738962" y="374508"/>
                  <a:pt x="757298" y="370076"/>
                  <a:pt x="731520" y="390698"/>
                </a:cubicBezTo>
                <a:cubicBezTo>
                  <a:pt x="708501" y="409113"/>
                  <a:pt x="707980" y="406857"/>
                  <a:pt x="681643" y="415636"/>
                </a:cubicBezTo>
                <a:cubicBezTo>
                  <a:pt x="673330" y="426720"/>
                  <a:pt x="667979" y="440834"/>
                  <a:pt x="656705" y="448887"/>
                </a:cubicBezTo>
                <a:cubicBezTo>
                  <a:pt x="647408" y="455528"/>
                  <a:pt x="634439" y="454061"/>
                  <a:pt x="623454" y="457200"/>
                </a:cubicBezTo>
                <a:cubicBezTo>
                  <a:pt x="615029" y="459607"/>
                  <a:pt x="606829" y="462741"/>
                  <a:pt x="598516" y="465512"/>
                </a:cubicBezTo>
                <a:cubicBezTo>
                  <a:pt x="566163" y="514039"/>
                  <a:pt x="602319" y="471922"/>
                  <a:pt x="548640" y="498763"/>
                </a:cubicBezTo>
                <a:cubicBezTo>
                  <a:pt x="541630" y="502268"/>
                  <a:pt x="539024" y="511884"/>
                  <a:pt x="532014" y="515389"/>
                </a:cubicBezTo>
                <a:cubicBezTo>
                  <a:pt x="521795" y="520498"/>
                  <a:pt x="509847" y="520930"/>
                  <a:pt x="498763" y="523701"/>
                </a:cubicBezTo>
                <a:cubicBezTo>
                  <a:pt x="490450" y="529243"/>
                  <a:pt x="483008" y="536391"/>
                  <a:pt x="473825" y="540327"/>
                </a:cubicBezTo>
                <a:cubicBezTo>
                  <a:pt x="463324" y="544828"/>
                  <a:pt x="451559" y="545501"/>
                  <a:pt x="440574" y="548640"/>
                </a:cubicBezTo>
                <a:cubicBezTo>
                  <a:pt x="432149" y="551047"/>
                  <a:pt x="423949" y="554181"/>
                  <a:pt x="415636" y="556952"/>
                </a:cubicBezTo>
                <a:cubicBezTo>
                  <a:pt x="382173" y="590415"/>
                  <a:pt x="419381" y="558910"/>
                  <a:pt x="365760" y="581890"/>
                </a:cubicBezTo>
                <a:cubicBezTo>
                  <a:pt x="307314" y="606938"/>
                  <a:pt x="375802" y="589215"/>
                  <a:pt x="315883" y="623454"/>
                </a:cubicBezTo>
                <a:cubicBezTo>
                  <a:pt x="305964" y="629122"/>
                  <a:pt x="293716" y="628996"/>
                  <a:pt x="282632" y="631767"/>
                </a:cubicBezTo>
                <a:cubicBezTo>
                  <a:pt x="274319" y="637309"/>
                  <a:pt x="265495" y="642151"/>
                  <a:pt x="257694" y="648392"/>
                </a:cubicBezTo>
                <a:cubicBezTo>
                  <a:pt x="251574" y="653288"/>
                  <a:pt x="247789" y="660986"/>
                  <a:pt x="241069" y="665018"/>
                </a:cubicBezTo>
                <a:cubicBezTo>
                  <a:pt x="233555" y="669526"/>
                  <a:pt x="224443" y="670559"/>
                  <a:pt x="216130" y="673330"/>
                </a:cubicBezTo>
                <a:cubicBezTo>
                  <a:pt x="199505" y="684414"/>
                  <a:pt x="180383" y="692452"/>
                  <a:pt x="166254" y="706581"/>
                </a:cubicBezTo>
                <a:cubicBezTo>
                  <a:pt x="135120" y="737716"/>
                  <a:pt x="152469" y="727803"/>
                  <a:pt x="116378" y="739832"/>
                </a:cubicBezTo>
                <a:cubicBezTo>
                  <a:pt x="110836" y="745374"/>
                  <a:pt x="106273" y="752111"/>
                  <a:pt x="99752" y="756458"/>
                </a:cubicBezTo>
                <a:cubicBezTo>
                  <a:pt x="89441" y="763332"/>
                  <a:pt x="76021" y="765150"/>
                  <a:pt x="66501" y="773083"/>
                </a:cubicBezTo>
                <a:cubicBezTo>
                  <a:pt x="58826" y="779479"/>
                  <a:pt x="56940" y="790957"/>
                  <a:pt x="49876" y="798021"/>
                </a:cubicBezTo>
                <a:cubicBezTo>
                  <a:pt x="42812" y="805086"/>
                  <a:pt x="33251" y="809105"/>
                  <a:pt x="24938" y="814647"/>
                </a:cubicBezTo>
                <a:cubicBezTo>
                  <a:pt x="6775" y="841890"/>
                  <a:pt x="18303" y="839585"/>
                  <a:pt x="0" y="83958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Freeform 10"/>
          <p:cNvSpPr/>
          <p:nvPr/>
        </p:nvSpPr>
        <p:spPr>
          <a:xfrm>
            <a:off x="5793971" y="3283526"/>
            <a:ext cx="1022465" cy="1396586"/>
          </a:xfrm>
          <a:custGeom>
            <a:avLst/>
            <a:gdLst>
              <a:gd name="connsiteX0" fmla="*/ 1022465 w 1022465"/>
              <a:gd name="connsiteY0" fmla="*/ 0 h 1396586"/>
              <a:gd name="connsiteX1" fmla="*/ 1005840 w 1022465"/>
              <a:gd name="connsiteY1" fmla="*/ 41564 h 1396586"/>
              <a:gd name="connsiteX2" fmla="*/ 997527 w 1022465"/>
              <a:gd name="connsiteY2" fmla="*/ 66502 h 1396586"/>
              <a:gd name="connsiteX3" fmla="*/ 980902 w 1022465"/>
              <a:gd name="connsiteY3" fmla="*/ 83128 h 1396586"/>
              <a:gd name="connsiteX4" fmla="*/ 939338 w 1022465"/>
              <a:gd name="connsiteY4" fmla="*/ 141317 h 1396586"/>
              <a:gd name="connsiteX5" fmla="*/ 922712 w 1022465"/>
              <a:gd name="connsiteY5" fmla="*/ 157942 h 1396586"/>
              <a:gd name="connsiteX6" fmla="*/ 914400 w 1022465"/>
              <a:gd name="connsiteY6" fmla="*/ 182880 h 1396586"/>
              <a:gd name="connsiteX7" fmla="*/ 897774 w 1022465"/>
              <a:gd name="connsiteY7" fmla="*/ 199506 h 1396586"/>
              <a:gd name="connsiteX8" fmla="*/ 872836 w 1022465"/>
              <a:gd name="connsiteY8" fmla="*/ 232757 h 1396586"/>
              <a:gd name="connsiteX9" fmla="*/ 847898 w 1022465"/>
              <a:gd name="connsiteY9" fmla="*/ 257695 h 1396586"/>
              <a:gd name="connsiteX10" fmla="*/ 831272 w 1022465"/>
              <a:gd name="connsiteY10" fmla="*/ 282633 h 1396586"/>
              <a:gd name="connsiteX11" fmla="*/ 781396 w 1022465"/>
              <a:gd name="connsiteY11" fmla="*/ 332509 h 1396586"/>
              <a:gd name="connsiteX12" fmla="*/ 731520 w 1022465"/>
              <a:gd name="connsiteY12" fmla="*/ 349135 h 1396586"/>
              <a:gd name="connsiteX13" fmla="*/ 714894 w 1022465"/>
              <a:gd name="connsiteY13" fmla="*/ 365760 h 1396586"/>
              <a:gd name="connsiteX14" fmla="*/ 665018 w 1022465"/>
              <a:gd name="connsiteY14" fmla="*/ 390698 h 1396586"/>
              <a:gd name="connsiteX15" fmla="*/ 590203 w 1022465"/>
              <a:gd name="connsiteY15" fmla="*/ 448888 h 1396586"/>
              <a:gd name="connsiteX16" fmla="*/ 548640 w 1022465"/>
              <a:gd name="connsiteY16" fmla="*/ 498764 h 1396586"/>
              <a:gd name="connsiteX17" fmla="*/ 498763 w 1022465"/>
              <a:gd name="connsiteY17" fmla="*/ 540328 h 1396586"/>
              <a:gd name="connsiteX18" fmla="*/ 482138 w 1022465"/>
              <a:gd name="connsiteY18" fmla="*/ 573578 h 1396586"/>
              <a:gd name="connsiteX19" fmla="*/ 415636 w 1022465"/>
              <a:gd name="connsiteY19" fmla="*/ 640080 h 1396586"/>
              <a:gd name="connsiteX20" fmla="*/ 399011 w 1022465"/>
              <a:gd name="connsiteY20" fmla="*/ 656706 h 1396586"/>
              <a:gd name="connsiteX21" fmla="*/ 382385 w 1022465"/>
              <a:gd name="connsiteY21" fmla="*/ 681644 h 1396586"/>
              <a:gd name="connsiteX22" fmla="*/ 340822 w 1022465"/>
              <a:gd name="connsiteY22" fmla="*/ 723208 h 1396586"/>
              <a:gd name="connsiteX23" fmla="*/ 324196 w 1022465"/>
              <a:gd name="connsiteY23" fmla="*/ 739833 h 1396586"/>
              <a:gd name="connsiteX24" fmla="*/ 315883 w 1022465"/>
              <a:gd name="connsiteY24" fmla="*/ 764771 h 1396586"/>
              <a:gd name="connsiteX25" fmla="*/ 290945 w 1022465"/>
              <a:gd name="connsiteY25" fmla="*/ 789709 h 1396586"/>
              <a:gd name="connsiteX26" fmla="*/ 274320 w 1022465"/>
              <a:gd name="connsiteY26" fmla="*/ 814648 h 1396586"/>
              <a:gd name="connsiteX27" fmla="*/ 257694 w 1022465"/>
              <a:gd name="connsiteY27" fmla="*/ 831273 h 1396586"/>
              <a:gd name="connsiteX28" fmla="*/ 232756 w 1022465"/>
              <a:gd name="connsiteY28" fmla="*/ 881149 h 1396586"/>
              <a:gd name="connsiteX29" fmla="*/ 216131 w 1022465"/>
              <a:gd name="connsiteY29" fmla="*/ 897775 h 1396586"/>
              <a:gd name="connsiteX30" fmla="*/ 207818 w 1022465"/>
              <a:gd name="connsiteY30" fmla="*/ 931026 h 1396586"/>
              <a:gd name="connsiteX31" fmla="*/ 191192 w 1022465"/>
              <a:gd name="connsiteY31" fmla="*/ 947651 h 1396586"/>
              <a:gd name="connsiteX32" fmla="*/ 174567 w 1022465"/>
              <a:gd name="connsiteY32" fmla="*/ 972589 h 1396586"/>
              <a:gd name="connsiteX33" fmla="*/ 141316 w 1022465"/>
              <a:gd name="connsiteY33" fmla="*/ 1047404 h 1396586"/>
              <a:gd name="connsiteX34" fmla="*/ 133003 w 1022465"/>
              <a:gd name="connsiteY34" fmla="*/ 1088968 h 1396586"/>
              <a:gd name="connsiteX35" fmla="*/ 124691 w 1022465"/>
              <a:gd name="connsiteY35" fmla="*/ 1113906 h 1396586"/>
              <a:gd name="connsiteX36" fmla="*/ 116378 w 1022465"/>
              <a:gd name="connsiteY36" fmla="*/ 1147157 h 1396586"/>
              <a:gd name="connsiteX37" fmla="*/ 99752 w 1022465"/>
              <a:gd name="connsiteY37" fmla="*/ 1197033 h 1396586"/>
              <a:gd name="connsiteX38" fmla="*/ 91440 w 1022465"/>
              <a:gd name="connsiteY38" fmla="*/ 1221971 h 1396586"/>
              <a:gd name="connsiteX39" fmla="*/ 83127 w 1022465"/>
              <a:gd name="connsiteY39" fmla="*/ 1246909 h 1396586"/>
              <a:gd name="connsiteX40" fmla="*/ 74814 w 1022465"/>
              <a:gd name="connsiteY40" fmla="*/ 1280160 h 1396586"/>
              <a:gd name="connsiteX41" fmla="*/ 58189 w 1022465"/>
              <a:gd name="connsiteY41" fmla="*/ 1296786 h 1396586"/>
              <a:gd name="connsiteX42" fmla="*/ 33251 w 1022465"/>
              <a:gd name="connsiteY42" fmla="*/ 1346662 h 1396586"/>
              <a:gd name="connsiteX43" fmla="*/ 24938 w 1022465"/>
              <a:gd name="connsiteY43" fmla="*/ 1371600 h 1396586"/>
              <a:gd name="connsiteX44" fmla="*/ 0 w 1022465"/>
              <a:gd name="connsiteY44" fmla="*/ 1396538 h 139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22465" h="1396586">
                <a:moveTo>
                  <a:pt x="1022465" y="0"/>
                </a:moveTo>
                <a:cubicBezTo>
                  <a:pt x="1016923" y="13855"/>
                  <a:pt x="1011079" y="27592"/>
                  <a:pt x="1005840" y="41564"/>
                </a:cubicBezTo>
                <a:cubicBezTo>
                  <a:pt x="1002763" y="49768"/>
                  <a:pt x="1002035" y="58988"/>
                  <a:pt x="997527" y="66502"/>
                </a:cubicBezTo>
                <a:cubicBezTo>
                  <a:pt x="993495" y="73222"/>
                  <a:pt x="986444" y="77586"/>
                  <a:pt x="980902" y="83128"/>
                </a:cubicBezTo>
                <a:cubicBezTo>
                  <a:pt x="967632" y="122936"/>
                  <a:pt x="978785" y="101871"/>
                  <a:pt x="939338" y="141317"/>
                </a:cubicBezTo>
                <a:lnTo>
                  <a:pt x="922712" y="157942"/>
                </a:lnTo>
                <a:cubicBezTo>
                  <a:pt x="919941" y="166255"/>
                  <a:pt x="918908" y="175366"/>
                  <a:pt x="914400" y="182880"/>
                </a:cubicBezTo>
                <a:cubicBezTo>
                  <a:pt x="910368" y="189601"/>
                  <a:pt x="902791" y="193485"/>
                  <a:pt x="897774" y="199506"/>
                </a:cubicBezTo>
                <a:cubicBezTo>
                  <a:pt x="888905" y="210149"/>
                  <a:pt x="881852" y="222238"/>
                  <a:pt x="872836" y="232757"/>
                </a:cubicBezTo>
                <a:cubicBezTo>
                  <a:pt x="865185" y="241683"/>
                  <a:pt x="855424" y="248664"/>
                  <a:pt x="847898" y="257695"/>
                </a:cubicBezTo>
                <a:cubicBezTo>
                  <a:pt x="841502" y="265370"/>
                  <a:pt x="837910" y="275166"/>
                  <a:pt x="831272" y="282633"/>
                </a:cubicBezTo>
                <a:cubicBezTo>
                  <a:pt x="815652" y="300206"/>
                  <a:pt x="803701" y="325074"/>
                  <a:pt x="781396" y="332509"/>
                </a:cubicBezTo>
                <a:lnTo>
                  <a:pt x="731520" y="349135"/>
                </a:lnTo>
                <a:cubicBezTo>
                  <a:pt x="725978" y="354677"/>
                  <a:pt x="721614" y="361728"/>
                  <a:pt x="714894" y="365760"/>
                </a:cubicBezTo>
                <a:cubicBezTo>
                  <a:pt x="661345" y="397889"/>
                  <a:pt x="719062" y="345661"/>
                  <a:pt x="665018" y="390698"/>
                </a:cubicBezTo>
                <a:cubicBezTo>
                  <a:pt x="586883" y="455812"/>
                  <a:pt x="716265" y="364848"/>
                  <a:pt x="590203" y="448888"/>
                </a:cubicBezTo>
                <a:cubicBezTo>
                  <a:pt x="562881" y="467102"/>
                  <a:pt x="567808" y="475762"/>
                  <a:pt x="548640" y="498764"/>
                </a:cubicBezTo>
                <a:cubicBezTo>
                  <a:pt x="528639" y="522766"/>
                  <a:pt x="523284" y="523981"/>
                  <a:pt x="498763" y="540328"/>
                </a:cubicBezTo>
                <a:cubicBezTo>
                  <a:pt x="493221" y="551411"/>
                  <a:pt x="489879" y="563902"/>
                  <a:pt x="482138" y="573578"/>
                </a:cubicBezTo>
                <a:cubicBezTo>
                  <a:pt x="482110" y="573614"/>
                  <a:pt x="430425" y="625291"/>
                  <a:pt x="415636" y="640080"/>
                </a:cubicBezTo>
                <a:cubicBezTo>
                  <a:pt x="410094" y="645622"/>
                  <a:pt x="403358" y="650185"/>
                  <a:pt x="399011" y="656706"/>
                </a:cubicBezTo>
                <a:cubicBezTo>
                  <a:pt x="393469" y="665019"/>
                  <a:pt x="388964" y="674125"/>
                  <a:pt x="382385" y="681644"/>
                </a:cubicBezTo>
                <a:cubicBezTo>
                  <a:pt x="369483" y="696389"/>
                  <a:pt x="354677" y="709353"/>
                  <a:pt x="340822" y="723208"/>
                </a:cubicBezTo>
                <a:lnTo>
                  <a:pt x="324196" y="739833"/>
                </a:lnTo>
                <a:cubicBezTo>
                  <a:pt x="321425" y="748146"/>
                  <a:pt x="320744" y="757480"/>
                  <a:pt x="315883" y="764771"/>
                </a:cubicBezTo>
                <a:cubicBezTo>
                  <a:pt x="309362" y="774552"/>
                  <a:pt x="298471" y="780678"/>
                  <a:pt x="290945" y="789709"/>
                </a:cubicBezTo>
                <a:cubicBezTo>
                  <a:pt x="284549" y="797384"/>
                  <a:pt x="280561" y="806846"/>
                  <a:pt x="274320" y="814648"/>
                </a:cubicBezTo>
                <a:cubicBezTo>
                  <a:pt x="269424" y="820768"/>
                  <a:pt x="262590" y="825153"/>
                  <a:pt x="257694" y="831273"/>
                </a:cubicBezTo>
                <a:cubicBezTo>
                  <a:pt x="207253" y="894323"/>
                  <a:pt x="269624" y="819701"/>
                  <a:pt x="232756" y="881149"/>
                </a:cubicBezTo>
                <a:cubicBezTo>
                  <a:pt x="228724" y="887869"/>
                  <a:pt x="221673" y="892233"/>
                  <a:pt x="216131" y="897775"/>
                </a:cubicBezTo>
                <a:cubicBezTo>
                  <a:pt x="213360" y="908859"/>
                  <a:pt x="212927" y="920807"/>
                  <a:pt x="207818" y="931026"/>
                </a:cubicBezTo>
                <a:cubicBezTo>
                  <a:pt x="204313" y="938036"/>
                  <a:pt x="196088" y="941531"/>
                  <a:pt x="191192" y="947651"/>
                </a:cubicBezTo>
                <a:cubicBezTo>
                  <a:pt x="184951" y="955452"/>
                  <a:pt x="178624" y="963459"/>
                  <a:pt x="174567" y="972589"/>
                </a:cubicBezTo>
                <a:cubicBezTo>
                  <a:pt x="135001" y="1061616"/>
                  <a:pt x="178941" y="990969"/>
                  <a:pt x="141316" y="1047404"/>
                </a:cubicBezTo>
                <a:cubicBezTo>
                  <a:pt x="138545" y="1061259"/>
                  <a:pt x="136430" y="1075261"/>
                  <a:pt x="133003" y="1088968"/>
                </a:cubicBezTo>
                <a:cubicBezTo>
                  <a:pt x="130878" y="1097469"/>
                  <a:pt x="127098" y="1105481"/>
                  <a:pt x="124691" y="1113906"/>
                </a:cubicBezTo>
                <a:cubicBezTo>
                  <a:pt x="121552" y="1124891"/>
                  <a:pt x="119661" y="1136214"/>
                  <a:pt x="116378" y="1147157"/>
                </a:cubicBezTo>
                <a:cubicBezTo>
                  <a:pt x="111342" y="1163943"/>
                  <a:pt x="105294" y="1180408"/>
                  <a:pt x="99752" y="1197033"/>
                </a:cubicBezTo>
                <a:lnTo>
                  <a:pt x="91440" y="1221971"/>
                </a:lnTo>
                <a:lnTo>
                  <a:pt x="83127" y="1246909"/>
                </a:lnTo>
                <a:cubicBezTo>
                  <a:pt x="79514" y="1257747"/>
                  <a:pt x="79923" y="1269941"/>
                  <a:pt x="74814" y="1280160"/>
                </a:cubicBezTo>
                <a:cubicBezTo>
                  <a:pt x="71309" y="1287170"/>
                  <a:pt x="63731" y="1291244"/>
                  <a:pt x="58189" y="1296786"/>
                </a:cubicBezTo>
                <a:cubicBezTo>
                  <a:pt x="37294" y="1359469"/>
                  <a:pt x="65480" y="1282204"/>
                  <a:pt x="33251" y="1346662"/>
                </a:cubicBezTo>
                <a:cubicBezTo>
                  <a:pt x="29332" y="1354499"/>
                  <a:pt x="28857" y="1363763"/>
                  <a:pt x="24938" y="1371600"/>
                </a:cubicBezTo>
                <a:cubicBezTo>
                  <a:pt x="11316" y="1398843"/>
                  <a:pt x="17043" y="1396538"/>
                  <a:pt x="0" y="139653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Freeform 12"/>
          <p:cNvSpPr/>
          <p:nvPr/>
        </p:nvSpPr>
        <p:spPr>
          <a:xfrm>
            <a:off x="2319251" y="2053243"/>
            <a:ext cx="1961803" cy="448887"/>
          </a:xfrm>
          <a:custGeom>
            <a:avLst/>
            <a:gdLst>
              <a:gd name="connsiteX0" fmla="*/ 0 w 1961803"/>
              <a:gd name="connsiteY0" fmla="*/ 0 h 448887"/>
              <a:gd name="connsiteX1" fmla="*/ 41563 w 1961803"/>
              <a:gd name="connsiteY1" fmla="*/ 24938 h 448887"/>
              <a:gd name="connsiteX2" fmla="*/ 74814 w 1961803"/>
              <a:gd name="connsiteY2" fmla="*/ 74814 h 448887"/>
              <a:gd name="connsiteX3" fmla="*/ 91440 w 1961803"/>
              <a:gd name="connsiteY3" fmla="*/ 91440 h 448887"/>
              <a:gd name="connsiteX4" fmla="*/ 99752 w 1961803"/>
              <a:gd name="connsiteY4" fmla="*/ 116378 h 448887"/>
              <a:gd name="connsiteX5" fmla="*/ 141316 w 1961803"/>
              <a:gd name="connsiteY5" fmla="*/ 149629 h 448887"/>
              <a:gd name="connsiteX6" fmla="*/ 182880 w 1961803"/>
              <a:gd name="connsiteY6" fmla="*/ 182880 h 448887"/>
              <a:gd name="connsiteX7" fmla="*/ 199505 w 1961803"/>
              <a:gd name="connsiteY7" fmla="*/ 216131 h 448887"/>
              <a:gd name="connsiteX8" fmla="*/ 224443 w 1961803"/>
              <a:gd name="connsiteY8" fmla="*/ 224443 h 448887"/>
              <a:gd name="connsiteX9" fmla="*/ 266007 w 1961803"/>
              <a:gd name="connsiteY9" fmla="*/ 266007 h 448887"/>
              <a:gd name="connsiteX10" fmla="*/ 315883 w 1961803"/>
              <a:gd name="connsiteY10" fmla="*/ 315883 h 448887"/>
              <a:gd name="connsiteX11" fmla="*/ 332509 w 1961803"/>
              <a:gd name="connsiteY11" fmla="*/ 332509 h 448887"/>
              <a:gd name="connsiteX12" fmla="*/ 390698 w 1961803"/>
              <a:gd name="connsiteY12" fmla="*/ 357447 h 448887"/>
              <a:gd name="connsiteX13" fmla="*/ 415636 w 1961803"/>
              <a:gd name="connsiteY13" fmla="*/ 374072 h 448887"/>
              <a:gd name="connsiteX14" fmla="*/ 465512 w 1961803"/>
              <a:gd name="connsiteY14" fmla="*/ 390698 h 448887"/>
              <a:gd name="connsiteX15" fmla="*/ 523702 w 1961803"/>
              <a:gd name="connsiteY15" fmla="*/ 407323 h 448887"/>
              <a:gd name="connsiteX16" fmla="*/ 581891 w 1961803"/>
              <a:gd name="connsiteY16" fmla="*/ 415636 h 448887"/>
              <a:gd name="connsiteX17" fmla="*/ 606829 w 1961803"/>
              <a:gd name="connsiteY17" fmla="*/ 423949 h 448887"/>
              <a:gd name="connsiteX18" fmla="*/ 773083 w 1961803"/>
              <a:gd name="connsiteY18" fmla="*/ 440574 h 448887"/>
              <a:gd name="connsiteX19" fmla="*/ 872836 w 1961803"/>
              <a:gd name="connsiteY19" fmla="*/ 448887 h 448887"/>
              <a:gd name="connsiteX20" fmla="*/ 1288472 w 1961803"/>
              <a:gd name="connsiteY20" fmla="*/ 440574 h 448887"/>
              <a:gd name="connsiteX21" fmla="*/ 1413163 w 1961803"/>
              <a:gd name="connsiteY21" fmla="*/ 415636 h 448887"/>
              <a:gd name="connsiteX22" fmla="*/ 1454727 w 1961803"/>
              <a:gd name="connsiteY22" fmla="*/ 407323 h 448887"/>
              <a:gd name="connsiteX23" fmla="*/ 1504603 w 1961803"/>
              <a:gd name="connsiteY23" fmla="*/ 390698 h 448887"/>
              <a:gd name="connsiteX24" fmla="*/ 1778923 w 1961803"/>
              <a:gd name="connsiteY24" fmla="*/ 374072 h 448887"/>
              <a:gd name="connsiteX25" fmla="*/ 1853738 w 1961803"/>
              <a:gd name="connsiteY25" fmla="*/ 357447 h 448887"/>
              <a:gd name="connsiteX26" fmla="*/ 1886989 w 1961803"/>
              <a:gd name="connsiteY26" fmla="*/ 349134 h 448887"/>
              <a:gd name="connsiteX27" fmla="*/ 1911927 w 1961803"/>
              <a:gd name="connsiteY27" fmla="*/ 340821 h 448887"/>
              <a:gd name="connsiteX28" fmla="*/ 1961803 w 1961803"/>
              <a:gd name="connsiteY28" fmla="*/ 340821 h 44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61803" h="448887">
                <a:moveTo>
                  <a:pt x="0" y="0"/>
                </a:moveTo>
                <a:cubicBezTo>
                  <a:pt x="13854" y="8313"/>
                  <a:pt x="30138" y="13513"/>
                  <a:pt x="41563" y="24938"/>
                </a:cubicBezTo>
                <a:cubicBezTo>
                  <a:pt x="55692" y="39067"/>
                  <a:pt x="60685" y="60685"/>
                  <a:pt x="74814" y="74814"/>
                </a:cubicBezTo>
                <a:lnTo>
                  <a:pt x="91440" y="91440"/>
                </a:lnTo>
                <a:cubicBezTo>
                  <a:pt x="94211" y="99753"/>
                  <a:pt x="95244" y="108864"/>
                  <a:pt x="99752" y="116378"/>
                </a:cubicBezTo>
                <a:cubicBezTo>
                  <a:pt x="109013" y="131814"/>
                  <a:pt x="128251" y="139177"/>
                  <a:pt x="141316" y="149629"/>
                </a:cubicBezTo>
                <a:cubicBezTo>
                  <a:pt x="200541" y="197009"/>
                  <a:pt x="106123" y="131707"/>
                  <a:pt x="182880" y="182880"/>
                </a:cubicBezTo>
                <a:cubicBezTo>
                  <a:pt x="188422" y="193964"/>
                  <a:pt x="190743" y="207369"/>
                  <a:pt x="199505" y="216131"/>
                </a:cubicBezTo>
                <a:cubicBezTo>
                  <a:pt x="205701" y="222327"/>
                  <a:pt x="217433" y="219186"/>
                  <a:pt x="224443" y="224443"/>
                </a:cubicBezTo>
                <a:cubicBezTo>
                  <a:pt x="240118" y="236199"/>
                  <a:pt x="254251" y="250332"/>
                  <a:pt x="266007" y="266007"/>
                </a:cubicBezTo>
                <a:cubicBezTo>
                  <a:pt x="309582" y="324108"/>
                  <a:pt x="270301" y="279417"/>
                  <a:pt x="315883" y="315883"/>
                </a:cubicBezTo>
                <a:cubicBezTo>
                  <a:pt x="322003" y="320779"/>
                  <a:pt x="325988" y="328162"/>
                  <a:pt x="332509" y="332509"/>
                </a:cubicBezTo>
                <a:cubicBezTo>
                  <a:pt x="384396" y="367100"/>
                  <a:pt x="346368" y="335282"/>
                  <a:pt x="390698" y="357447"/>
                </a:cubicBezTo>
                <a:cubicBezTo>
                  <a:pt x="399634" y="361915"/>
                  <a:pt x="406507" y="370014"/>
                  <a:pt x="415636" y="374072"/>
                </a:cubicBezTo>
                <a:cubicBezTo>
                  <a:pt x="431650" y="381190"/>
                  <a:pt x="448887" y="385156"/>
                  <a:pt x="465512" y="390698"/>
                </a:cubicBezTo>
                <a:cubicBezTo>
                  <a:pt x="486882" y="397821"/>
                  <a:pt x="500735" y="403147"/>
                  <a:pt x="523702" y="407323"/>
                </a:cubicBezTo>
                <a:cubicBezTo>
                  <a:pt x="542979" y="410828"/>
                  <a:pt x="562495" y="412865"/>
                  <a:pt x="581891" y="415636"/>
                </a:cubicBezTo>
                <a:cubicBezTo>
                  <a:pt x="590204" y="418407"/>
                  <a:pt x="598275" y="422048"/>
                  <a:pt x="606829" y="423949"/>
                </a:cubicBezTo>
                <a:cubicBezTo>
                  <a:pt x="663505" y="436543"/>
                  <a:pt x="712722" y="435931"/>
                  <a:pt x="773083" y="440574"/>
                </a:cubicBezTo>
                <a:lnTo>
                  <a:pt x="872836" y="448887"/>
                </a:lnTo>
                <a:cubicBezTo>
                  <a:pt x="1011381" y="446116"/>
                  <a:pt x="1150161" y="449085"/>
                  <a:pt x="1288472" y="440574"/>
                </a:cubicBezTo>
                <a:cubicBezTo>
                  <a:pt x="1330779" y="437970"/>
                  <a:pt x="1371599" y="423949"/>
                  <a:pt x="1413163" y="415636"/>
                </a:cubicBezTo>
                <a:cubicBezTo>
                  <a:pt x="1427018" y="412865"/>
                  <a:pt x="1441323" y="411791"/>
                  <a:pt x="1454727" y="407323"/>
                </a:cubicBezTo>
                <a:cubicBezTo>
                  <a:pt x="1471352" y="401781"/>
                  <a:pt x="1487317" y="393579"/>
                  <a:pt x="1504603" y="390698"/>
                </a:cubicBezTo>
                <a:cubicBezTo>
                  <a:pt x="1628327" y="370077"/>
                  <a:pt x="1537637" y="383009"/>
                  <a:pt x="1778923" y="374072"/>
                </a:cubicBezTo>
                <a:cubicBezTo>
                  <a:pt x="1827461" y="357895"/>
                  <a:pt x="1780583" y="372078"/>
                  <a:pt x="1853738" y="357447"/>
                </a:cubicBezTo>
                <a:cubicBezTo>
                  <a:pt x="1864941" y="355206"/>
                  <a:pt x="1876004" y="352273"/>
                  <a:pt x="1886989" y="349134"/>
                </a:cubicBezTo>
                <a:cubicBezTo>
                  <a:pt x="1895414" y="346727"/>
                  <a:pt x="1903218" y="341789"/>
                  <a:pt x="1911927" y="340821"/>
                </a:cubicBezTo>
                <a:cubicBezTo>
                  <a:pt x="1928451" y="338985"/>
                  <a:pt x="1945178" y="340821"/>
                  <a:pt x="1961803" y="3408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Freeform 13"/>
          <p:cNvSpPr/>
          <p:nvPr/>
        </p:nvSpPr>
        <p:spPr>
          <a:xfrm>
            <a:off x="3250276" y="1853737"/>
            <a:ext cx="565266" cy="532015"/>
          </a:xfrm>
          <a:custGeom>
            <a:avLst/>
            <a:gdLst>
              <a:gd name="connsiteX0" fmla="*/ 565266 w 565266"/>
              <a:gd name="connsiteY0" fmla="*/ 0 h 532015"/>
              <a:gd name="connsiteX1" fmla="*/ 523702 w 565266"/>
              <a:gd name="connsiteY1" fmla="*/ 16626 h 532015"/>
              <a:gd name="connsiteX2" fmla="*/ 507077 w 565266"/>
              <a:gd name="connsiteY2" fmla="*/ 41564 h 532015"/>
              <a:gd name="connsiteX3" fmla="*/ 465513 w 565266"/>
              <a:gd name="connsiteY3" fmla="*/ 49877 h 532015"/>
              <a:gd name="connsiteX4" fmla="*/ 407324 w 565266"/>
              <a:gd name="connsiteY4" fmla="*/ 83127 h 532015"/>
              <a:gd name="connsiteX5" fmla="*/ 382386 w 565266"/>
              <a:gd name="connsiteY5" fmla="*/ 99753 h 532015"/>
              <a:gd name="connsiteX6" fmla="*/ 332509 w 565266"/>
              <a:gd name="connsiteY6" fmla="*/ 116378 h 532015"/>
              <a:gd name="connsiteX7" fmla="*/ 307571 w 565266"/>
              <a:gd name="connsiteY7" fmla="*/ 124691 h 532015"/>
              <a:gd name="connsiteX8" fmla="*/ 257695 w 565266"/>
              <a:gd name="connsiteY8" fmla="*/ 141317 h 532015"/>
              <a:gd name="connsiteX9" fmla="*/ 232757 w 565266"/>
              <a:gd name="connsiteY9" fmla="*/ 149629 h 532015"/>
              <a:gd name="connsiteX10" fmla="*/ 216131 w 565266"/>
              <a:gd name="connsiteY10" fmla="*/ 166255 h 532015"/>
              <a:gd name="connsiteX11" fmla="*/ 166255 w 565266"/>
              <a:gd name="connsiteY11" fmla="*/ 174567 h 532015"/>
              <a:gd name="connsiteX12" fmla="*/ 133004 w 565266"/>
              <a:gd name="connsiteY12" fmla="*/ 182880 h 532015"/>
              <a:gd name="connsiteX13" fmla="*/ 83127 w 565266"/>
              <a:gd name="connsiteY13" fmla="*/ 199506 h 532015"/>
              <a:gd name="connsiteX14" fmla="*/ 58189 w 565266"/>
              <a:gd name="connsiteY14" fmla="*/ 216131 h 532015"/>
              <a:gd name="connsiteX15" fmla="*/ 33251 w 565266"/>
              <a:gd name="connsiteY15" fmla="*/ 224444 h 532015"/>
              <a:gd name="connsiteX16" fmla="*/ 8313 w 565266"/>
              <a:gd name="connsiteY16" fmla="*/ 249382 h 532015"/>
              <a:gd name="connsiteX17" fmla="*/ 0 w 565266"/>
              <a:gd name="connsiteY17" fmla="*/ 274320 h 532015"/>
              <a:gd name="connsiteX18" fmla="*/ 16626 w 565266"/>
              <a:gd name="connsiteY18" fmla="*/ 390698 h 532015"/>
              <a:gd name="connsiteX19" fmla="*/ 33251 w 565266"/>
              <a:gd name="connsiteY19" fmla="*/ 415637 h 532015"/>
              <a:gd name="connsiteX20" fmla="*/ 49877 w 565266"/>
              <a:gd name="connsiteY20" fmla="*/ 432262 h 532015"/>
              <a:gd name="connsiteX21" fmla="*/ 58189 w 565266"/>
              <a:gd name="connsiteY21" fmla="*/ 457200 h 532015"/>
              <a:gd name="connsiteX22" fmla="*/ 74815 w 565266"/>
              <a:gd name="connsiteY22" fmla="*/ 473826 h 532015"/>
              <a:gd name="connsiteX23" fmla="*/ 83127 w 565266"/>
              <a:gd name="connsiteY23" fmla="*/ 532015 h 53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5266" h="532015">
                <a:moveTo>
                  <a:pt x="565266" y="0"/>
                </a:moveTo>
                <a:cubicBezTo>
                  <a:pt x="551411" y="5542"/>
                  <a:pt x="535844" y="7953"/>
                  <a:pt x="523702" y="16626"/>
                </a:cubicBezTo>
                <a:cubicBezTo>
                  <a:pt x="515572" y="22433"/>
                  <a:pt x="515751" y="36607"/>
                  <a:pt x="507077" y="41564"/>
                </a:cubicBezTo>
                <a:cubicBezTo>
                  <a:pt x="494810" y="48574"/>
                  <a:pt x="479368" y="47106"/>
                  <a:pt x="465513" y="49877"/>
                </a:cubicBezTo>
                <a:cubicBezTo>
                  <a:pt x="404745" y="90388"/>
                  <a:pt x="481164" y="40933"/>
                  <a:pt x="407324" y="83127"/>
                </a:cubicBezTo>
                <a:cubicBezTo>
                  <a:pt x="398650" y="88084"/>
                  <a:pt x="391516" y="95695"/>
                  <a:pt x="382386" y="99753"/>
                </a:cubicBezTo>
                <a:cubicBezTo>
                  <a:pt x="366372" y="106871"/>
                  <a:pt x="349135" y="110836"/>
                  <a:pt x="332509" y="116378"/>
                </a:cubicBezTo>
                <a:lnTo>
                  <a:pt x="307571" y="124691"/>
                </a:lnTo>
                <a:lnTo>
                  <a:pt x="257695" y="141317"/>
                </a:lnTo>
                <a:lnTo>
                  <a:pt x="232757" y="149629"/>
                </a:lnTo>
                <a:cubicBezTo>
                  <a:pt x="227215" y="155171"/>
                  <a:pt x="223470" y="163503"/>
                  <a:pt x="216131" y="166255"/>
                </a:cubicBezTo>
                <a:cubicBezTo>
                  <a:pt x="200350" y="172173"/>
                  <a:pt x="182782" y="171262"/>
                  <a:pt x="166255" y="174567"/>
                </a:cubicBezTo>
                <a:cubicBezTo>
                  <a:pt x="155052" y="176808"/>
                  <a:pt x="143947" y="179597"/>
                  <a:pt x="133004" y="182880"/>
                </a:cubicBezTo>
                <a:cubicBezTo>
                  <a:pt x="116218" y="187916"/>
                  <a:pt x="99753" y="193964"/>
                  <a:pt x="83127" y="199506"/>
                </a:cubicBezTo>
                <a:cubicBezTo>
                  <a:pt x="73649" y="202665"/>
                  <a:pt x="67125" y="211663"/>
                  <a:pt x="58189" y="216131"/>
                </a:cubicBezTo>
                <a:cubicBezTo>
                  <a:pt x="50352" y="220050"/>
                  <a:pt x="41564" y="221673"/>
                  <a:pt x="33251" y="224444"/>
                </a:cubicBezTo>
                <a:cubicBezTo>
                  <a:pt x="24938" y="232757"/>
                  <a:pt x="14834" y="239601"/>
                  <a:pt x="8313" y="249382"/>
                </a:cubicBezTo>
                <a:cubicBezTo>
                  <a:pt x="3452" y="256673"/>
                  <a:pt x="0" y="265558"/>
                  <a:pt x="0" y="274320"/>
                </a:cubicBezTo>
                <a:cubicBezTo>
                  <a:pt x="0" y="293441"/>
                  <a:pt x="1241" y="359928"/>
                  <a:pt x="16626" y="390698"/>
                </a:cubicBezTo>
                <a:cubicBezTo>
                  <a:pt x="21094" y="399634"/>
                  <a:pt x="27010" y="407835"/>
                  <a:pt x="33251" y="415637"/>
                </a:cubicBezTo>
                <a:cubicBezTo>
                  <a:pt x="38147" y="421757"/>
                  <a:pt x="44335" y="426720"/>
                  <a:pt x="49877" y="432262"/>
                </a:cubicBezTo>
                <a:cubicBezTo>
                  <a:pt x="52648" y="440575"/>
                  <a:pt x="53681" y="449686"/>
                  <a:pt x="58189" y="457200"/>
                </a:cubicBezTo>
                <a:cubicBezTo>
                  <a:pt x="62221" y="463921"/>
                  <a:pt x="72063" y="466487"/>
                  <a:pt x="74815" y="473826"/>
                </a:cubicBezTo>
                <a:cubicBezTo>
                  <a:pt x="83583" y="497206"/>
                  <a:pt x="83127" y="511653"/>
                  <a:pt x="83127" y="532015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extBox 7"/>
          <p:cNvSpPr txBox="1"/>
          <p:nvPr/>
        </p:nvSpPr>
        <p:spPr>
          <a:xfrm>
            <a:off x="1472662" y="5431410"/>
            <a:ext cx="6730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Fundamentally, need to understand if outcrop length is growing or reducing</a:t>
            </a:r>
            <a:endParaRPr lang="en-NZ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271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114762"/>
            <a:ext cx="7124238" cy="44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Normal fault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39338"/>
            <a:ext cx="7886700" cy="5502559"/>
          </a:xfrm>
        </p:spPr>
        <p:txBody>
          <a:bodyPr/>
          <a:lstStyle/>
          <a:p>
            <a:r>
              <a:rPr lang="en-US" dirty="0" smtClean="0"/>
              <a:t>high </a:t>
            </a:r>
            <a:r>
              <a:rPr lang="en-US" dirty="0"/>
              <a:t>angle, dip slip fault on which </a:t>
            </a:r>
            <a:r>
              <a:rPr lang="en-US" dirty="0" err="1"/>
              <a:t>hangingwall</a:t>
            </a:r>
            <a:r>
              <a:rPr lang="en-US" dirty="0"/>
              <a:t> has moved down relative to footwall</a:t>
            </a:r>
          </a:p>
          <a:p>
            <a:r>
              <a:rPr lang="en-US" dirty="0" smtClean="0"/>
              <a:t>brings </a:t>
            </a:r>
            <a:r>
              <a:rPr lang="en-US" dirty="0"/>
              <a:t>younger rocks </a:t>
            </a:r>
            <a:r>
              <a:rPr lang="en-US" dirty="0" smtClean="0"/>
              <a:t>down to lie over </a:t>
            </a:r>
            <a:r>
              <a:rPr lang="en-US" dirty="0"/>
              <a:t>older </a:t>
            </a:r>
            <a:r>
              <a:rPr lang="en-US" dirty="0" smtClean="0"/>
              <a:t>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6" y="209001"/>
            <a:ext cx="7099724" cy="4198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Faults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4407173"/>
            <a:ext cx="8241031" cy="2034723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 smtClean="0"/>
              <a:t>Fault is a surface or zone that shows measurable displacement</a:t>
            </a:r>
          </a:p>
          <a:p>
            <a:pPr lvl="1"/>
            <a:r>
              <a:rPr lang="en-US" altLang="en-US" dirty="0" smtClean="0"/>
              <a:t>Otherwise it is a …………………</a:t>
            </a:r>
            <a:endParaRPr lang="en-US" altLang="en-US" dirty="0" smtClean="0"/>
          </a:p>
          <a:p>
            <a:r>
              <a:rPr lang="en-US" altLang="en-US" dirty="0" smtClean="0"/>
              <a:t>Develops </a:t>
            </a:r>
            <a:r>
              <a:rPr lang="en-US" altLang="en-US" dirty="0" smtClean="0"/>
              <a:t>in the frictional regime – brittle rocks at low temperature and low </a:t>
            </a:r>
            <a:r>
              <a:rPr lang="en-US" altLang="en-US" dirty="0" err="1" smtClean="0"/>
              <a:t>lithostatic</a:t>
            </a:r>
            <a:r>
              <a:rPr lang="en-US" altLang="en-US" dirty="0" smtClean="0"/>
              <a:t> pressure </a:t>
            </a:r>
          </a:p>
          <a:p>
            <a:r>
              <a:rPr lang="en-US" altLang="en-US" u="sng" cap="all" dirty="0" smtClean="0"/>
              <a:t>You need to know </a:t>
            </a:r>
            <a:r>
              <a:rPr lang="en-US" altLang="en-US" dirty="0" smtClean="0"/>
              <a:t>the fault </a:t>
            </a:r>
            <a:r>
              <a:rPr lang="en-US" altLang="en-US" b="1" u="sng" dirty="0" smtClean="0"/>
              <a:t>rocks</a:t>
            </a:r>
            <a:r>
              <a:rPr lang="en-US" altLang="en-US" dirty="0" smtClean="0"/>
              <a:t>, the deformation </a:t>
            </a:r>
            <a:r>
              <a:rPr lang="en-US" altLang="en-US" b="1" u="sng" dirty="0"/>
              <a:t>mechanisms</a:t>
            </a:r>
            <a:r>
              <a:rPr lang="en-US" altLang="en-US" dirty="0" smtClean="0"/>
              <a:t>, and the relationship between stress and fault geometry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047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7708" b="19302"/>
          <a:stretch/>
        </p:blipFill>
        <p:spPr>
          <a:xfrm>
            <a:off x="368473" y="2642992"/>
            <a:ext cx="6939419" cy="38580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Normal faults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5781" y="1130157"/>
            <a:ext cx="3457183" cy="2001350"/>
          </a:xfrm>
        </p:spPr>
        <p:txBody>
          <a:bodyPr/>
          <a:lstStyle/>
          <a:p>
            <a:r>
              <a:rPr lang="en-NZ" dirty="0" smtClean="0"/>
              <a:t>Outcrop is being lengthened</a:t>
            </a: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8484" b="12540"/>
          <a:stretch/>
        </p:blipFill>
        <p:spPr>
          <a:xfrm>
            <a:off x="3995804" y="87725"/>
            <a:ext cx="5080348" cy="3550582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4020855" y="914400"/>
            <a:ext cx="1215024" cy="413359"/>
          </a:xfrm>
          <a:custGeom>
            <a:avLst/>
            <a:gdLst>
              <a:gd name="connsiteX0" fmla="*/ 0 w 1215024"/>
              <a:gd name="connsiteY0" fmla="*/ 0 h 413359"/>
              <a:gd name="connsiteX1" fmla="*/ 1215024 w 1215024"/>
              <a:gd name="connsiteY1" fmla="*/ 413359 h 413359"/>
              <a:gd name="connsiteX2" fmla="*/ 1215024 w 1215024"/>
              <a:gd name="connsiteY2" fmla="*/ 413359 h 41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024" h="413359">
                <a:moveTo>
                  <a:pt x="0" y="0"/>
                </a:moveTo>
                <a:lnTo>
                  <a:pt x="1215024" y="413359"/>
                </a:lnTo>
                <a:lnTo>
                  <a:pt x="1215024" y="41335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Freeform 7"/>
          <p:cNvSpPr/>
          <p:nvPr/>
        </p:nvSpPr>
        <p:spPr>
          <a:xfrm>
            <a:off x="7452986" y="3131507"/>
            <a:ext cx="1478072" cy="45719"/>
          </a:xfrm>
          <a:custGeom>
            <a:avLst/>
            <a:gdLst>
              <a:gd name="connsiteX0" fmla="*/ 0 w 1215024"/>
              <a:gd name="connsiteY0" fmla="*/ 0 h 413359"/>
              <a:gd name="connsiteX1" fmla="*/ 1215024 w 1215024"/>
              <a:gd name="connsiteY1" fmla="*/ 413359 h 413359"/>
              <a:gd name="connsiteX2" fmla="*/ 1215024 w 1215024"/>
              <a:gd name="connsiteY2" fmla="*/ 413359 h 41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024" h="413359">
                <a:moveTo>
                  <a:pt x="0" y="0"/>
                </a:moveTo>
                <a:lnTo>
                  <a:pt x="1215024" y="413359"/>
                </a:lnTo>
                <a:lnTo>
                  <a:pt x="1215024" y="41335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3" name="Group 12"/>
          <p:cNvGrpSpPr/>
          <p:nvPr/>
        </p:nvGrpSpPr>
        <p:grpSpPr>
          <a:xfrm>
            <a:off x="4521896" y="438411"/>
            <a:ext cx="3970751" cy="3156559"/>
            <a:chOff x="4521896" y="438411"/>
            <a:chExt cx="3970751" cy="3156559"/>
          </a:xfrm>
        </p:grpSpPr>
        <p:sp>
          <p:nvSpPr>
            <p:cNvPr id="6" name="Freeform 5"/>
            <p:cNvSpPr/>
            <p:nvPr/>
          </p:nvSpPr>
          <p:spPr>
            <a:xfrm>
              <a:off x="4521896" y="438411"/>
              <a:ext cx="3970751" cy="3156559"/>
            </a:xfrm>
            <a:custGeom>
              <a:avLst/>
              <a:gdLst>
                <a:gd name="connsiteX0" fmla="*/ 0 w 3970751"/>
                <a:gd name="connsiteY0" fmla="*/ 0 h 3156559"/>
                <a:gd name="connsiteX1" fmla="*/ 701457 w 3970751"/>
                <a:gd name="connsiteY1" fmla="*/ 864296 h 3156559"/>
                <a:gd name="connsiteX2" fmla="*/ 1252603 w 3970751"/>
                <a:gd name="connsiteY2" fmla="*/ 1653436 h 3156559"/>
                <a:gd name="connsiteX3" fmla="*/ 1753644 w 3970751"/>
                <a:gd name="connsiteY3" fmla="*/ 2242159 h 3156559"/>
                <a:gd name="connsiteX4" fmla="*/ 2342367 w 3970751"/>
                <a:gd name="connsiteY4" fmla="*/ 2592888 h 3156559"/>
                <a:gd name="connsiteX5" fmla="*/ 2956142 w 3970751"/>
                <a:gd name="connsiteY5" fmla="*/ 2805830 h 3156559"/>
                <a:gd name="connsiteX6" fmla="*/ 3970751 w 3970751"/>
                <a:gd name="connsiteY6" fmla="*/ 3156559 h 315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0751" h="3156559">
                  <a:moveTo>
                    <a:pt x="0" y="0"/>
                  </a:moveTo>
                  <a:lnTo>
                    <a:pt x="701457" y="864296"/>
                  </a:lnTo>
                  <a:lnTo>
                    <a:pt x="1252603" y="1653436"/>
                  </a:lnTo>
                  <a:lnTo>
                    <a:pt x="1753644" y="2242159"/>
                  </a:lnTo>
                  <a:lnTo>
                    <a:pt x="2342367" y="2592888"/>
                  </a:lnTo>
                  <a:lnTo>
                    <a:pt x="2956142" y="2805830"/>
                  </a:lnTo>
                  <a:lnTo>
                    <a:pt x="3970751" y="3156559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Freeform 6"/>
            <p:cNvSpPr/>
            <p:nvPr/>
          </p:nvSpPr>
          <p:spPr>
            <a:xfrm>
              <a:off x="5749447" y="1665962"/>
              <a:ext cx="475989" cy="688931"/>
            </a:xfrm>
            <a:custGeom>
              <a:avLst/>
              <a:gdLst>
                <a:gd name="connsiteX0" fmla="*/ 0 w 475989"/>
                <a:gd name="connsiteY0" fmla="*/ 0 h 688931"/>
                <a:gd name="connsiteX1" fmla="*/ 475989 w 475989"/>
                <a:gd name="connsiteY1" fmla="*/ 688931 h 688931"/>
                <a:gd name="connsiteX2" fmla="*/ 413358 w 475989"/>
                <a:gd name="connsiteY2" fmla="*/ 263046 h 688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989" h="688931">
                  <a:moveTo>
                    <a:pt x="0" y="0"/>
                  </a:moveTo>
                  <a:lnTo>
                    <a:pt x="475989" y="688931"/>
                  </a:lnTo>
                  <a:lnTo>
                    <a:pt x="413358" y="263046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5749447" y="576197"/>
            <a:ext cx="2542783" cy="25052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58006" y="191573"/>
            <a:ext cx="109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Extension</a:t>
            </a:r>
            <a:endParaRPr lang="en-NZ" dirty="0"/>
          </a:p>
        </p:txBody>
      </p:sp>
      <p:sp>
        <p:nvSpPr>
          <p:cNvPr id="15" name="Freeform 14"/>
          <p:cNvSpPr/>
          <p:nvPr/>
        </p:nvSpPr>
        <p:spPr>
          <a:xfrm>
            <a:off x="4273462" y="4746860"/>
            <a:ext cx="1325671" cy="360945"/>
          </a:xfrm>
          <a:custGeom>
            <a:avLst/>
            <a:gdLst>
              <a:gd name="connsiteX0" fmla="*/ 0 w 1215024"/>
              <a:gd name="connsiteY0" fmla="*/ 0 h 413359"/>
              <a:gd name="connsiteX1" fmla="*/ 1215024 w 1215024"/>
              <a:gd name="connsiteY1" fmla="*/ 413359 h 413359"/>
              <a:gd name="connsiteX2" fmla="*/ 1215024 w 1215024"/>
              <a:gd name="connsiteY2" fmla="*/ 413359 h 41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024" h="413359">
                <a:moveTo>
                  <a:pt x="0" y="0"/>
                </a:moveTo>
                <a:lnTo>
                  <a:pt x="1215024" y="413359"/>
                </a:lnTo>
                <a:lnTo>
                  <a:pt x="1215024" y="41335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Freeform 15"/>
          <p:cNvSpPr/>
          <p:nvPr/>
        </p:nvSpPr>
        <p:spPr>
          <a:xfrm>
            <a:off x="3006242" y="4701141"/>
            <a:ext cx="1014613" cy="252399"/>
          </a:xfrm>
          <a:custGeom>
            <a:avLst/>
            <a:gdLst>
              <a:gd name="connsiteX0" fmla="*/ 0 w 1215024"/>
              <a:gd name="connsiteY0" fmla="*/ 0 h 413359"/>
              <a:gd name="connsiteX1" fmla="*/ 1215024 w 1215024"/>
              <a:gd name="connsiteY1" fmla="*/ 413359 h 413359"/>
              <a:gd name="connsiteX2" fmla="*/ 1215024 w 1215024"/>
              <a:gd name="connsiteY2" fmla="*/ 413359 h 41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024" h="413359">
                <a:moveTo>
                  <a:pt x="0" y="0"/>
                </a:moveTo>
                <a:lnTo>
                  <a:pt x="1215024" y="413359"/>
                </a:lnTo>
                <a:lnTo>
                  <a:pt x="1215024" y="41335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Freeform 11"/>
          <p:cNvSpPr/>
          <p:nvPr/>
        </p:nvSpPr>
        <p:spPr>
          <a:xfrm>
            <a:off x="3995803" y="4659682"/>
            <a:ext cx="200416" cy="162839"/>
          </a:xfrm>
          <a:custGeom>
            <a:avLst/>
            <a:gdLst>
              <a:gd name="connsiteX0" fmla="*/ 200416 w 200416"/>
              <a:gd name="connsiteY0" fmla="*/ 0 h 162839"/>
              <a:gd name="connsiteX1" fmla="*/ 0 w 200416"/>
              <a:gd name="connsiteY1" fmla="*/ 162839 h 162839"/>
              <a:gd name="connsiteX2" fmla="*/ 25052 w 200416"/>
              <a:gd name="connsiteY2" fmla="*/ 75156 h 162839"/>
              <a:gd name="connsiteX3" fmla="*/ 25052 w 200416"/>
              <a:gd name="connsiteY3" fmla="*/ 75156 h 16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416" h="162839">
                <a:moveTo>
                  <a:pt x="200416" y="0"/>
                </a:moveTo>
                <a:lnTo>
                  <a:pt x="0" y="162839"/>
                </a:lnTo>
                <a:lnTo>
                  <a:pt x="25052" y="75156"/>
                </a:lnTo>
                <a:lnTo>
                  <a:pt x="25052" y="7515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69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0356" y="3405606"/>
            <a:ext cx="5046030" cy="287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Thrust or Reverse fault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079" y="847897"/>
            <a:ext cx="5493365" cy="29136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dip </a:t>
            </a:r>
            <a:r>
              <a:rPr lang="en-US" dirty="0"/>
              <a:t>slip fault on which hanging-wall has moved up and over footwall - old rocks brought over younger ones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Thrust fault: low-angle </a:t>
            </a:r>
            <a:r>
              <a:rPr lang="en-US" dirty="0" smtClean="0"/>
              <a:t>fault </a:t>
            </a:r>
            <a:r>
              <a:rPr lang="en-US" dirty="0"/>
              <a:t>along which hanging wall forms thrust-sheets (</a:t>
            </a:r>
            <a:r>
              <a:rPr lang="en-US" dirty="0" err="1"/>
              <a:t>nappes</a:t>
            </a:r>
            <a:r>
              <a:rPr lang="en-US" dirty="0"/>
              <a:t>) of </a:t>
            </a:r>
            <a:r>
              <a:rPr lang="en-US" dirty="0" err="1"/>
              <a:t>allochthonous</a:t>
            </a:r>
            <a:r>
              <a:rPr lang="en-US" dirty="0"/>
              <a:t> rocks emplaced over autochthonous or </a:t>
            </a:r>
            <a:r>
              <a:rPr lang="en-US" dirty="0" err="1"/>
              <a:t>parautochthonous</a:t>
            </a:r>
            <a:r>
              <a:rPr lang="en-US" dirty="0"/>
              <a:t> </a:t>
            </a:r>
            <a:r>
              <a:rPr lang="en-US" dirty="0" smtClean="0"/>
              <a:t>footwall</a:t>
            </a:r>
          </a:p>
          <a:p>
            <a:endParaRPr lang="en-US" dirty="0"/>
          </a:p>
          <a:p>
            <a:r>
              <a:rPr lang="en-US" dirty="0" smtClean="0"/>
              <a:t>Reverse fault –refers to high angle faults, which are often reactivated normal faults  (think about pore pressure)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74178" y="2719495"/>
            <a:ext cx="292223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dirty="0" err="1" smtClean="0"/>
              <a:t>Allochthonous</a:t>
            </a:r>
            <a:r>
              <a:rPr lang="en-NZ" dirty="0" smtClean="0"/>
              <a:t> – far travelled, </a:t>
            </a:r>
            <a:r>
              <a:rPr lang="en-NZ" dirty="0" err="1" smtClean="0"/>
              <a:t>ie</a:t>
            </a:r>
            <a:r>
              <a:rPr lang="en-NZ" dirty="0" smtClean="0"/>
              <a:t> originated elsewhere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997527" y="5142281"/>
            <a:ext cx="3025833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NZ" dirty="0"/>
              <a:t>Para-autochthonous – has been transported from afar but is not </a:t>
            </a:r>
            <a:r>
              <a:rPr lang="en-NZ" dirty="0" err="1"/>
              <a:t>overthrust</a:t>
            </a:r>
            <a:r>
              <a:rPr lang="en-NZ" dirty="0"/>
              <a:t> – </a:t>
            </a:r>
            <a:r>
              <a:rPr lang="en-NZ" dirty="0" err="1"/>
              <a:t>ie</a:t>
            </a:r>
            <a:r>
              <a:rPr lang="en-NZ" dirty="0"/>
              <a:t> footwall rocks</a:t>
            </a: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4023360" y="5375724"/>
            <a:ext cx="767058" cy="3667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4516098" y="4187003"/>
            <a:ext cx="490450" cy="241069"/>
          </a:xfrm>
          <a:custGeom>
            <a:avLst/>
            <a:gdLst>
              <a:gd name="connsiteX0" fmla="*/ 490450 w 490450"/>
              <a:gd name="connsiteY0" fmla="*/ 0 h 241069"/>
              <a:gd name="connsiteX1" fmla="*/ 423949 w 490450"/>
              <a:gd name="connsiteY1" fmla="*/ 66501 h 241069"/>
              <a:gd name="connsiteX2" fmla="*/ 399010 w 490450"/>
              <a:gd name="connsiteY2" fmla="*/ 83127 h 241069"/>
              <a:gd name="connsiteX3" fmla="*/ 374072 w 490450"/>
              <a:gd name="connsiteY3" fmla="*/ 108065 h 241069"/>
              <a:gd name="connsiteX4" fmla="*/ 349134 w 490450"/>
              <a:gd name="connsiteY4" fmla="*/ 124690 h 241069"/>
              <a:gd name="connsiteX5" fmla="*/ 332509 w 490450"/>
              <a:gd name="connsiteY5" fmla="*/ 141316 h 241069"/>
              <a:gd name="connsiteX6" fmla="*/ 307570 w 490450"/>
              <a:gd name="connsiteY6" fmla="*/ 149629 h 241069"/>
              <a:gd name="connsiteX7" fmla="*/ 282632 w 490450"/>
              <a:gd name="connsiteY7" fmla="*/ 174567 h 241069"/>
              <a:gd name="connsiteX8" fmla="*/ 249381 w 490450"/>
              <a:gd name="connsiteY8" fmla="*/ 182880 h 241069"/>
              <a:gd name="connsiteX9" fmla="*/ 149629 w 490450"/>
              <a:gd name="connsiteY9" fmla="*/ 199505 h 241069"/>
              <a:gd name="connsiteX10" fmla="*/ 74814 w 490450"/>
              <a:gd name="connsiteY10" fmla="*/ 224443 h 241069"/>
              <a:gd name="connsiteX11" fmla="*/ 49876 w 490450"/>
              <a:gd name="connsiteY11" fmla="*/ 232756 h 241069"/>
              <a:gd name="connsiteX12" fmla="*/ 24938 w 490450"/>
              <a:gd name="connsiteY12" fmla="*/ 241069 h 241069"/>
              <a:gd name="connsiteX13" fmla="*/ 0 w 490450"/>
              <a:gd name="connsiteY13" fmla="*/ 241069 h 24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0450" h="241069">
                <a:moveTo>
                  <a:pt x="490450" y="0"/>
                </a:moveTo>
                <a:cubicBezTo>
                  <a:pt x="468283" y="22167"/>
                  <a:pt x="450033" y="49112"/>
                  <a:pt x="423949" y="66501"/>
                </a:cubicBezTo>
                <a:cubicBezTo>
                  <a:pt x="415636" y="72043"/>
                  <a:pt x="406685" y="76731"/>
                  <a:pt x="399010" y="83127"/>
                </a:cubicBezTo>
                <a:cubicBezTo>
                  <a:pt x="389979" y="90653"/>
                  <a:pt x="383103" y="100539"/>
                  <a:pt x="374072" y="108065"/>
                </a:cubicBezTo>
                <a:cubicBezTo>
                  <a:pt x="366397" y="114461"/>
                  <a:pt x="356935" y="118449"/>
                  <a:pt x="349134" y="124690"/>
                </a:cubicBezTo>
                <a:cubicBezTo>
                  <a:pt x="343014" y="129586"/>
                  <a:pt x="339229" y="137284"/>
                  <a:pt x="332509" y="141316"/>
                </a:cubicBezTo>
                <a:cubicBezTo>
                  <a:pt x="324995" y="145824"/>
                  <a:pt x="315883" y="146858"/>
                  <a:pt x="307570" y="149629"/>
                </a:cubicBezTo>
                <a:cubicBezTo>
                  <a:pt x="299257" y="157942"/>
                  <a:pt x="292839" y="168734"/>
                  <a:pt x="282632" y="174567"/>
                </a:cubicBezTo>
                <a:cubicBezTo>
                  <a:pt x="272713" y="180235"/>
                  <a:pt x="260366" y="179741"/>
                  <a:pt x="249381" y="182880"/>
                </a:cubicBezTo>
                <a:cubicBezTo>
                  <a:pt x="187350" y="200603"/>
                  <a:pt x="271205" y="185996"/>
                  <a:pt x="149629" y="199505"/>
                </a:cubicBezTo>
                <a:lnTo>
                  <a:pt x="74814" y="224443"/>
                </a:lnTo>
                <a:lnTo>
                  <a:pt x="49876" y="232756"/>
                </a:lnTo>
                <a:cubicBezTo>
                  <a:pt x="41563" y="235527"/>
                  <a:pt x="33700" y="241069"/>
                  <a:pt x="24938" y="241069"/>
                </a:cubicBezTo>
                <a:lnTo>
                  <a:pt x="0" y="24106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Freeform 8"/>
          <p:cNvSpPr/>
          <p:nvPr/>
        </p:nvSpPr>
        <p:spPr>
          <a:xfrm>
            <a:off x="3942519" y="4012436"/>
            <a:ext cx="1517073" cy="590204"/>
          </a:xfrm>
          <a:custGeom>
            <a:avLst/>
            <a:gdLst>
              <a:gd name="connsiteX0" fmla="*/ 498764 w 1396538"/>
              <a:gd name="connsiteY0" fmla="*/ 374160 h 523789"/>
              <a:gd name="connsiteX1" fmla="*/ 806334 w 1396538"/>
              <a:gd name="connsiteY1" fmla="*/ 382473 h 523789"/>
              <a:gd name="connsiteX2" fmla="*/ 864524 w 1396538"/>
              <a:gd name="connsiteY2" fmla="*/ 407411 h 523789"/>
              <a:gd name="connsiteX3" fmla="*/ 922713 w 1396538"/>
              <a:gd name="connsiteY3" fmla="*/ 415723 h 523789"/>
              <a:gd name="connsiteX4" fmla="*/ 989214 w 1396538"/>
              <a:gd name="connsiteY4" fmla="*/ 448974 h 523789"/>
              <a:gd name="connsiteX5" fmla="*/ 1072342 w 1396538"/>
              <a:gd name="connsiteY5" fmla="*/ 465600 h 523789"/>
              <a:gd name="connsiteX6" fmla="*/ 1138844 w 1396538"/>
              <a:gd name="connsiteY6" fmla="*/ 473913 h 523789"/>
              <a:gd name="connsiteX7" fmla="*/ 1221971 w 1396538"/>
              <a:gd name="connsiteY7" fmla="*/ 490538 h 523789"/>
              <a:gd name="connsiteX8" fmla="*/ 1313411 w 1396538"/>
              <a:gd name="connsiteY8" fmla="*/ 507163 h 523789"/>
              <a:gd name="connsiteX9" fmla="*/ 1396538 w 1396538"/>
              <a:gd name="connsiteY9" fmla="*/ 523789 h 523789"/>
              <a:gd name="connsiteX10" fmla="*/ 1371600 w 1396538"/>
              <a:gd name="connsiteY10" fmla="*/ 507163 h 523789"/>
              <a:gd name="connsiteX11" fmla="*/ 1346662 w 1396538"/>
              <a:gd name="connsiteY11" fmla="*/ 457287 h 523789"/>
              <a:gd name="connsiteX12" fmla="*/ 1321724 w 1396538"/>
              <a:gd name="connsiteY12" fmla="*/ 448974 h 523789"/>
              <a:gd name="connsiteX13" fmla="*/ 1296785 w 1396538"/>
              <a:gd name="connsiteY13" fmla="*/ 407411 h 523789"/>
              <a:gd name="connsiteX14" fmla="*/ 1280160 w 1396538"/>
              <a:gd name="connsiteY14" fmla="*/ 382473 h 523789"/>
              <a:gd name="connsiteX15" fmla="*/ 1238596 w 1396538"/>
              <a:gd name="connsiteY15" fmla="*/ 332596 h 523789"/>
              <a:gd name="connsiteX16" fmla="*/ 1221971 w 1396538"/>
              <a:gd name="connsiteY16" fmla="*/ 299345 h 523789"/>
              <a:gd name="connsiteX17" fmla="*/ 1188720 w 1396538"/>
              <a:gd name="connsiteY17" fmla="*/ 266094 h 523789"/>
              <a:gd name="connsiteX18" fmla="*/ 1147156 w 1396538"/>
              <a:gd name="connsiteY18" fmla="*/ 207905 h 523789"/>
              <a:gd name="connsiteX19" fmla="*/ 1080654 w 1396538"/>
              <a:gd name="connsiteY19" fmla="*/ 124778 h 523789"/>
              <a:gd name="connsiteX20" fmla="*/ 1055716 w 1396538"/>
              <a:gd name="connsiteY20" fmla="*/ 116465 h 523789"/>
              <a:gd name="connsiteX21" fmla="*/ 1030778 w 1396538"/>
              <a:gd name="connsiteY21" fmla="*/ 91527 h 523789"/>
              <a:gd name="connsiteX22" fmla="*/ 989214 w 1396538"/>
              <a:gd name="connsiteY22" fmla="*/ 33338 h 523789"/>
              <a:gd name="connsiteX23" fmla="*/ 955964 w 1396538"/>
              <a:gd name="connsiteY23" fmla="*/ 25025 h 523789"/>
              <a:gd name="connsiteX24" fmla="*/ 939338 w 1396538"/>
              <a:gd name="connsiteY24" fmla="*/ 87 h 523789"/>
              <a:gd name="connsiteX25" fmla="*/ 864524 w 1396538"/>
              <a:gd name="connsiteY25" fmla="*/ 16713 h 523789"/>
              <a:gd name="connsiteX26" fmla="*/ 847898 w 1396538"/>
              <a:gd name="connsiteY26" fmla="*/ 33338 h 523789"/>
              <a:gd name="connsiteX27" fmla="*/ 789709 w 1396538"/>
              <a:gd name="connsiteY27" fmla="*/ 49963 h 523789"/>
              <a:gd name="connsiteX28" fmla="*/ 773084 w 1396538"/>
              <a:gd name="connsiteY28" fmla="*/ 66589 h 523789"/>
              <a:gd name="connsiteX29" fmla="*/ 723207 w 1396538"/>
              <a:gd name="connsiteY29" fmla="*/ 83214 h 523789"/>
              <a:gd name="connsiteX30" fmla="*/ 623454 w 1396538"/>
              <a:gd name="connsiteY30" fmla="*/ 99840 h 523789"/>
              <a:gd name="connsiteX31" fmla="*/ 540327 w 1396538"/>
              <a:gd name="connsiteY31" fmla="*/ 133091 h 523789"/>
              <a:gd name="connsiteX32" fmla="*/ 482138 w 1396538"/>
              <a:gd name="connsiteY32" fmla="*/ 149716 h 523789"/>
              <a:gd name="connsiteX33" fmla="*/ 440574 w 1396538"/>
              <a:gd name="connsiteY33" fmla="*/ 166342 h 523789"/>
              <a:gd name="connsiteX34" fmla="*/ 415636 w 1396538"/>
              <a:gd name="connsiteY34" fmla="*/ 174654 h 523789"/>
              <a:gd name="connsiteX35" fmla="*/ 374073 w 1396538"/>
              <a:gd name="connsiteY35" fmla="*/ 191280 h 523789"/>
              <a:gd name="connsiteX36" fmla="*/ 332509 w 1396538"/>
              <a:gd name="connsiteY36" fmla="*/ 199593 h 523789"/>
              <a:gd name="connsiteX37" fmla="*/ 299258 w 1396538"/>
              <a:gd name="connsiteY37" fmla="*/ 207905 h 523789"/>
              <a:gd name="connsiteX38" fmla="*/ 207818 w 1396538"/>
              <a:gd name="connsiteY38" fmla="*/ 216218 h 523789"/>
              <a:gd name="connsiteX39" fmla="*/ 0 w 1396538"/>
              <a:gd name="connsiteY39" fmla="*/ 232843 h 523789"/>
              <a:gd name="connsiteX40" fmla="*/ 66502 w 1396538"/>
              <a:gd name="connsiteY40" fmla="*/ 257782 h 523789"/>
              <a:gd name="connsiteX41" fmla="*/ 91440 w 1396538"/>
              <a:gd name="connsiteY41" fmla="*/ 274407 h 523789"/>
              <a:gd name="connsiteX42" fmla="*/ 141316 w 1396538"/>
              <a:gd name="connsiteY42" fmla="*/ 282720 h 523789"/>
              <a:gd name="connsiteX43" fmla="*/ 166254 w 1396538"/>
              <a:gd name="connsiteY43" fmla="*/ 291033 h 523789"/>
              <a:gd name="connsiteX44" fmla="*/ 207818 w 1396538"/>
              <a:gd name="connsiteY44" fmla="*/ 324283 h 523789"/>
              <a:gd name="connsiteX45" fmla="*/ 224444 w 1396538"/>
              <a:gd name="connsiteY45" fmla="*/ 340909 h 523789"/>
              <a:gd name="connsiteX46" fmla="*/ 274320 w 1396538"/>
              <a:gd name="connsiteY46" fmla="*/ 365847 h 523789"/>
              <a:gd name="connsiteX47" fmla="*/ 457200 w 1396538"/>
              <a:gd name="connsiteY47" fmla="*/ 374160 h 523789"/>
              <a:gd name="connsiteX48" fmla="*/ 507076 w 1396538"/>
              <a:gd name="connsiteY48" fmla="*/ 390785 h 523789"/>
              <a:gd name="connsiteX49" fmla="*/ 540327 w 1396538"/>
              <a:gd name="connsiteY49" fmla="*/ 407411 h 523789"/>
              <a:gd name="connsiteX50" fmla="*/ 573578 w 1396538"/>
              <a:gd name="connsiteY50" fmla="*/ 407411 h 52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96538" h="523789">
                <a:moveTo>
                  <a:pt x="498764" y="374160"/>
                </a:moveTo>
                <a:cubicBezTo>
                  <a:pt x="601287" y="376931"/>
                  <a:pt x="703901" y="377351"/>
                  <a:pt x="806334" y="382473"/>
                </a:cubicBezTo>
                <a:cubicBezTo>
                  <a:pt x="826005" y="383457"/>
                  <a:pt x="847512" y="402771"/>
                  <a:pt x="864524" y="407411"/>
                </a:cubicBezTo>
                <a:cubicBezTo>
                  <a:pt x="883427" y="412566"/>
                  <a:pt x="903317" y="412952"/>
                  <a:pt x="922713" y="415723"/>
                </a:cubicBezTo>
                <a:cubicBezTo>
                  <a:pt x="948882" y="441894"/>
                  <a:pt x="938269" y="436237"/>
                  <a:pt x="989214" y="448974"/>
                </a:cubicBezTo>
                <a:cubicBezTo>
                  <a:pt x="1029607" y="459073"/>
                  <a:pt x="1024783" y="458806"/>
                  <a:pt x="1072342" y="465600"/>
                </a:cubicBezTo>
                <a:cubicBezTo>
                  <a:pt x="1094457" y="468759"/>
                  <a:pt x="1116808" y="470240"/>
                  <a:pt x="1138844" y="473913"/>
                </a:cubicBezTo>
                <a:cubicBezTo>
                  <a:pt x="1166717" y="478559"/>
                  <a:pt x="1194098" y="485892"/>
                  <a:pt x="1221971" y="490538"/>
                </a:cubicBezTo>
                <a:cubicBezTo>
                  <a:pt x="1368940" y="515034"/>
                  <a:pt x="1185611" y="483927"/>
                  <a:pt x="1313411" y="507163"/>
                </a:cubicBezTo>
                <a:cubicBezTo>
                  <a:pt x="1388131" y="520748"/>
                  <a:pt x="1337734" y="509088"/>
                  <a:pt x="1396538" y="523789"/>
                </a:cubicBezTo>
                <a:cubicBezTo>
                  <a:pt x="1388225" y="518247"/>
                  <a:pt x="1377841" y="514964"/>
                  <a:pt x="1371600" y="507163"/>
                </a:cubicBezTo>
                <a:cubicBezTo>
                  <a:pt x="1344830" y="473700"/>
                  <a:pt x="1385590" y="488430"/>
                  <a:pt x="1346662" y="457287"/>
                </a:cubicBezTo>
                <a:cubicBezTo>
                  <a:pt x="1339820" y="451813"/>
                  <a:pt x="1330037" y="451745"/>
                  <a:pt x="1321724" y="448974"/>
                </a:cubicBezTo>
                <a:cubicBezTo>
                  <a:pt x="1307287" y="405664"/>
                  <a:pt x="1322868" y="440014"/>
                  <a:pt x="1296785" y="407411"/>
                </a:cubicBezTo>
                <a:cubicBezTo>
                  <a:pt x="1290544" y="399610"/>
                  <a:pt x="1285967" y="390603"/>
                  <a:pt x="1280160" y="382473"/>
                </a:cubicBezTo>
                <a:cubicBezTo>
                  <a:pt x="1255460" y="347892"/>
                  <a:pt x="1262224" y="356224"/>
                  <a:pt x="1238596" y="332596"/>
                </a:cubicBezTo>
                <a:cubicBezTo>
                  <a:pt x="1233054" y="321512"/>
                  <a:pt x="1229406" y="309259"/>
                  <a:pt x="1221971" y="299345"/>
                </a:cubicBezTo>
                <a:cubicBezTo>
                  <a:pt x="1212566" y="286805"/>
                  <a:pt x="1195730" y="280114"/>
                  <a:pt x="1188720" y="266094"/>
                </a:cubicBezTo>
                <a:cubicBezTo>
                  <a:pt x="1152626" y="193909"/>
                  <a:pt x="1194337" y="268566"/>
                  <a:pt x="1147156" y="207905"/>
                </a:cubicBezTo>
                <a:cubicBezTo>
                  <a:pt x="1138051" y="196198"/>
                  <a:pt x="1102271" y="131984"/>
                  <a:pt x="1080654" y="124778"/>
                </a:cubicBezTo>
                <a:lnTo>
                  <a:pt x="1055716" y="116465"/>
                </a:lnTo>
                <a:cubicBezTo>
                  <a:pt x="1047403" y="108152"/>
                  <a:pt x="1037299" y="101308"/>
                  <a:pt x="1030778" y="91527"/>
                </a:cubicBezTo>
                <a:cubicBezTo>
                  <a:pt x="1014816" y="67584"/>
                  <a:pt x="1033477" y="44404"/>
                  <a:pt x="989214" y="33338"/>
                </a:cubicBezTo>
                <a:lnTo>
                  <a:pt x="955964" y="25025"/>
                </a:lnTo>
                <a:cubicBezTo>
                  <a:pt x="950422" y="16712"/>
                  <a:pt x="948944" y="2832"/>
                  <a:pt x="939338" y="87"/>
                </a:cubicBezTo>
                <a:cubicBezTo>
                  <a:pt x="934412" y="-1320"/>
                  <a:pt x="872798" y="14644"/>
                  <a:pt x="864524" y="16713"/>
                </a:cubicBezTo>
                <a:cubicBezTo>
                  <a:pt x="858982" y="22255"/>
                  <a:pt x="854618" y="29306"/>
                  <a:pt x="847898" y="33338"/>
                </a:cubicBezTo>
                <a:cubicBezTo>
                  <a:pt x="839376" y="38451"/>
                  <a:pt x="795925" y="48409"/>
                  <a:pt x="789709" y="49963"/>
                </a:cubicBezTo>
                <a:cubicBezTo>
                  <a:pt x="784167" y="55505"/>
                  <a:pt x="780094" y="63084"/>
                  <a:pt x="773084" y="66589"/>
                </a:cubicBezTo>
                <a:cubicBezTo>
                  <a:pt x="757409" y="74426"/>
                  <a:pt x="739993" y="78178"/>
                  <a:pt x="723207" y="83214"/>
                </a:cubicBezTo>
                <a:cubicBezTo>
                  <a:pt x="683973" y="94984"/>
                  <a:pt x="670614" y="93945"/>
                  <a:pt x="623454" y="99840"/>
                </a:cubicBezTo>
                <a:cubicBezTo>
                  <a:pt x="589059" y="117037"/>
                  <a:pt x="581410" y="122821"/>
                  <a:pt x="540327" y="133091"/>
                </a:cubicBezTo>
                <a:cubicBezTo>
                  <a:pt x="514119" y="139642"/>
                  <a:pt x="505993" y="140770"/>
                  <a:pt x="482138" y="149716"/>
                </a:cubicBezTo>
                <a:cubicBezTo>
                  <a:pt x="468166" y="154956"/>
                  <a:pt x="454546" y="161103"/>
                  <a:pt x="440574" y="166342"/>
                </a:cubicBezTo>
                <a:cubicBezTo>
                  <a:pt x="432370" y="169419"/>
                  <a:pt x="423840" y="171577"/>
                  <a:pt x="415636" y="174654"/>
                </a:cubicBezTo>
                <a:cubicBezTo>
                  <a:pt x="401664" y="179893"/>
                  <a:pt x="388365" y="186992"/>
                  <a:pt x="374073" y="191280"/>
                </a:cubicBezTo>
                <a:cubicBezTo>
                  <a:pt x="360540" y="195340"/>
                  <a:pt x="346302" y="196528"/>
                  <a:pt x="332509" y="199593"/>
                </a:cubicBezTo>
                <a:cubicBezTo>
                  <a:pt x="321356" y="202071"/>
                  <a:pt x="310583" y="206395"/>
                  <a:pt x="299258" y="207905"/>
                </a:cubicBezTo>
                <a:cubicBezTo>
                  <a:pt x="268921" y="211950"/>
                  <a:pt x="238326" y="213777"/>
                  <a:pt x="207818" y="216218"/>
                </a:cubicBezTo>
                <a:cubicBezTo>
                  <a:pt x="-54630" y="237215"/>
                  <a:pt x="221098" y="212745"/>
                  <a:pt x="0" y="232843"/>
                </a:cubicBezTo>
                <a:cubicBezTo>
                  <a:pt x="35239" y="268084"/>
                  <a:pt x="-5506" y="233780"/>
                  <a:pt x="66502" y="257782"/>
                </a:cubicBezTo>
                <a:cubicBezTo>
                  <a:pt x="75980" y="260941"/>
                  <a:pt x="81962" y="271248"/>
                  <a:pt x="91440" y="274407"/>
                </a:cubicBezTo>
                <a:cubicBezTo>
                  <a:pt x="107430" y="279737"/>
                  <a:pt x="124863" y="279064"/>
                  <a:pt x="141316" y="282720"/>
                </a:cubicBezTo>
                <a:cubicBezTo>
                  <a:pt x="149870" y="284621"/>
                  <a:pt x="157941" y="288262"/>
                  <a:pt x="166254" y="291033"/>
                </a:cubicBezTo>
                <a:cubicBezTo>
                  <a:pt x="206403" y="331179"/>
                  <a:pt x="155379" y="282332"/>
                  <a:pt x="207818" y="324283"/>
                </a:cubicBezTo>
                <a:cubicBezTo>
                  <a:pt x="213938" y="329179"/>
                  <a:pt x="218324" y="336013"/>
                  <a:pt x="224444" y="340909"/>
                </a:cubicBezTo>
                <a:cubicBezTo>
                  <a:pt x="236897" y="350871"/>
                  <a:pt x="257249" y="364481"/>
                  <a:pt x="274320" y="365847"/>
                </a:cubicBezTo>
                <a:cubicBezTo>
                  <a:pt x="335149" y="370713"/>
                  <a:pt x="396240" y="371389"/>
                  <a:pt x="457200" y="374160"/>
                </a:cubicBezTo>
                <a:cubicBezTo>
                  <a:pt x="473825" y="379702"/>
                  <a:pt x="491402" y="382948"/>
                  <a:pt x="507076" y="390785"/>
                </a:cubicBezTo>
                <a:cubicBezTo>
                  <a:pt x="518160" y="396327"/>
                  <a:pt x="528305" y="404405"/>
                  <a:pt x="540327" y="407411"/>
                </a:cubicBezTo>
                <a:cubicBezTo>
                  <a:pt x="551080" y="410099"/>
                  <a:pt x="562494" y="407411"/>
                  <a:pt x="573578" y="407411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ectangle 9"/>
          <p:cNvSpPr/>
          <p:nvPr/>
        </p:nvSpPr>
        <p:spPr>
          <a:xfrm>
            <a:off x="752302" y="3920378"/>
            <a:ext cx="2572789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NZ" dirty="0"/>
              <a:t>Autochthonous – deposit formed where it is </a:t>
            </a:r>
            <a:r>
              <a:rPr lang="en-NZ" dirty="0" smtClean="0"/>
              <a:t>found, typically </a:t>
            </a:r>
            <a:r>
              <a:rPr lang="en-NZ" dirty="0" err="1" smtClean="0"/>
              <a:t>synorogenic</a:t>
            </a:r>
            <a:endParaRPr lang="en-NZ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325091" y="4307539"/>
            <a:ext cx="1274134" cy="1896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677407" y="3463795"/>
            <a:ext cx="498764" cy="64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5006548" y="4062312"/>
            <a:ext cx="1978430" cy="1604356"/>
          </a:xfrm>
          <a:custGeom>
            <a:avLst/>
            <a:gdLst>
              <a:gd name="connsiteX0" fmla="*/ 0 w 1978430"/>
              <a:gd name="connsiteY0" fmla="*/ 0 h 1604356"/>
              <a:gd name="connsiteX1" fmla="*/ 1396539 w 1978430"/>
              <a:gd name="connsiteY1" fmla="*/ 1479665 h 1604356"/>
              <a:gd name="connsiteX2" fmla="*/ 1961804 w 1978430"/>
              <a:gd name="connsiteY2" fmla="*/ 1604356 h 1604356"/>
              <a:gd name="connsiteX3" fmla="*/ 1978430 w 1978430"/>
              <a:gd name="connsiteY3" fmla="*/ 357447 h 1604356"/>
              <a:gd name="connsiteX4" fmla="*/ 0 w 1978430"/>
              <a:gd name="connsiteY4" fmla="*/ 0 h 160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430" h="1604356">
                <a:moveTo>
                  <a:pt x="0" y="0"/>
                </a:moveTo>
                <a:lnTo>
                  <a:pt x="1396539" y="1479665"/>
                </a:lnTo>
                <a:lnTo>
                  <a:pt x="1961804" y="1604356"/>
                </a:lnTo>
                <a:lnTo>
                  <a:pt x="1978430" y="357447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Freeform 17"/>
          <p:cNvSpPr/>
          <p:nvPr/>
        </p:nvSpPr>
        <p:spPr>
          <a:xfrm>
            <a:off x="6976665" y="3846181"/>
            <a:ext cx="1928553" cy="1837112"/>
          </a:xfrm>
          <a:custGeom>
            <a:avLst/>
            <a:gdLst>
              <a:gd name="connsiteX0" fmla="*/ 16625 w 1928553"/>
              <a:gd name="connsiteY0" fmla="*/ 556952 h 1837112"/>
              <a:gd name="connsiteX1" fmla="*/ 1928553 w 1928553"/>
              <a:gd name="connsiteY1" fmla="*/ 0 h 1837112"/>
              <a:gd name="connsiteX2" fmla="*/ 1911927 w 1928553"/>
              <a:gd name="connsiteY2" fmla="*/ 980902 h 1837112"/>
              <a:gd name="connsiteX3" fmla="*/ 0 w 1928553"/>
              <a:gd name="connsiteY3" fmla="*/ 1837112 h 1837112"/>
              <a:gd name="connsiteX4" fmla="*/ 16625 w 1928553"/>
              <a:gd name="connsiteY4" fmla="*/ 556952 h 183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553" h="1837112">
                <a:moveTo>
                  <a:pt x="16625" y="556952"/>
                </a:moveTo>
                <a:lnTo>
                  <a:pt x="1928553" y="0"/>
                </a:lnTo>
                <a:lnTo>
                  <a:pt x="1911927" y="980902"/>
                </a:lnTo>
                <a:lnTo>
                  <a:pt x="0" y="1837112"/>
                </a:lnTo>
                <a:lnTo>
                  <a:pt x="16625" y="55695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26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317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27" y="87724"/>
            <a:ext cx="4632637" cy="309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98" y="87725"/>
            <a:ext cx="4119017" cy="30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1" b="31747"/>
          <a:stretch/>
        </p:blipFill>
        <p:spPr bwMode="auto">
          <a:xfrm>
            <a:off x="426928" y="3359410"/>
            <a:ext cx="8604338" cy="295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650" y="3416695"/>
            <a:ext cx="343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This photo seriously needs a scale!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730" y="87723"/>
            <a:ext cx="4129369" cy="30970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201014" y="2438400"/>
            <a:ext cx="1907017" cy="7219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120384" y="1743456"/>
            <a:ext cx="2910882" cy="987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 rot="21342008">
            <a:off x="6973824" y="2267712"/>
            <a:ext cx="975360" cy="280416"/>
          </a:xfrm>
          <a:custGeom>
            <a:avLst/>
            <a:gdLst>
              <a:gd name="connsiteX0" fmla="*/ 975360 w 975360"/>
              <a:gd name="connsiteY0" fmla="*/ 0 h 280416"/>
              <a:gd name="connsiteX1" fmla="*/ 0 w 975360"/>
              <a:gd name="connsiteY1" fmla="*/ 268224 h 280416"/>
              <a:gd name="connsiteX2" fmla="*/ 365760 w 975360"/>
              <a:gd name="connsiteY2" fmla="*/ 280416 h 28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280416">
                <a:moveTo>
                  <a:pt x="975360" y="0"/>
                </a:moveTo>
                <a:lnTo>
                  <a:pt x="0" y="268224"/>
                </a:lnTo>
                <a:lnTo>
                  <a:pt x="365760" y="280416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5" name="Straight Connector 14"/>
          <p:cNvCxnSpPr/>
          <p:nvPr/>
        </p:nvCxnSpPr>
        <p:spPr>
          <a:xfrm>
            <a:off x="6178906" y="160628"/>
            <a:ext cx="2494112" cy="492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6486144" y="2804160"/>
            <a:ext cx="646176" cy="256032"/>
          </a:xfrm>
          <a:custGeom>
            <a:avLst/>
            <a:gdLst>
              <a:gd name="connsiteX0" fmla="*/ 646176 w 646176"/>
              <a:gd name="connsiteY0" fmla="*/ 256032 h 256032"/>
              <a:gd name="connsiteX1" fmla="*/ 0 w 646176"/>
              <a:gd name="connsiteY1" fmla="*/ 0 h 256032"/>
              <a:gd name="connsiteX2" fmla="*/ 438912 w 646176"/>
              <a:gd name="connsiteY2" fmla="*/ 24384 h 25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176" h="256032">
                <a:moveTo>
                  <a:pt x="646176" y="256032"/>
                </a:moveTo>
                <a:lnTo>
                  <a:pt x="0" y="0"/>
                </a:lnTo>
                <a:lnTo>
                  <a:pt x="438912" y="2438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81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45" y="3575471"/>
            <a:ext cx="8435109" cy="216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Strike slip faults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</a:t>
            </a:r>
            <a:r>
              <a:rPr lang="en-US" dirty="0"/>
              <a:t>very steep or vertical dips </a:t>
            </a:r>
          </a:p>
          <a:p>
            <a:r>
              <a:rPr lang="en-US" dirty="0" smtClean="0"/>
              <a:t>relative </a:t>
            </a:r>
            <a:r>
              <a:rPr lang="en-US" dirty="0"/>
              <a:t>movement between adjacent blocks is horizontal</a:t>
            </a:r>
          </a:p>
          <a:p>
            <a:r>
              <a:rPr lang="en-US" dirty="0" smtClean="0"/>
              <a:t>parallel </a:t>
            </a:r>
            <a:r>
              <a:rPr lang="en-US" dirty="0"/>
              <a:t>to strike of fault plane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233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0" b="17073"/>
          <a:stretch/>
        </p:blipFill>
        <p:spPr>
          <a:xfrm>
            <a:off x="299466" y="258413"/>
            <a:ext cx="8755113" cy="266766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35" y="2926080"/>
            <a:ext cx="4255989" cy="3515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66" y="2926080"/>
            <a:ext cx="5079407" cy="351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3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5552"/>
          <a:stretch/>
        </p:blipFill>
        <p:spPr>
          <a:xfrm>
            <a:off x="302522" y="821589"/>
            <a:ext cx="8682918" cy="5620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What does a fault zone look like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706880" y="1689362"/>
            <a:ext cx="743712" cy="65836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78736" y="1320030"/>
            <a:ext cx="16052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This is the fault</a:t>
            </a:r>
            <a:endParaRPr lang="en-NZ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75104" y="2767584"/>
            <a:ext cx="6705600" cy="12192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01109" y="2318020"/>
            <a:ext cx="242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FFFF00"/>
                </a:solidFill>
              </a:rPr>
              <a:t>This is the damage zone</a:t>
            </a:r>
            <a:endParaRPr lang="en-N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5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43338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34" y="823531"/>
            <a:ext cx="5349500" cy="55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18"/>
          <p:cNvSpPr txBox="1">
            <a:spLocks noChangeArrowheads="1"/>
          </p:cNvSpPr>
          <p:nvPr/>
        </p:nvSpPr>
        <p:spPr bwMode="auto">
          <a:xfrm>
            <a:off x="6948488" y="6308725"/>
            <a:ext cx="187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1200">
                <a:solidFill>
                  <a:srgbClr val="000000"/>
                </a:solidFill>
                <a:latin typeface="Arial" charset="0"/>
              </a:rPr>
              <a:t>Faulkner et al., 2006</a:t>
            </a:r>
          </a:p>
        </p:txBody>
      </p:sp>
      <p:sp>
        <p:nvSpPr>
          <p:cNvPr id="38918" name="Text Box 20"/>
          <p:cNvSpPr txBox="1">
            <a:spLocks noChangeArrowheads="1"/>
          </p:cNvSpPr>
          <p:nvPr/>
        </p:nvSpPr>
        <p:spPr bwMode="auto">
          <a:xfrm>
            <a:off x="234147" y="4437063"/>
            <a:ext cx="17637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1600" dirty="0">
                <a:latin typeface="Arial" charset="0"/>
              </a:rPr>
              <a:t>Damage zone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en-US" sz="1600" dirty="0">
                <a:latin typeface="Arial" charset="0"/>
              </a:rPr>
              <a:t>small scale faults and joints</a:t>
            </a:r>
          </a:p>
        </p:txBody>
      </p:sp>
      <p:sp>
        <p:nvSpPr>
          <p:cNvPr id="38919" name="Text Box 21"/>
          <p:cNvSpPr txBox="1">
            <a:spLocks noChangeArrowheads="1"/>
          </p:cNvSpPr>
          <p:nvPr/>
        </p:nvSpPr>
        <p:spPr bwMode="auto">
          <a:xfrm>
            <a:off x="1899435" y="4462463"/>
            <a:ext cx="17637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1600" dirty="0">
                <a:latin typeface="Arial" charset="0"/>
              </a:rPr>
              <a:t>Fault core</a:t>
            </a:r>
          </a:p>
        </p:txBody>
      </p:sp>
      <p:sp>
        <p:nvSpPr>
          <p:cNvPr id="38920" name="Text Box 22"/>
          <p:cNvSpPr txBox="1">
            <a:spLocks noChangeArrowheads="1"/>
          </p:cNvSpPr>
          <p:nvPr/>
        </p:nvSpPr>
        <p:spPr bwMode="auto">
          <a:xfrm>
            <a:off x="202397" y="5740400"/>
            <a:ext cx="140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en-US" sz="1600">
                <a:latin typeface="Arial" charset="0"/>
              </a:rPr>
              <a:t>High permeability</a:t>
            </a:r>
          </a:p>
        </p:txBody>
      </p:sp>
      <p:sp>
        <p:nvSpPr>
          <p:cNvPr id="38921" name="Text Box 23"/>
          <p:cNvSpPr txBox="1">
            <a:spLocks noChangeArrowheads="1"/>
          </p:cNvSpPr>
          <p:nvPr/>
        </p:nvSpPr>
        <p:spPr bwMode="auto">
          <a:xfrm>
            <a:off x="1710522" y="5715000"/>
            <a:ext cx="1419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en-US" sz="1600">
                <a:latin typeface="Arial" charset="0"/>
              </a:rPr>
              <a:t>Low permeability</a:t>
            </a:r>
          </a:p>
        </p:txBody>
      </p:sp>
      <p:sp>
        <p:nvSpPr>
          <p:cNvPr id="38922" name="Line 24"/>
          <p:cNvSpPr>
            <a:spLocks noChangeShapeType="1"/>
          </p:cNvSpPr>
          <p:nvPr/>
        </p:nvSpPr>
        <p:spPr bwMode="auto">
          <a:xfrm flipV="1">
            <a:off x="827088" y="3213100"/>
            <a:ext cx="431800" cy="12239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8923" name="Line 25"/>
          <p:cNvSpPr>
            <a:spLocks noChangeShapeType="1"/>
          </p:cNvSpPr>
          <p:nvPr/>
        </p:nvSpPr>
        <p:spPr bwMode="auto">
          <a:xfrm flipV="1">
            <a:off x="914400" y="2971800"/>
            <a:ext cx="838200" cy="1536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8924" name="Line 26"/>
          <p:cNvSpPr>
            <a:spLocks noChangeShapeType="1"/>
          </p:cNvSpPr>
          <p:nvPr/>
        </p:nvSpPr>
        <p:spPr bwMode="auto">
          <a:xfrm flipH="1" flipV="1">
            <a:off x="1547813" y="3429000"/>
            <a:ext cx="576262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8925" name="Line 27"/>
          <p:cNvSpPr>
            <a:spLocks noChangeShapeType="1"/>
          </p:cNvSpPr>
          <p:nvPr/>
        </p:nvSpPr>
        <p:spPr bwMode="auto">
          <a:xfrm>
            <a:off x="919947" y="5430838"/>
            <a:ext cx="0" cy="3603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8926" name="Line 28"/>
          <p:cNvSpPr>
            <a:spLocks noChangeShapeType="1"/>
          </p:cNvSpPr>
          <p:nvPr/>
        </p:nvSpPr>
        <p:spPr bwMode="auto">
          <a:xfrm>
            <a:off x="2443947" y="4922838"/>
            <a:ext cx="0" cy="7921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0822" y="79000"/>
            <a:ext cx="7886700" cy="868362"/>
          </a:xfrm>
        </p:spPr>
        <p:txBody>
          <a:bodyPr/>
          <a:lstStyle/>
          <a:p>
            <a:r>
              <a:rPr lang="en-NZ" dirty="0" smtClean="0"/>
              <a:t>What does a fault zone look like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342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87725"/>
            <a:ext cx="8210551" cy="1253395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How does </a:t>
            </a:r>
            <a:r>
              <a:rPr lang="en-NZ" dirty="0" smtClean="0"/>
              <a:t>it get like that? </a:t>
            </a:r>
            <a:r>
              <a:rPr lang="en-NZ" dirty="0" smtClean="0"/>
              <a:t>Fault </a:t>
            </a:r>
            <a:r>
              <a:rPr lang="en-NZ" dirty="0" smtClean="0"/>
              <a:t>deformation mechanisms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538" y="1548384"/>
            <a:ext cx="4906518" cy="4718854"/>
          </a:xfrm>
        </p:spPr>
        <p:txBody>
          <a:bodyPr/>
          <a:lstStyle/>
          <a:p>
            <a:r>
              <a:rPr lang="en-US" b="1" u="sng" cap="all" dirty="0" smtClean="0"/>
              <a:t>Cataclasis </a:t>
            </a:r>
            <a:r>
              <a:rPr lang="en-US" dirty="0" smtClean="0"/>
              <a:t>-  the brittle fracturing, crushing and breaking up of rock. Includes deformation </a:t>
            </a:r>
            <a:r>
              <a:rPr lang="en-US" dirty="0"/>
              <a:t>mechanisms </a:t>
            </a:r>
            <a:r>
              <a:rPr lang="en-US" dirty="0" smtClean="0"/>
              <a:t>that result in </a:t>
            </a:r>
            <a:r>
              <a:rPr lang="en-US" dirty="0"/>
              <a:t>brittle failure:</a:t>
            </a:r>
          </a:p>
          <a:p>
            <a:pPr lvl="1"/>
            <a:r>
              <a:rPr lang="en-US" b="1" dirty="0" smtClean="0"/>
              <a:t>Fracturing</a:t>
            </a:r>
            <a:r>
              <a:rPr lang="en-US" dirty="0" smtClean="0"/>
              <a:t>  </a:t>
            </a:r>
            <a:r>
              <a:rPr lang="en-US" dirty="0"/>
              <a:t>- irreversible and very rapid propagation and connection of cracks and fractures</a:t>
            </a:r>
          </a:p>
          <a:p>
            <a:pPr lvl="1"/>
            <a:r>
              <a:rPr lang="en-US" b="1" dirty="0"/>
              <a:t>Frictional Sliding</a:t>
            </a:r>
            <a:r>
              <a:rPr lang="en-US" dirty="0"/>
              <a:t> – on planar discontinuities, orientation dependent on </a:t>
            </a:r>
            <a:r>
              <a:rPr lang="en-US" dirty="0" smtClean="0"/>
              <a:t>stresses</a:t>
            </a:r>
            <a:endParaRPr lang="en-US" dirty="0" smtClean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2977" y="3187790"/>
            <a:ext cx="3316224" cy="3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3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698" y="87725"/>
            <a:ext cx="7886700" cy="867773"/>
          </a:xfrm>
        </p:spPr>
        <p:txBody>
          <a:bodyPr/>
          <a:lstStyle/>
          <a:p>
            <a:r>
              <a:rPr lang="en-NZ" dirty="0" smtClean="0"/>
              <a:t>Fault rock: Breccia</a:t>
            </a:r>
            <a:endParaRPr lang="en-NZ" dirty="0"/>
          </a:p>
        </p:txBody>
      </p:sp>
      <p:pic>
        <p:nvPicPr>
          <p:cNvPr id="3076" name="Picture 4" descr="http://myweb.facstaff.wwu.edu/talbot/cdgeol/Structure/Faults/56_0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8" r="42772"/>
          <a:stretch/>
        </p:blipFill>
        <p:spPr bwMode="auto">
          <a:xfrm>
            <a:off x="4597110" y="-1"/>
            <a:ext cx="4520765" cy="6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98" y="955498"/>
            <a:ext cx="4244412" cy="548639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NZ" b="1" dirty="0" err="1" smtClean="0"/>
              <a:t>Incohesive</a:t>
            </a:r>
            <a:r>
              <a:rPr lang="en-NZ" b="1" dirty="0" smtClean="0"/>
              <a:t> </a:t>
            </a:r>
            <a:r>
              <a:rPr lang="en-NZ" dirty="0" smtClean="0"/>
              <a:t>fault rock consisting of </a:t>
            </a:r>
            <a:r>
              <a:rPr lang="en-NZ" dirty="0"/>
              <a:t>angular fragments of </a:t>
            </a:r>
            <a:r>
              <a:rPr lang="en-NZ" dirty="0" smtClean="0"/>
              <a:t>rock &gt;1mm</a:t>
            </a:r>
          </a:p>
          <a:p>
            <a:endParaRPr lang="en-NZ" b="1" dirty="0" smtClean="0"/>
          </a:p>
          <a:p>
            <a:r>
              <a:rPr lang="en-NZ" b="1" dirty="0" smtClean="0"/>
              <a:t>&gt;</a:t>
            </a:r>
            <a:r>
              <a:rPr lang="en-NZ" b="1" dirty="0"/>
              <a:t>30% </a:t>
            </a:r>
            <a:r>
              <a:rPr lang="en-NZ" b="1" dirty="0" smtClean="0"/>
              <a:t>visible angular </a:t>
            </a:r>
            <a:r>
              <a:rPr lang="en-NZ" dirty="0"/>
              <a:t>fragments</a:t>
            </a:r>
          </a:p>
          <a:p>
            <a:endParaRPr lang="en-NZ" dirty="0" smtClean="0"/>
          </a:p>
          <a:p>
            <a:r>
              <a:rPr lang="en-NZ" dirty="0" smtClean="0"/>
              <a:t>Mechanism – </a:t>
            </a:r>
            <a:r>
              <a:rPr lang="en-NZ" dirty="0" smtClean="0"/>
              <a:t>cataclasis</a:t>
            </a:r>
            <a:endParaRPr lang="en-NZ" dirty="0" smtClean="0"/>
          </a:p>
          <a:p>
            <a:pPr lvl="1"/>
            <a:r>
              <a:rPr lang="en-NZ" dirty="0" smtClean="0"/>
              <a:t>Fracturing, rotation and </a:t>
            </a:r>
            <a:r>
              <a:rPr lang="en-NZ" dirty="0" smtClean="0"/>
              <a:t>frictional </a:t>
            </a:r>
            <a:r>
              <a:rPr lang="en-NZ" dirty="0" smtClean="0"/>
              <a:t>sliding on a </a:t>
            </a:r>
            <a:r>
              <a:rPr lang="en-NZ" b="1" dirty="0" smtClean="0"/>
              <a:t>rock mass scale</a:t>
            </a:r>
          </a:p>
          <a:p>
            <a:pPr lvl="1"/>
            <a:endParaRPr lang="en-NZ" dirty="0" smtClean="0"/>
          </a:p>
          <a:p>
            <a:r>
              <a:rPr lang="en-NZ" dirty="0" smtClean="0"/>
              <a:t>Blocks may be cemented by vein fill to form </a:t>
            </a:r>
            <a:r>
              <a:rPr lang="en-NZ" b="1" dirty="0" smtClean="0"/>
              <a:t>indurated breccia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31803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58" y="200297"/>
            <a:ext cx="7886700" cy="867773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Fault rock: </a:t>
            </a:r>
            <a:br>
              <a:rPr lang="en-NZ" dirty="0" smtClean="0"/>
            </a:br>
            <a:r>
              <a:rPr lang="en-NZ" dirty="0" err="1" smtClean="0"/>
              <a:t>Cataclasite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97" y="1292352"/>
            <a:ext cx="4890046" cy="5304391"/>
          </a:xfrm>
        </p:spPr>
        <p:txBody>
          <a:bodyPr>
            <a:normAutofit fontScale="70000" lnSpcReduction="20000"/>
          </a:bodyPr>
          <a:lstStyle/>
          <a:p>
            <a:r>
              <a:rPr lang="en-NZ" b="1" cap="all" dirty="0" smtClean="0"/>
              <a:t>cohesive</a:t>
            </a:r>
            <a:r>
              <a:rPr lang="en-NZ" b="1" dirty="0" smtClean="0"/>
              <a:t> fault rock </a:t>
            </a:r>
            <a:r>
              <a:rPr lang="en-NZ" dirty="0" smtClean="0"/>
              <a:t>composed of broken, crushed, or rolled grains (sub mm scale). </a:t>
            </a:r>
          </a:p>
          <a:p>
            <a:pPr lvl="1"/>
            <a:r>
              <a:rPr lang="en-NZ" dirty="0" smtClean="0"/>
              <a:t>does not disintegrate when struck with a hammer.</a:t>
            </a:r>
          </a:p>
          <a:p>
            <a:pPr lvl="1"/>
            <a:r>
              <a:rPr lang="en-NZ" dirty="0" smtClean="0"/>
              <a:t>Broken grains in a matrix</a:t>
            </a:r>
          </a:p>
          <a:p>
            <a:pPr lvl="1"/>
            <a:r>
              <a:rPr lang="en-NZ" b="1" dirty="0" smtClean="0"/>
              <a:t>&lt;30% visible angular fragments (</a:t>
            </a:r>
            <a:r>
              <a:rPr lang="en-NZ" b="1" dirty="0" err="1" smtClean="0"/>
              <a:t>cf</a:t>
            </a:r>
            <a:r>
              <a:rPr lang="en-NZ" b="1" dirty="0" smtClean="0"/>
              <a:t> breccia)</a:t>
            </a:r>
          </a:p>
          <a:p>
            <a:pPr lvl="1"/>
            <a:r>
              <a:rPr lang="en-NZ" dirty="0" smtClean="0"/>
              <a:t>Matrix dominated with few grains = </a:t>
            </a:r>
            <a:r>
              <a:rPr lang="en-NZ" dirty="0" err="1" smtClean="0"/>
              <a:t>ultracataclasite</a:t>
            </a:r>
            <a:endParaRPr lang="en-NZ" dirty="0" smtClean="0"/>
          </a:p>
          <a:p>
            <a:pPr lvl="1"/>
            <a:endParaRPr lang="en-NZ" dirty="0" smtClean="0"/>
          </a:p>
          <a:p>
            <a:r>
              <a:rPr lang="en-NZ" dirty="0" smtClean="0"/>
              <a:t>Mechanism - cataclasis</a:t>
            </a:r>
          </a:p>
          <a:p>
            <a:pPr lvl="1"/>
            <a:r>
              <a:rPr lang="en-NZ" dirty="0" smtClean="0"/>
              <a:t>fracturing, rotation and frictional sliding of grains past one </a:t>
            </a:r>
            <a:r>
              <a:rPr lang="en-NZ" dirty="0" smtClean="0"/>
              <a:t>another. </a:t>
            </a:r>
            <a:r>
              <a:rPr lang="en-NZ" dirty="0" err="1" smtClean="0"/>
              <a:t>Ie</a:t>
            </a:r>
            <a:r>
              <a:rPr lang="en-NZ" dirty="0" smtClean="0"/>
              <a:t>, a </a:t>
            </a:r>
            <a:r>
              <a:rPr lang="en-NZ" b="1" dirty="0" smtClean="0"/>
              <a:t>grain-scale</a:t>
            </a:r>
            <a:r>
              <a:rPr lang="en-NZ" dirty="0" smtClean="0"/>
              <a:t> process (</a:t>
            </a:r>
            <a:r>
              <a:rPr lang="en-NZ" dirty="0" err="1" smtClean="0"/>
              <a:t>cf</a:t>
            </a:r>
            <a:r>
              <a:rPr lang="en-NZ" dirty="0" smtClean="0"/>
              <a:t> breccia)</a:t>
            </a:r>
            <a:endParaRPr lang="en-NZ" dirty="0" smtClean="0"/>
          </a:p>
          <a:p>
            <a:pPr lvl="1"/>
            <a:r>
              <a:rPr lang="en-NZ" dirty="0" smtClean="0"/>
              <a:t>distributed over a band of finite width, e.g. peppercorns between a mortar and pestle</a:t>
            </a:r>
          </a:p>
          <a:p>
            <a:pPr lvl="1"/>
            <a:endParaRPr lang="en-NZ" dirty="0" smtClean="0"/>
          </a:p>
          <a:p>
            <a:r>
              <a:rPr lang="en-NZ" dirty="0" smtClean="0"/>
              <a:t>Also cataclastic flow </a:t>
            </a:r>
          </a:p>
          <a:p>
            <a:pPr lvl="1"/>
            <a:r>
              <a:rPr lang="en-NZ" dirty="0" smtClean="0"/>
              <a:t>Cataclasis distributed across a relatively broad band of rock (several cm) </a:t>
            </a:r>
          </a:p>
          <a:p>
            <a:pPr lvl="1"/>
            <a:r>
              <a:rPr lang="en-NZ" dirty="0" smtClean="0"/>
              <a:t>Distributed = </a:t>
            </a:r>
            <a:r>
              <a:rPr lang="en-NZ" dirty="0" err="1" smtClean="0"/>
              <a:t>mesoscopically</a:t>
            </a:r>
            <a:r>
              <a:rPr lang="en-NZ" dirty="0" smtClean="0"/>
              <a:t> ductile</a:t>
            </a:r>
          </a:p>
        </p:txBody>
      </p:sp>
      <p:pic>
        <p:nvPicPr>
          <p:cNvPr id="3074" name="Picture 2" descr="http://upload.wikimedia.org/wikipedia/commons/4/4b/Cataclasite_Engelberg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2743" y="755904"/>
            <a:ext cx="3717237" cy="549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7778496" y="755904"/>
            <a:ext cx="1170432" cy="2072640"/>
          </a:xfrm>
          <a:custGeom>
            <a:avLst/>
            <a:gdLst>
              <a:gd name="connsiteX0" fmla="*/ 597408 w 1170432"/>
              <a:gd name="connsiteY0" fmla="*/ 0 h 2072640"/>
              <a:gd name="connsiteX1" fmla="*/ 219456 w 1170432"/>
              <a:gd name="connsiteY1" fmla="*/ 987552 h 2072640"/>
              <a:gd name="connsiteX2" fmla="*/ 60960 w 1170432"/>
              <a:gd name="connsiteY2" fmla="*/ 1377696 h 2072640"/>
              <a:gd name="connsiteX3" fmla="*/ 0 w 1170432"/>
              <a:gd name="connsiteY3" fmla="*/ 1719072 h 2072640"/>
              <a:gd name="connsiteX4" fmla="*/ 170688 w 1170432"/>
              <a:gd name="connsiteY4" fmla="*/ 1889760 h 2072640"/>
              <a:gd name="connsiteX5" fmla="*/ 499872 w 1170432"/>
              <a:gd name="connsiteY5" fmla="*/ 2072640 h 2072640"/>
              <a:gd name="connsiteX6" fmla="*/ 926592 w 1170432"/>
              <a:gd name="connsiteY6" fmla="*/ 2048256 h 2072640"/>
              <a:gd name="connsiteX7" fmla="*/ 1170432 w 1170432"/>
              <a:gd name="connsiteY7" fmla="*/ 2023872 h 2072640"/>
              <a:gd name="connsiteX8" fmla="*/ 1170432 w 1170432"/>
              <a:gd name="connsiteY8" fmla="*/ 0 h 2072640"/>
              <a:gd name="connsiteX9" fmla="*/ 597408 w 1170432"/>
              <a:gd name="connsiteY9" fmla="*/ 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0432" h="2072640">
                <a:moveTo>
                  <a:pt x="597408" y="0"/>
                </a:moveTo>
                <a:lnTo>
                  <a:pt x="219456" y="987552"/>
                </a:lnTo>
                <a:lnTo>
                  <a:pt x="60960" y="1377696"/>
                </a:lnTo>
                <a:lnTo>
                  <a:pt x="0" y="1719072"/>
                </a:lnTo>
                <a:lnTo>
                  <a:pt x="170688" y="1889760"/>
                </a:lnTo>
                <a:lnTo>
                  <a:pt x="499872" y="2072640"/>
                </a:lnTo>
                <a:lnTo>
                  <a:pt x="926592" y="2048256"/>
                </a:lnTo>
                <a:lnTo>
                  <a:pt x="1170432" y="2023872"/>
                </a:lnTo>
                <a:lnTo>
                  <a:pt x="1170432" y="0"/>
                </a:lnTo>
                <a:lnTo>
                  <a:pt x="597408" y="0"/>
                </a:lnTo>
                <a:close/>
              </a:path>
            </a:pathLst>
          </a:cu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Freeform 5"/>
          <p:cNvSpPr/>
          <p:nvPr/>
        </p:nvSpPr>
        <p:spPr>
          <a:xfrm>
            <a:off x="5677469" y="736979"/>
            <a:ext cx="614149" cy="1255594"/>
          </a:xfrm>
          <a:custGeom>
            <a:avLst/>
            <a:gdLst>
              <a:gd name="connsiteX0" fmla="*/ 232012 w 614149"/>
              <a:gd name="connsiteY0" fmla="*/ 0 h 1255594"/>
              <a:gd name="connsiteX1" fmla="*/ 259307 w 614149"/>
              <a:gd name="connsiteY1" fmla="*/ 464024 h 1255594"/>
              <a:gd name="connsiteX2" fmla="*/ 382137 w 614149"/>
              <a:gd name="connsiteY2" fmla="*/ 818866 h 1255594"/>
              <a:gd name="connsiteX3" fmla="*/ 614149 w 614149"/>
              <a:gd name="connsiteY3" fmla="*/ 1091821 h 1255594"/>
              <a:gd name="connsiteX4" fmla="*/ 504967 w 614149"/>
              <a:gd name="connsiteY4" fmla="*/ 1255594 h 1255594"/>
              <a:gd name="connsiteX5" fmla="*/ 232012 w 614149"/>
              <a:gd name="connsiteY5" fmla="*/ 1064525 h 1255594"/>
              <a:gd name="connsiteX6" fmla="*/ 68238 w 614149"/>
              <a:gd name="connsiteY6" fmla="*/ 805218 h 1255594"/>
              <a:gd name="connsiteX7" fmla="*/ 0 w 614149"/>
              <a:gd name="connsiteY7" fmla="*/ 518615 h 1255594"/>
              <a:gd name="connsiteX8" fmla="*/ 0 w 614149"/>
              <a:gd name="connsiteY8" fmla="*/ 204717 h 1255594"/>
              <a:gd name="connsiteX9" fmla="*/ 0 w 614149"/>
              <a:gd name="connsiteY9" fmla="*/ 13648 h 1255594"/>
              <a:gd name="connsiteX10" fmla="*/ 232012 w 614149"/>
              <a:gd name="connsiteY10" fmla="*/ 0 h 125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149" h="1255594">
                <a:moveTo>
                  <a:pt x="232012" y="0"/>
                </a:moveTo>
                <a:lnTo>
                  <a:pt x="259307" y="464024"/>
                </a:lnTo>
                <a:lnTo>
                  <a:pt x="382137" y="818866"/>
                </a:lnTo>
                <a:lnTo>
                  <a:pt x="614149" y="1091821"/>
                </a:lnTo>
                <a:lnTo>
                  <a:pt x="504967" y="1255594"/>
                </a:lnTo>
                <a:lnTo>
                  <a:pt x="232012" y="1064525"/>
                </a:lnTo>
                <a:lnTo>
                  <a:pt x="68238" y="805218"/>
                </a:lnTo>
                <a:lnTo>
                  <a:pt x="0" y="518615"/>
                </a:lnTo>
                <a:lnTo>
                  <a:pt x="0" y="204717"/>
                </a:lnTo>
                <a:lnTo>
                  <a:pt x="0" y="13648"/>
                </a:lnTo>
                <a:lnTo>
                  <a:pt x="232012" y="0"/>
                </a:lnTo>
                <a:close/>
              </a:path>
            </a:pathLst>
          </a:cu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Freeform 6"/>
          <p:cNvSpPr/>
          <p:nvPr/>
        </p:nvSpPr>
        <p:spPr>
          <a:xfrm>
            <a:off x="5308979" y="3521122"/>
            <a:ext cx="1883391" cy="2101756"/>
          </a:xfrm>
          <a:custGeom>
            <a:avLst/>
            <a:gdLst>
              <a:gd name="connsiteX0" fmla="*/ 532263 w 1883391"/>
              <a:gd name="connsiteY0" fmla="*/ 0 h 2101756"/>
              <a:gd name="connsiteX1" fmla="*/ 1883391 w 1883391"/>
              <a:gd name="connsiteY1" fmla="*/ 914400 h 2101756"/>
              <a:gd name="connsiteX2" fmla="*/ 1405720 w 1883391"/>
              <a:gd name="connsiteY2" fmla="*/ 1201003 h 2101756"/>
              <a:gd name="connsiteX3" fmla="*/ 928048 w 1883391"/>
              <a:gd name="connsiteY3" fmla="*/ 1555845 h 2101756"/>
              <a:gd name="connsiteX4" fmla="*/ 259308 w 1883391"/>
              <a:gd name="connsiteY4" fmla="*/ 2101756 h 2101756"/>
              <a:gd name="connsiteX5" fmla="*/ 68239 w 1883391"/>
              <a:gd name="connsiteY5" fmla="*/ 1269242 h 2101756"/>
              <a:gd name="connsiteX6" fmla="*/ 0 w 1883391"/>
              <a:gd name="connsiteY6" fmla="*/ 859809 h 2101756"/>
              <a:gd name="connsiteX7" fmla="*/ 341194 w 1883391"/>
              <a:gd name="connsiteY7" fmla="*/ 464024 h 2101756"/>
              <a:gd name="connsiteX8" fmla="*/ 436728 w 1883391"/>
              <a:gd name="connsiteY8" fmla="*/ 300251 h 2101756"/>
              <a:gd name="connsiteX9" fmla="*/ 436728 w 1883391"/>
              <a:gd name="connsiteY9" fmla="*/ 0 h 2101756"/>
              <a:gd name="connsiteX10" fmla="*/ 532263 w 1883391"/>
              <a:gd name="connsiteY10" fmla="*/ 0 h 210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391" h="2101756">
                <a:moveTo>
                  <a:pt x="532263" y="0"/>
                </a:moveTo>
                <a:lnTo>
                  <a:pt x="1883391" y="914400"/>
                </a:lnTo>
                <a:lnTo>
                  <a:pt x="1405720" y="1201003"/>
                </a:lnTo>
                <a:lnTo>
                  <a:pt x="928048" y="1555845"/>
                </a:lnTo>
                <a:lnTo>
                  <a:pt x="259308" y="2101756"/>
                </a:lnTo>
                <a:lnTo>
                  <a:pt x="68239" y="1269242"/>
                </a:lnTo>
                <a:lnTo>
                  <a:pt x="0" y="859809"/>
                </a:lnTo>
                <a:lnTo>
                  <a:pt x="341194" y="464024"/>
                </a:lnTo>
                <a:lnTo>
                  <a:pt x="436728" y="300251"/>
                </a:lnTo>
                <a:lnTo>
                  <a:pt x="436728" y="0"/>
                </a:lnTo>
                <a:lnTo>
                  <a:pt x="532263" y="0"/>
                </a:lnTo>
                <a:close/>
              </a:path>
            </a:pathLst>
          </a:cu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Freeform 7"/>
          <p:cNvSpPr/>
          <p:nvPr/>
        </p:nvSpPr>
        <p:spPr>
          <a:xfrm>
            <a:off x="7697337" y="4244454"/>
            <a:ext cx="1269242" cy="1678674"/>
          </a:xfrm>
          <a:custGeom>
            <a:avLst/>
            <a:gdLst>
              <a:gd name="connsiteX0" fmla="*/ 1255594 w 1269242"/>
              <a:gd name="connsiteY0" fmla="*/ 95534 h 1678674"/>
              <a:gd name="connsiteX1" fmla="*/ 1023582 w 1269242"/>
              <a:gd name="connsiteY1" fmla="*/ 0 h 1678674"/>
              <a:gd name="connsiteX2" fmla="*/ 736979 w 1269242"/>
              <a:gd name="connsiteY2" fmla="*/ 13647 h 1678674"/>
              <a:gd name="connsiteX3" fmla="*/ 532263 w 1269242"/>
              <a:gd name="connsiteY3" fmla="*/ 68239 h 1678674"/>
              <a:gd name="connsiteX4" fmla="*/ 232012 w 1269242"/>
              <a:gd name="connsiteY4" fmla="*/ 586853 h 1678674"/>
              <a:gd name="connsiteX5" fmla="*/ 0 w 1269242"/>
              <a:gd name="connsiteY5" fmla="*/ 1446662 h 1678674"/>
              <a:gd name="connsiteX6" fmla="*/ 409433 w 1269242"/>
              <a:gd name="connsiteY6" fmla="*/ 1596788 h 1678674"/>
              <a:gd name="connsiteX7" fmla="*/ 968991 w 1269242"/>
              <a:gd name="connsiteY7" fmla="*/ 1678674 h 1678674"/>
              <a:gd name="connsiteX8" fmla="*/ 1269242 w 1269242"/>
              <a:gd name="connsiteY8" fmla="*/ 1514901 h 1678674"/>
              <a:gd name="connsiteX9" fmla="*/ 1255594 w 1269242"/>
              <a:gd name="connsiteY9" fmla="*/ 95534 h 167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9242" h="1678674">
                <a:moveTo>
                  <a:pt x="1255594" y="95534"/>
                </a:moveTo>
                <a:lnTo>
                  <a:pt x="1023582" y="0"/>
                </a:lnTo>
                <a:lnTo>
                  <a:pt x="736979" y="13647"/>
                </a:lnTo>
                <a:lnTo>
                  <a:pt x="532263" y="68239"/>
                </a:lnTo>
                <a:lnTo>
                  <a:pt x="232012" y="586853"/>
                </a:lnTo>
                <a:lnTo>
                  <a:pt x="0" y="1446662"/>
                </a:lnTo>
                <a:lnTo>
                  <a:pt x="409433" y="1596788"/>
                </a:lnTo>
                <a:lnTo>
                  <a:pt x="968991" y="1678674"/>
                </a:lnTo>
                <a:lnTo>
                  <a:pt x="1269242" y="1514901"/>
                </a:lnTo>
                <a:lnTo>
                  <a:pt x="1255594" y="95534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Freeform 8"/>
          <p:cNvSpPr/>
          <p:nvPr/>
        </p:nvSpPr>
        <p:spPr>
          <a:xfrm>
            <a:off x="7328848" y="3630304"/>
            <a:ext cx="873456" cy="627797"/>
          </a:xfrm>
          <a:custGeom>
            <a:avLst/>
            <a:gdLst>
              <a:gd name="connsiteX0" fmla="*/ 600501 w 873456"/>
              <a:gd name="connsiteY0" fmla="*/ 0 h 627797"/>
              <a:gd name="connsiteX1" fmla="*/ 40943 w 873456"/>
              <a:gd name="connsiteY1" fmla="*/ 191069 h 627797"/>
              <a:gd name="connsiteX2" fmla="*/ 0 w 873456"/>
              <a:gd name="connsiteY2" fmla="*/ 327547 h 627797"/>
              <a:gd name="connsiteX3" fmla="*/ 191068 w 873456"/>
              <a:gd name="connsiteY3" fmla="*/ 477672 h 627797"/>
              <a:gd name="connsiteX4" fmla="*/ 791570 w 873456"/>
              <a:gd name="connsiteY4" fmla="*/ 627797 h 627797"/>
              <a:gd name="connsiteX5" fmla="*/ 873456 w 873456"/>
              <a:gd name="connsiteY5" fmla="*/ 518615 h 627797"/>
              <a:gd name="connsiteX6" fmla="*/ 600501 w 873456"/>
              <a:gd name="connsiteY6" fmla="*/ 0 h 62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3456" h="627797">
                <a:moveTo>
                  <a:pt x="600501" y="0"/>
                </a:moveTo>
                <a:lnTo>
                  <a:pt x="40943" y="191069"/>
                </a:lnTo>
                <a:lnTo>
                  <a:pt x="0" y="327547"/>
                </a:lnTo>
                <a:lnTo>
                  <a:pt x="191068" y="477672"/>
                </a:lnTo>
                <a:lnTo>
                  <a:pt x="791570" y="627797"/>
                </a:lnTo>
                <a:lnTo>
                  <a:pt x="873456" y="518615"/>
                </a:lnTo>
                <a:lnTo>
                  <a:pt x="600501" y="0"/>
                </a:lnTo>
                <a:close/>
              </a:path>
            </a:pathLst>
          </a:cu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Freeform 9"/>
          <p:cNvSpPr/>
          <p:nvPr/>
        </p:nvSpPr>
        <p:spPr>
          <a:xfrm>
            <a:off x="8407021" y="3125337"/>
            <a:ext cx="573206" cy="955344"/>
          </a:xfrm>
          <a:custGeom>
            <a:avLst/>
            <a:gdLst>
              <a:gd name="connsiteX0" fmla="*/ 559558 w 573206"/>
              <a:gd name="connsiteY0" fmla="*/ 191069 h 955344"/>
              <a:gd name="connsiteX1" fmla="*/ 122830 w 573206"/>
              <a:gd name="connsiteY1" fmla="*/ 0 h 955344"/>
              <a:gd name="connsiteX2" fmla="*/ 0 w 573206"/>
              <a:gd name="connsiteY2" fmla="*/ 382138 h 955344"/>
              <a:gd name="connsiteX3" fmla="*/ 204716 w 573206"/>
              <a:gd name="connsiteY3" fmla="*/ 791570 h 955344"/>
              <a:gd name="connsiteX4" fmla="*/ 573206 w 573206"/>
              <a:gd name="connsiteY4" fmla="*/ 955344 h 955344"/>
              <a:gd name="connsiteX5" fmla="*/ 559558 w 573206"/>
              <a:gd name="connsiteY5" fmla="*/ 191069 h 95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3206" h="955344">
                <a:moveTo>
                  <a:pt x="559558" y="191069"/>
                </a:moveTo>
                <a:lnTo>
                  <a:pt x="122830" y="0"/>
                </a:lnTo>
                <a:lnTo>
                  <a:pt x="0" y="382138"/>
                </a:lnTo>
                <a:lnTo>
                  <a:pt x="204716" y="791570"/>
                </a:lnTo>
                <a:lnTo>
                  <a:pt x="573206" y="955344"/>
                </a:lnTo>
                <a:lnTo>
                  <a:pt x="559558" y="191069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ectangle 10"/>
          <p:cNvSpPr/>
          <p:nvPr/>
        </p:nvSpPr>
        <p:spPr>
          <a:xfrm>
            <a:off x="5566973" y="780625"/>
            <a:ext cx="3159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&lt;30% visible angular fragments</a:t>
            </a:r>
            <a:endParaRPr lang="en-N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042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-0.34027 -0.06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4" y="-3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27465 -0.002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3" y="-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0.04844 0.0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16875 0.0449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224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23559 0.288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What is Cataclastic flow?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4930902" cy="2820051"/>
          </a:xfrm>
        </p:spPr>
        <p:txBody>
          <a:bodyPr>
            <a:normAutofit lnSpcReduction="10000"/>
          </a:bodyPr>
          <a:lstStyle/>
          <a:p>
            <a:r>
              <a:rPr lang="en-NZ" dirty="0" smtClean="0"/>
              <a:t>Granular flow requires grains to roll past each other</a:t>
            </a:r>
          </a:p>
          <a:p>
            <a:r>
              <a:rPr lang="en-NZ" dirty="0" smtClean="0"/>
              <a:t>Significant amount of dilation – grains move apart</a:t>
            </a:r>
          </a:p>
          <a:p>
            <a:r>
              <a:rPr lang="en-NZ" dirty="0" smtClean="0"/>
              <a:t>Cataclastic flow – grains are crushed and broken as they move past each other</a:t>
            </a:r>
            <a:endParaRPr lang="en-NZ" dirty="0"/>
          </a:p>
        </p:txBody>
      </p:sp>
      <p:pic>
        <p:nvPicPr>
          <p:cNvPr id="4" name="Picture 3" descr="GR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066" y="3950208"/>
            <a:ext cx="8482999" cy="2491689"/>
          </a:xfrm>
          <a:prstGeom prst="rect">
            <a:avLst/>
          </a:prstGeom>
        </p:spPr>
      </p:pic>
      <p:pic>
        <p:nvPicPr>
          <p:cNvPr id="5" name="Picture 2" descr="http://upload.wikimedia.org/wikipedia/commons/9/99/Black_peppercorns_with_mortar_and_pest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91" y="1090164"/>
            <a:ext cx="2992374" cy="286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9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Fault rock:</a:t>
            </a:r>
            <a:br>
              <a:rPr lang="en-NZ" dirty="0" smtClean="0"/>
            </a:br>
            <a:r>
              <a:rPr lang="en-NZ" dirty="0" smtClean="0"/>
              <a:t>Gouge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98" y="1151068"/>
            <a:ext cx="3840479" cy="5290829"/>
          </a:xfrm>
        </p:spPr>
        <p:txBody>
          <a:bodyPr>
            <a:normAutofit fontScale="85000" lnSpcReduction="20000"/>
          </a:bodyPr>
          <a:lstStyle/>
          <a:p>
            <a:r>
              <a:rPr lang="en-NZ" b="1" cap="all" dirty="0" smtClean="0"/>
              <a:t>Non-cohesive</a:t>
            </a:r>
            <a:r>
              <a:rPr lang="en-NZ" dirty="0" smtClean="0"/>
              <a:t>, clay-rich rock composed of pulverised grains much less than 1mm diameter </a:t>
            </a:r>
          </a:p>
          <a:p>
            <a:pPr lvl="1"/>
            <a:r>
              <a:rPr lang="en-NZ" dirty="0" smtClean="0"/>
              <a:t>more that 70% clay size (&lt;4</a:t>
            </a:r>
            <a:r>
              <a:rPr lang="el-GR" dirty="0" smtClean="0"/>
              <a:t>μ</a:t>
            </a:r>
            <a:r>
              <a:rPr lang="en-NZ" dirty="0" smtClean="0"/>
              <a:t>m)</a:t>
            </a:r>
          </a:p>
          <a:p>
            <a:pPr lvl="1"/>
            <a:endParaRPr lang="en-NZ" dirty="0" smtClean="0"/>
          </a:p>
          <a:p>
            <a:r>
              <a:rPr lang="en-NZ" dirty="0" smtClean="0"/>
              <a:t>Develops along principal slip surface. </a:t>
            </a:r>
          </a:p>
          <a:p>
            <a:endParaRPr lang="en-NZ" dirty="0"/>
          </a:p>
          <a:p>
            <a:r>
              <a:rPr lang="en-NZ" dirty="0" smtClean="0"/>
              <a:t>May be foliated by shearing along the fault surface</a:t>
            </a:r>
          </a:p>
          <a:p>
            <a:endParaRPr lang="en-NZ" dirty="0" smtClean="0"/>
          </a:p>
          <a:p>
            <a:r>
              <a:rPr lang="en-NZ" dirty="0" smtClean="0"/>
              <a:t>Mechanism – Fracturing and cataclasis where deformation is </a:t>
            </a:r>
            <a:r>
              <a:rPr lang="en-NZ" dirty="0" smtClean="0"/>
              <a:t>localized</a:t>
            </a:r>
            <a:endParaRPr lang="en-N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05201" y="831748"/>
            <a:ext cx="6444342" cy="483325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683726" y="1528354"/>
            <a:ext cx="1920240" cy="640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http://www.engr.usask.ca/~reeves/prog/geoe118/images/gou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44" y="4362769"/>
            <a:ext cx="3267201" cy="20791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587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</TotalTime>
  <Words>1056</Words>
  <Application>Microsoft Office PowerPoint</Application>
  <PresentationFormat>On-screen Show (4:3)</PresentationFormat>
  <Paragraphs>155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Symbol</vt:lpstr>
      <vt:lpstr>Office Theme</vt:lpstr>
      <vt:lpstr>Geol 244 – structural geology</vt:lpstr>
      <vt:lpstr>Faults</vt:lpstr>
      <vt:lpstr>What does a fault zone look like</vt:lpstr>
      <vt:lpstr>What does a fault zone look like</vt:lpstr>
      <vt:lpstr>How does it get like that? Fault deformation mechanisms</vt:lpstr>
      <vt:lpstr>Fault rock: Breccia</vt:lpstr>
      <vt:lpstr>Fault rock:  Cataclasite</vt:lpstr>
      <vt:lpstr>What is Cataclastic flow?</vt:lpstr>
      <vt:lpstr>Fault rock: Gouge</vt:lpstr>
      <vt:lpstr>Pseudotachylite</vt:lpstr>
      <vt:lpstr>Alpine fault rocks</vt:lpstr>
      <vt:lpstr>Summary: fault rocks</vt:lpstr>
      <vt:lpstr>Mechanical properties of fault rocks - Byerlee’s law</vt:lpstr>
      <vt:lpstr>Fault rock dynamic friction depends on permeability</vt:lpstr>
      <vt:lpstr>Dynamic friction during an earthquake</vt:lpstr>
      <vt:lpstr>Stress triggering of earthquakes by other earthquakes</vt:lpstr>
      <vt:lpstr>Economic importance of faults/fractures</vt:lpstr>
      <vt:lpstr>Types of Faults</vt:lpstr>
      <vt:lpstr>Normal fault </vt:lpstr>
      <vt:lpstr>Normal faults</vt:lpstr>
      <vt:lpstr>Thrust or Reverse fault</vt:lpstr>
      <vt:lpstr>PowerPoint Presentation</vt:lpstr>
      <vt:lpstr>Strike slip faults </vt:lpstr>
      <vt:lpstr>PowerPoint Presentation</vt:lpstr>
    </vt:vector>
  </TitlesOfParts>
  <Company>University of Canterbury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Duffy</dc:creator>
  <cp:lastModifiedBy>SSE</cp:lastModifiedBy>
  <cp:revision>123</cp:revision>
  <dcterms:created xsi:type="dcterms:W3CDTF">2014-06-03T04:23:00Z</dcterms:created>
  <dcterms:modified xsi:type="dcterms:W3CDTF">2014-09-14T11:42:25Z</dcterms:modified>
</cp:coreProperties>
</file>