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85" r:id="rId3"/>
    <p:sldId id="335" r:id="rId4"/>
    <p:sldId id="296" r:id="rId5"/>
    <p:sldId id="334" r:id="rId6"/>
    <p:sldId id="336" r:id="rId7"/>
    <p:sldId id="297" r:id="rId8"/>
    <p:sldId id="337" r:id="rId9"/>
    <p:sldId id="299" r:id="rId10"/>
    <p:sldId id="298" r:id="rId11"/>
    <p:sldId id="327" r:id="rId12"/>
    <p:sldId id="328" r:id="rId13"/>
    <p:sldId id="325" r:id="rId14"/>
    <p:sldId id="300" r:id="rId15"/>
    <p:sldId id="30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C2"/>
    <a:srgbClr val="FFFF99"/>
    <a:srgbClr val="FFF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357" autoAdjust="0"/>
  </p:normalViewPr>
  <p:slideViewPr>
    <p:cSldViewPr snapToGrid="0">
      <p:cViewPr varScale="1">
        <p:scale>
          <a:sx n="79" d="100"/>
          <a:sy n="79" d="100"/>
        </p:scale>
        <p:origin x="120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4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3B3D1-B2A9-458F-A2B8-8E16036BA3DC}" type="datetimeFigureOut">
              <a:rPr lang="en-NZ" smtClean="0"/>
              <a:t>18/09/2014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B6310-CB37-4ADA-861B-E2FFD9C604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0444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691E57-95F5-4B3B-949B-97F7109E1A4D}" type="datetimeFigureOut">
              <a:rPr lang="en-NZ" smtClean="0"/>
              <a:t>18/09/2014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194673-8538-4FAC-8245-4B3A4FEF9E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5737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691E57-95F5-4B3B-949B-97F7109E1A4D}" type="datetimeFigureOut">
              <a:rPr lang="en-NZ" smtClean="0"/>
              <a:t>18/09/2014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194673-8538-4FAC-8245-4B3A4FEF9E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4662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691E57-95F5-4B3B-949B-97F7109E1A4D}" type="datetimeFigureOut">
              <a:rPr lang="en-NZ" smtClean="0"/>
              <a:t>18/09/2014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194673-8538-4FAC-8245-4B3A4FEF9E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9100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CB9455-FF34-4C95-A6FD-958F244562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318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691E57-95F5-4B3B-949B-97F7109E1A4D}" type="datetimeFigureOut">
              <a:rPr lang="en-NZ" smtClean="0"/>
              <a:t>18/09/2014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194673-8538-4FAC-8245-4B3A4FEF9E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7865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691E57-95F5-4B3B-949B-97F7109E1A4D}" type="datetimeFigureOut">
              <a:rPr lang="en-NZ" smtClean="0"/>
              <a:t>18/09/2014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194673-8538-4FAC-8245-4B3A4FEF9E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104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691E57-95F5-4B3B-949B-97F7109E1A4D}" type="datetimeFigureOut">
              <a:rPr lang="en-NZ" smtClean="0"/>
              <a:t>18/09/2014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194673-8538-4FAC-8245-4B3A4FEF9E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27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691E57-95F5-4B3B-949B-97F7109E1A4D}" type="datetimeFigureOut">
              <a:rPr lang="en-NZ" smtClean="0"/>
              <a:t>18/09/2014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194673-8538-4FAC-8245-4B3A4FEF9E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0545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691E57-95F5-4B3B-949B-97F7109E1A4D}" type="datetimeFigureOut">
              <a:rPr lang="en-NZ" smtClean="0"/>
              <a:t>18/09/2014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194673-8538-4FAC-8245-4B3A4FEF9E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5904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691E57-95F5-4B3B-949B-97F7109E1A4D}" type="datetimeFigureOut">
              <a:rPr lang="en-NZ" smtClean="0"/>
              <a:t>18/09/2014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194673-8538-4FAC-8245-4B3A4FEF9E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69693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691E57-95F5-4B3B-949B-97F7109E1A4D}" type="datetimeFigureOut">
              <a:rPr lang="en-NZ" smtClean="0"/>
              <a:t>18/09/2014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194673-8538-4FAC-8245-4B3A4FEF9E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236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691E57-95F5-4B3B-949B-97F7109E1A4D}" type="datetimeFigureOut">
              <a:rPr lang="en-NZ" smtClean="0"/>
              <a:t>18/09/2014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194673-8538-4FAC-8245-4B3A4FEF9E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110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7725"/>
            <a:ext cx="7886700" cy="867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30157"/>
            <a:ext cx="7886700" cy="5311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41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"/>
          <a:stretch/>
        </p:blipFill>
        <p:spPr>
          <a:xfrm>
            <a:off x="367429" y="25052"/>
            <a:ext cx="8776571" cy="64690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890" y="24384"/>
            <a:ext cx="8881110" cy="804673"/>
          </a:xfrm>
        </p:spPr>
        <p:txBody>
          <a:bodyPr>
            <a:normAutofit fontScale="90000"/>
          </a:bodyPr>
          <a:lstStyle/>
          <a:p>
            <a:r>
              <a:rPr lang="en-NZ" dirty="0" err="1" smtClean="0"/>
              <a:t>Geol</a:t>
            </a:r>
            <a:r>
              <a:rPr lang="en-NZ" dirty="0" smtClean="0"/>
              <a:t> 244 – structural geology</a:t>
            </a:r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4424004" y="5909303"/>
            <a:ext cx="4812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dirty="0" smtClean="0">
                <a:solidFill>
                  <a:schemeClr val="bg1"/>
                </a:solidFill>
              </a:rPr>
              <a:t>Lecture 11 – Brittle faulting</a:t>
            </a:r>
            <a:endParaRPr lang="en-NZ" sz="32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2169" y="-12948"/>
            <a:ext cx="8881110" cy="8046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mtClean="0">
                <a:solidFill>
                  <a:schemeClr val="bg1"/>
                </a:solidFill>
              </a:rPr>
              <a:t>Geol 244 – structural geology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7102" y="5887632"/>
            <a:ext cx="4719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dirty="0" smtClean="0"/>
              <a:t>Lecture 11 – Brittle faulting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206840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806116"/>
            <a:ext cx="8007349" cy="566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Fault systems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2815389" y="5510463"/>
            <a:ext cx="510954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NZ" dirty="0" smtClean="0"/>
              <a:t>Strike slip fault segmentation – part of a fault system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2227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Describing fault </a:t>
            </a:r>
            <a:r>
              <a:rPr lang="en-NZ" sz="4800" b="1" i="1" dirty="0" smtClean="0"/>
              <a:t>systems</a:t>
            </a:r>
            <a:endParaRPr lang="en-NZ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 smtClean="0"/>
              <a:t>3 views on the geometric, mechanical and mathematical nature of faults:</a:t>
            </a:r>
          </a:p>
          <a:p>
            <a:endParaRPr lang="en-NZ" dirty="0" smtClean="0"/>
          </a:p>
          <a:p>
            <a:pPr lvl="1"/>
            <a:r>
              <a:rPr lang="en-NZ" dirty="0" smtClean="0"/>
              <a:t>Euclidean geometry – treat faults as planar zones at all scales</a:t>
            </a:r>
          </a:p>
          <a:p>
            <a:pPr lvl="2"/>
            <a:r>
              <a:rPr lang="en-NZ" dirty="0" smtClean="0"/>
              <a:t>Some allowance for segmentation and heterogeneity</a:t>
            </a:r>
          </a:p>
          <a:p>
            <a:endParaRPr lang="en-NZ" dirty="0" smtClean="0"/>
          </a:p>
          <a:p>
            <a:pPr lvl="1"/>
            <a:r>
              <a:rPr lang="en-NZ" dirty="0" smtClean="0"/>
              <a:t>Granular geometry – treats faults as bounding particles that rotate at multiple scales</a:t>
            </a:r>
          </a:p>
          <a:p>
            <a:pPr lvl="2"/>
            <a:r>
              <a:rPr lang="en-NZ" dirty="0" smtClean="0"/>
              <a:t>Compatible with observations </a:t>
            </a:r>
            <a:r>
              <a:rPr lang="en-NZ" dirty="0"/>
              <a:t>of rock particles in fault zone gouge; </a:t>
            </a:r>
            <a:r>
              <a:rPr lang="en-NZ" dirty="0" smtClean="0"/>
              <a:t>regional block rotation; rotating mosaic of plates on the earth’s surface</a:t>
            </a:r>
          </a:p>
          <a:p>
            <a:pPr lvl="1"/>
            <a:endParaRPr lang="en-NZ" dirty="0" smtClean="0"/>
          </a:p>
          <a:p>
            <a:pPr lvl="1"/>
            <a:r>
              <a:rPr lang="en-NZ" dirty="0" smtClean="0"/>
              <a:t>Fractal geometry – treats faults as rough surfaces that branch at all scales</a:t>
            </a:r>
          </a:p>
          <a:p>
            <a:pPr lvl="2"/>
            <a:r>
              <a:rPr lang="en-NZ" dirty="0" smtClean="0"/>
              <a:t>Scale invariance is compatible with power law statistics of earthquakes, whatever the scale or area of investigation</a:t>
            </a:r>
          </a:p>
          <a:p>
            <a:pPr lvl="2"/>
            <a:r>
              <a:rPr lang="en-NZ" dirty="0" smtClean="0"/>
              <a:t>Compatible with geometrical </a:t>
            </a:r>
            <a:r>
              <a:rPr lang="en-NZ" dirty="0"/>
              <a:t>analysis of fault </a:t>
            </a:r>
            <a:r>
              <a:rPr lang="en-NZ" dirty="0" smtClean="0"/>
              <a:t>traces</a:t>
            </a:r>
          </a:p>
          <a:p>
            <a:pPr lvl="2"/>
            <a:r>
              <a:rPr lang="en-NZ" dirty="0" smtClean="0"/>
              <a:t>Compatible with measurements </a:t>
            </a:r>
            <a:r>
              <a:rPr lang="en-NZ" dirty="0"/>
              <a:t>of joint and fault </a:t>
            </a:r>
            <a:r>
              <a:rPr lang="en-NZ" dirty="0" smtClean="0"/>
              <a:t>surface topography.</a:t>
            </a:r>
          </a:p>
        </p:txBody>
      </p:sp>
    </p:spTree>
    <p:extLst>
      <p:ext uri="{BB962C8B-B14F-4D97-AF65-F5344CB8AC3E}">
        <p14:creationId xmlns:p14="http://schemas.microsoft.com/office/powerpoint/2010/main" val="83573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7725"/>
            <a:ext cx="7886700" cy="751515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Example of  fault system geometry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432" r="4096" b="13850"/>
          <a:stretch/>
        </p:blipFill>
        <p:spPr>
          <a:xfrm>
            <a:off x="3253198" y="691236"/>
            <a:ext cx="5728849" cy="57399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719" y="4456799"/>
            <a:ext cx="2826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/>
              <a:t>Fractal</a:t>
            </a:r>
            <a:r>
              <a:rPr lang="en-NZ" dirty="0" smtClean="0"/>
              <a:t> - self-similar roughness shown by geometry of branching structures at all scales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719" y="1628489"/>
            <a:ext cx="2728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/>
              <a:t>Euclidean</a:t>
            </a:r>
            <a:r>
              <a:rPr lang="en-NZ" dirty="0" smtClean="0"/>
              <a:t> - Localization onto one major plane accommodating most displacement at all scales</a:t>
            </a:r>
            <a:endParaRPr lang="en-NZ" dirty="0"/>
          </a:p>
        </p:txBody>
      </p:sp>
      <p:sp>
        <p:nvSpPr>
          <p:cNvPr id="7" name="Freeform 6"/>
          <p:cNvSpPr/>
          <p:nvPr/>
        </p:nvSpPr>
        <p:spPr>
          <a:xfrm>
            <a:off x="6913570" y="4939625"/>
            <a:ext cx="228595" cy="225276"/>
          </a:xfrm>
          <a:custGeom>
            <a:avLst/>
            <a:gdLst>
              <a:gd name="connsiteX0" fmla="*/ 134112 w 159242"/>
              <a:gd name="connsiteY0" fmla="*/ 121920 h 121920"/>
              <a:gd name="connsiteX1" fmla="*/ 146304 w 159242"/>
              <a:gd name="connsiteY1" fmla="*/ 24384 h 121920"/>
              <a:gd name="connsiteX2" fmla="*/ 73152 w 159242"/>
              <a:gd name="connsiteY2" fmla="*/ 0 h 121920"/>
              <a:gd name="connsiteX3" fmla="*/ 12192 w 159242"/>
              <a:gd name="connsiteY3" fmla="*/ 12192 h 121920"/>
              <a:gd name="connsiteX4" fmla="*/ 0 w 159242"/>
              <a:gd name="connsiteY4" fmla="*/ 48768 h 121920"/>
              <a:gd name="connsiteX5" fmla="*/ 12192 w 159242"/>
              <a:gd name="connsiteY5" fmla="*/ 109728 h 121920"/>
              <a:gd name="connsiteX0" fmla="*/ 134230 w 148799"/>
              <a:gd name="connsiteY0" fmla="*/ 145500 h 145500"/>
              <a:gd name="connsiteX1" fmla="*/ 146422 w 148799"/>
              <a:gd name="connsiteY1" fmla="*/ 47964 h 145500"/>
              <a:gd name="connsiteX2" fmla="*/ 86370 w 148799"/>
              <a:gd name="connsiteY2" fmla="*/ 0 h 145500"/>
              <a:gd name="connsiteX3" fmla="*/ 12310 w 148799"/>
              <a:gd name="connsiteY3" fmla="*/ 35772 h 145500"/>
              <a:gd name="connsiteX4" fmla="*/ 118 w 148799"/>
              <a:gd name="connsiteY4" fmla="*/ 72348 h 145500"/>
              <a:gd name="connsiteX5" fmla="*/ 12310 w 148799"/>
              <a:gd name="connsiteY5" fmla="*/ 133308 h 145500"/>
              <a:gd name="connsiteX0" fmla="*/ 134517 w 149086"/>
              <a:gd name="connsiteY0" fmla="*/ 147249 h 147249"/>
              <a:gd name="connsiteX1" fmla="*/ 146709 w 149086"/>
              <a:gd name="connsiteY1" fmla="*/ 49713 h 147249"/>
              <a:gd name="connsiteX2" fmla="*/ 86657 w 149086"/>
              <a:gd name="connsiteY2" fmla="*/ 1749 h 147249"/>
              <a:gd name="connsiteX3" fmla="*/ 30937 w 149086"/>
              <a:gd name="connsiteY3" fmla="*/ 16560 h 147249"/>
              <a:gd name="connsiteX4" fmla="*/ 405 w 149086"/>
              <a:gd name="connsiteY4" fmla="*/ 74097 h 147249"/>
              <a:gd name="connsiteX5" fmla="*/ 12597 w 149086"/>
              <a:gd name="connsiteY5" fmla="*/ 135057 h 147249"/>
              <a:gd name="connsiteX0" fmla="*/ 134517 w 151439"/>
              <a:gd name="connsiteY0" fmla="*/ 146251 h 146251"/>
              <a:gd name="connsiteX1" fmla="*/ 149329 w 151439"/>
              <a:gd name="connsiteY1" fmla="*/ 32995 h 146251"/>
              <a:gd name="connsiteX2" fmla="*/ 86657 w 151439"/>
              <a:gd name="connsiteY2" fmla="*/ 751 h 146251"/>
              <a:gd name="connsiteX3" fmla="*/ 30937 w 151439"/>
              <a:gd name="connsiteY3" fmla="*/ 15562 h 146251"/>
              <a:gd name="connsiteX4" fmla="*/ 405 w 151439"/>
              <a:gd name="connsiteY4" fmla="*/ 73099 h 146251"/>
              <a:gd name="connsiteX5" fmla="*/ 12597 w 151439"/>
              <a:gd name="connsiteY5" fmla="*/ 134059 h 146251"/>
              <a:gd name="connsiteX0" fmla="*/ 152857 w 157507"/>
              <a:gd name="connsiteY0" fmla="*/ 143631 h 143631"/>
              <a:gd name="connsiteX1" fmla="*/ 149329 w 157507"/>
              <a:gd name="connsiteY1" fmla="*/ 32995 h 143631"/>
              <a:gd name="connsiteX2" fmla="*/ 86657 w 157507"/>
              <a:gd name="connsiteY2" fmla="*/ 751 h 143631"/>
              <a:gd name="connsiteX3" fmla="*/ 30937 w 157507"/>
              <a:gd name="connsiteY3" fmla="*/ 15562 h 143631"/>
              <a:gd name="connsiteX4" fmla="*/ 405 w 157507"/>
              <a:gd name="connsiteY4" fmla="*/ 73099 h 143631"/>
              <a:gd name="connsiteX5" fmla="*/ 12597 w 157507"/>
              <a:gd name="connsiteY5" fmla="*/ 134059 h 143631"/>
              <a:gd name="connsiteX0" fmla="*/ 152857 w 156347"/>
              <a:gd name="connsiteY0" fmla="*/ 143631 h 143631"/>
              <a:gd name="connsiteX1" fmla="*/ 155234 w 156347"/>
              <a:gd name="connsiteY1" fmla="*/ 84349 h 143631"/>
              <a:gd name="connsiteX2" fmla="*/ 149329 w 156347"/>
              <a:gd name="connsiteY2" fmla="*/ 32995 h 143631"/>
              <a:gd name="connsiteX3" fmla="*/ 86657 w 156347"/>
              <a:gd name="connsiteY3" fmla="*/ 751 h 143631"/>
              <a:gd name="connsiteX4" fmla="*/ 30937 w 156347"/>
              <a:gd name="connsiteY4" fmla="*/ 15562 h 143631"/>
              <a:gd name="connsiteX5" fmla="*/ 405 w 156347"/>
              <a:gd name="connsiteY5" fmla="*/ 73099 h 143631"/>
              <a:gd name="connsiteX6" fmla="*/ 12597 w 156347"/>
              <a:gd name="connsiteY6" fmla="*/ 134059 h 143631"/>
              <a:gd name="connsiteX0" fmla="*/ 152857 w 168350"/>
              <a:gd name="connsiteY0" fmla="*/ 143631 h 143631"/>
              <a:gd name="connsiteX1" fmla="*/ 168334 w 168350"/>
              <a:gd name="connsiteY1" fmla="*/ 84349 h 143631"/>
              <a:gd name="connsiteX2" fmla="*/ 149329 w 168350"/>
              <a:gd name="connsiteY2" fmla="*/ 32995 h 143631"/>
              <a:gd name="connsiteX3" fmla="*/ 86657 w 168350"/>
              <a:gd name="connsiteY3" fmla="*/ 751 h 143631"/>
              <a:gd name="connsiteX4" fmla="*/ 30937 w 168350"/>
              <a:gd name="connsiteY4" fmla="*/ 15562 h 143631"/>
              <a:gd name="connsiteX5" fmla="*/ 405 w 168350"/>
              <a:gd name="connsiteY5" fmla="*/ 73099 h 143631"/>
              <a:gd name="connsiteX6" fmla="*/ 12597 w 168350"/>
              <a:gd name="connsiteY6" fmla="*/ 134059 h 143631"/>
              <a:gd name="connsiteX0" fmla="*/ 152857 w 168350"/>
              <a:gd name="connsiteY0" fmla="*/ 143075 h 143075"/>
              <a:gd name="connsiteX1" fmla="*/ 168334 w 168350"/>
              <a:gd name="connsiteY1" fmla="*/ 83793 h 143075"/>
              <a:gd name="connsiteX2" fmla="*/ 149329 w 168350"/>
              <a:gd name="connsiteY2" fmla="*/ 21958 h 143075"/>
              <a:gd name="connsiteX3" fmla="*/ 86657 w 168350"/>
              <a:gd name="connsiteY3" fmla="*/ 195 h 143075"/>
              <a:gd name="connsiteX4" fmla="*/ 30937 w 168350"/>
              <a:gd name="connsiteY4" fmla="*/ 15006 h 143075"/>
              <a:gd name="connsiteX5" fmla="*/ 405 w 168350"/>
              <a:gd name="connsiteY5" fmla="*/ 72543 h 143075"/>
              <a:gd name="connsiteX6" fmla="*/ 12597 w 168350"/>
              <a:gd name="connsiteY6" fmla="*/ 133503 h 14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350" h="143075">
                <a:moveTo>
                  <a:pt x="152857" y="143075"/>
                </a:moveTo>
                <a:cubicBezTo>
                  <a:pt x="153253" y="133195"/>
                  <a:pt x="168922" y="102232"/>
                  <a:pt x="168334" y="83793"/>
                </a:cubicBezTo>
                <a:cubicBezTo>
                  <a:pt x="167746" y="65354"/>
                  <a:pt x="162942" y="35891"/>
                  <a:pt x="149329" y="21958"/>
                </a:cubicBezTo>
                <a:cubicBezTo>
                  <a:pt x="135716" y="8025"/>
                  <a:pt x="106389" y="1354"/>
                  <a:pt x="86657" y="195"/>
                </a:cubicBezTo>
                <a:cubicBezTo>
                  <a:pt x="66925" y="-964"/>
                  <a:pt x="45312" y="2948"/>
                  <a:pt x="30937" y="15006"/>
                </a:cubicBezTo>
                <a:cubicBezTo>
                  <a:pt x="16562" y="27064"/>
                  <a:pt x="3462" y="52794"/>
                  <a:pt x="405" y="72543"/>
                </a:cubicBezTo>
                <a:cubicBezTo>
                  <a:pt x="-2652" y="92292"/>
                  <a:pt x="12597" y="133503"/>
                  <a:pt x="12597" y="133503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Freeform 7"/>
          <p:cNvSpPr/>
          <p:nvPr/>
        </p:nvSpPr>
        <p:spPr>
          <a:xfrm>
            <a:off x="6913570" y="3673389"/>
            <a:ext cx="228595" cy="225276"/>
          </a:xfrm>
          <a:custGeom>
            <a:avLst/>
            <a:gdLst>
              <a:gd name="connsiteX0" fmla="*/ 134112 w 159242"/>
              <a:gd name="connsiteY0" fmla="*/ 121920 h 121920"/>
              <a:gd name="connsiteX1" fmla="*/ 146304 w 159242"/>
              <a:gd name="connsiteY1" fmla="*/ 24384 h 121920"/>
              <a:gd name="connsiteX2" fmla="*/ 73152 w 159242"/>
              <a:gd name="connsiteY2" fmla="*/ 0 h 121920"/>
              <a:gd name="connsiteX3" fmla="*/ 12192 w 159242"/>
              <a:gd name="connsiteY3" fmla="*/ 12192 h 121920"/>
              <a:gd name="connsiteX4" fmla="*/ 0 w 159242"/>
              <a:gd name="connsiteY4" fmla="*/ 48768 h 121920"/>
              <a:gd name="connsiteX5" fmla="*/ 12192 w 159242"/>
              <a:gd name="connsiteY5" fmla="*/ 109728 h 121920"/>
              <a:gd name="connsiteX0" fmla="*/ 134230 w 148799"/>
              <a:gd name="connsiteY0" fmla="*/ 145500 h 145500"/>
              <a:gd name="connsiteX1" fmla="*/ 146422 w 148799"/>
              <a:gd name="connsiteY1" fmla="*/ 47964 h 145500"/>
              <a:gd name="connsiteX2" fmla="*/ 86370 w 148799"/>
              <a:gd name="connsiteY2" fmla="*/ 0 h 145500"/>
              <a:gd name="connsiteX3" fmla="*/ 12310 w 148799"/>
              <a:gd name="connsiteY3" fmla="*/ 35772 h 145500"/>
              <a:gd name="connsiteX4" fmla="*/ 118 w 148799"/>
              <a:gd name="connsiteY4" fmla="*/ 72348 h 145500"/>
              <a:gd name="connsiteX5" fmla="*/ 12310 w 148799"/>
              <a:gd name="connsiteY5" fmla="*/ 133308 h 145500"/>
              <a:gd name="connsiteX0" fmla="*/ 134517 w 149086"/>
              <a:gd name="connsiteY0" fmla="*/ 147249 h 147249"/>
              <a:gd name="connsiteX1" fmla="*/ 146709 w 149086"/>
              <a:gd name="connsiteY1" fmla="*/ 49713 h 147249"/>
              <a:gd name="connsiteX2" fmla="*/ 86657 w 149086"/>
              <a:gd name="connsiteY2" fmla="*/ 1749 h 147249"/>
              <a:gd name="connsiteX3" fmla="*/ 30937 w 149086"/>
              <a:gd name="connsiteY3" fmla="*/ 16560 h 147249"/>
              <a:gd name="connsiteX4" fmla="*/ 405 w 149086"/>
              <a:gd name="connsiteY4" fmla="*/ 74097 h 147249"/>
              <a:gd name="connsiteX5" fmla="*/ 12597 w 149086"/>
              <a:gd name="connsiteY5" fmla="*/ 135057 h 147249"/>
              <a:gd name="connsiteX0" fmla="*/ 134517 w 151439"/>
              <a:gd name="connsiteY0" fmla="*/ 146251 h 146251"/>
              <a:gd name="connsiteX1" fmla="*/ 149329 w 151439"/>
              <a:gd name="connsiteY1" fmla="*/ 32995 h 146251"/>
              <a:gd name="connsiteX2" fmla="*/ 86657 w 151439"/>
              <a:gd name="connsiteY2" fmla="*/ 751 h 146251"/>
              <a:gd name="connsiteX3" fmla="*/ 30937 w 151439"/>
              <a:gd name="connsiteY3" fmla="*/ 15562 h 146251"/>
              <a:gd name="connsiteX4" fmla="*/ 405 w 151439"/>
              <a:gd name="connsiteY4" fmla="*/ 73099 h 146251"/>
              <a:gd name="connsiteX5" fmla="*/ 12597 w 151439"/>
              <a:gd name="connsiteY5" fmla="*/ 134059 h 146251"/>
              <a:gd name="connsiteX0" fmla="*/ 152857 w 157507"/>
              <a:gd name="connsiteY0" fmla="*/ 143631 h 143631"/>
              <a:gd name="connsiteX1" fmla="*/ 149329 w 157507"/>
              <a:gd name="connsiteY1" fmla="*/ 32995 h 143631"/>
              <a:gd name="connsiteX2" fmla="*/ 86657 w 157507"/>
              <a:gd name="connsiteY2" fmla="*/ 751 h 143631"/>
              <a:gd name="connsiteX3" fmla="*/ 30937 w 157507"/>
              <a:gd name="connsiteY3" fmla="*/ 15562 h 143631"/>
              <a:gd name="connsiteX4" fmla="*/ 405 w 157507"/>
              <a:gd name="connsiteY4" fmla="*/ 73099 h 143631"/>
              <a:gd name="connsiteX5" fmla="*/ 12597 w 157507"/>
              <a:gd name="connsiteY5" fmla="*/ 134059 h 143631"/>
              <a:gd name="connsiteX0" fmla="*/ 152857 w 156347"/>
              <a:gd name="connsiteY0" fmla="*/ 143631 h 143631"/>
              <a:gd name="connsiteX1" fmla="*/ 155234 w 156347"/>
              <a:gd name="connsiteY1" fmla="*/ 84349 h 143631"/>
              <a:gd name="connsiteX2" fmla="*/ 149329 w 156347"/>
              <a:gd name="connsiteY2" fmla="*/ 32995 h 143631"/>
              <a:gd name="connsiteX3" fmla="*/ 86657 w 156347"/>
              <a:gd name="connsiteY3" fmla="*/ 751 h 143631"/>
              <a:gd name="connsiteX4" fmla="*/ 30937 w 156347"/>
              <a:gd name="connsiteY4" fmla="*/ 15562 h 143631"/>
              <a:gd name="connsiteX5" fmla="*/ 405 w 156347"/>
              <a:gd name="connsiteY5" fmla="*/ 73099 h 143631"/>
              <a:gd name="connsiteX6" fmla="*/ 12597 w 156347"/>
              <a:gd name="connsiteY6" fmla="*/ 134059 h 143631"/>
              <a:gd name="connsiteX0" fmla="*/ 152857 w 168350"/>
              <a:gd name="connsiteY0" fmla="*/ 143631 h 143631"/>
              <a:gd name="connsiteX1" fmla="*/ 168334 w 168350"/>
              <a:gd name="connsiteY1" fmla="*/ 84349 h 143631"/>
              <a:gd name="connsiteX2" fmla="*/ 149329 w 168350"/>
              <a:gd name="connsiteY2" fmla="*/ 32995 h 143631"/>
              <a:gd name="connsiteX3" fmla="*/ 86657 w 168350"/>
              <a:gd name="connsiteY3" fmla="*/ 751 h 143631"/>
              <a:gd name="connsiteX4" fmla="*/ 30937 w 168350"/>
              <a:gd name="connsiteY4" fmla="*/ 15562 h 143631"/>
              <a:gd name="connsiteX5" fmla="*/ 405 w 168350"/>
              <a:gd name="connsiteY5" fmla="*/ 73099 h 143631"/>
              <a:gd name="connsiteX6" fmla="*/ 12597 w 168350"/>
              <a:gd name="connsiteY6" fmla="*/ 134059 h 143631"/>
              <a:gd name="connsiteX0" fmla="*/ 152857 w 168350"/>
              <a:gd name="connsiteY0" fmla="*/ 143075 h 143075"/>
              <a:gd name="connsiteX1" fmla="*/ 168334 w 168350"/>
              <a:gd name="connsiteY1" fmla="*/ 83793 h 143075"/>
              <a:gd name="connsiteX2" fmla="*/ 149329 w 168350"/>
              <a:gd name="connsiteY2" fmla="*/ 21958 h 143075"/>
              <a:gd name="connsiteX3" fmla="*/ 86657 w 168350"/>
              <a:gd name="connsiteY3" fmla="*/ 195 h 143075"/>
              <a:gd name="connsiteX4" fmla="*/ 30937 w 168350"/>
              <a:gd name="connsiteY4" fmla="*/ 15006 h 143075"/>
              <a:gd name="connsiteX5" fmla="*/ 405 w 168350"/>
              <a:gd name="connsiteY5" fmla="*/ 72543 h 143075"/>
              <a:gd name="connsiteX6" fmla="*/ 12597 w 168350"/>
              <a:gd name="connsiteY6" fmla="*/ 133503 h 14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350" h="143075">
                <a:moveTo>
                  <a:pt x="152857" y="143075"/>
                </a:moveTo>
                <a:cubicBezTo>
                  <a:pt x="153253" y="133195"/>
                  <a:pt x="168922" y="102232"/>
                  <a:pt x="168334" y="83793"/>
                </a:cubicBezTo>
                <a:cubicBezTo>
                  <a:pt x="167746" y="65354"/>
                  <a:pt x="162942" y="35891"/>
                  <a:pt x="149329" y="21958"/>
                </a:cubicBezTo>
                <a:cubicBezTo>
                  <a:pt x="135716" y="8025"/>
                  <a:pt x="106389" y="1354"/>
                  <a:pt x="86657" y="195"/>
                </a:cubicBezTo>
                <a:cubicBezTo>
                  <a:pt x="66925" y="-964"/>
                  <a:pt x="45312" y="2948"/>
                  <a:pt x="30937" y="15006"/>
                </a:cubicBezTo>
                <a:cubicBezTo>
                  <a:pt x="16562" y="27064"/>
                  <a:pt x="3462" y="52794"/>
                  <a:pt x="405" y="72543"/>
                </a:cubicBezTo>
                <a:cubicBezTo>
                  <a:pt x="-2652" y="92292"/>
                  <a:pt x="12597" y="133503"/>
                  <a:pt x="12597" y="133503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Freeform 8"/>
          <p:cNvSpPr/>
          <p:nvPr/>
        </p:nvSpPr>
        <p:spPr>
          <a:xfrm>
            <a:off x="6943230" y="2334780"/>
            <a:ext cx="228595" cy="225276"/>
          </a:xfrm>
          <a:custGeom>
            <a:avLst/>
            <a:gdLst>
              <a:gd name="connsiteX0" fmla="*/ 134112 w 159242"/>
              <a:gd name="connsiteY0" fmla="*/ 121920 h 121920"/>
              <a:gd name="connsiteX1" fmla="*/ 146304 w 159242"/>
              <a:gd name="connsiteY1" fmla="*/ 24384 h 121920"/>
              <a:gd name="connsiteX2" fmla="*/ 73152 w 159242"/>
              <a:gd name="connsiteY2" fmla="*/ 0 h 121920"/>
              <a:gd name="connsiteX3" fmla="*/ 12192 w 159242"/>
              <a:gd name="connsiteY3" fmla="*/ 12192 h 121920"/>
              <a:gd name="connsiteX4" fmla="*/ 0 w 159242"/>
              <a:gd name="connsiteY4" fmla="*/ 48768 h 121920"/>
              <a:gd name="connsiteX5" fmla="*/ 12192 w 159242"/>
              <a:gd name="connsiteY5" fmla="*/ 109728 h 121920"/>
              <a:gd name="connsiteX0" fmla="*/ 134230 w 148799"/>
              <a:gd name="connsiteY0" fmla="*/ 145500 h 145500"/>
              <a:gd name="connsiteX1" fmla="*/ 146422 w 148799"/>
              <a:gd name="connsiteY1" fmla="*/ 47964 h 145500"/>
              <a:gd name="connsiteX2" fmla="*/ 86370 w 148799"/>
              <a:gd name="connsiteY2" fmla="*/ 0 h 145500"/>
              <a:gd name="connsiteX3" fmla="*/ 12310 w 148799"/>
              <a:gd name="connsiteY3" fmla="*/ 35772 h 145500"/>
              <a:gd name="connsiteX4" fmla="*/ 118 w 148799"/>
              <a:gd name="connsiteY4" fmla="*/ 72348 h 145500"/>
              <a:gd name="connsiteX5" fmla="*/ 12310 w 148799"/>
              <a:gd name="connsiteY5" fmla="*/ 133308 h 145500"/>
              <a:gd name="connsiteX0" fmla="*/ 134517 w 149086"/>
              <a:gd name="connsiteY0" fmla="*/ 147249 h 147249"/>
              <a:gd name="connsiteX1" fmla="*/ 146709 w 149086"/>
              <a:gd name="connsiteY1" fmla="*/ 49713 h 147249"/>
              <a:gd name="connsiteX2" fmla="*/ 86657 w 149086"/>
              <a:gd name="connsiteY2" fmla="*/ 1749 h 147249"/>
              <a:gd name="connsiteX3" fmla="*/ 30937 w 149086"/>
              <a:gd name="connsiteY3" fmla="*/ 16560 h 147249"/>
              <a:gd name="connsiteX4" fmla="*/ 405 w 149086"/>
              <a:gd name="connsiteY4" fmla="*/ 74097 h 147249"/>
              <a:gd name="connsiteX5" fmla="*/ 12597 w 149086"/>
              <a:gd name="connsiteY5" fmla="*/ 135057 h 147249"/>
              <a:gd name="connsiteX0" fmla="*/ 134517 w 151439"/>
              <a:gd name="connsiteY0" fmla="*/ 146251 h 146251"/>
              <a:gd name="connsiteX1" fmla="*/ 149329 w 151439"/>
              <a:gd name="connsiteY1" fmla="*/ 32995 h 146251"/>
              <a:gd name="connsiteX2" fmla="*/ 86657 w 151439"/>
              <a:gd name="connsiteY2" fmla="*/ 751 h 146251"/>
              <a:gd name="connsiteX3" fmla="*/ 30937 w 151439"/>
              <a:gd name="connsiteY3" fmla="*/ 15562 h 146251"/>
              <a:gd name="connsiteX4" fmla="*/ 405 w 151439"/>
              <a:gd name="connsiteY4" fmla="*/ 73099 h 146251"/>
              <a:gd name="connsiteX5" fmla="*/ 12597 w 151439"/>
              <a:gd name="connsiteY5" fmla="*/ 134059 h 146251"/>
              <a:gd name="connsiteX0" fmla="*/ 152857 w 157507"/>
              <a:gd name="connsiteY0" fmla="*/ 143631 h 143631"/>
              <a:gd name="connsiteX1" fmla="*/ 149329 w 157507"/>
              <a:gd name="connsiteY1" fmla="*/ 32995 h 143631"/>
              <a:gd name="connsiteX2" fmla="*/ 86657 w 157507"/>
              <a:gd name="connsiteY2" fmla="*/ 751 h 143631"/>
              <a:gd name="connsiteX3" fmla="*/ 30937 w 157507"/>
              <a:gd name="connsiteY3" fmla="*/ 15562 h 143631"/>
              <a:gd name="connsiteX4" fmla="*/ 405 w 157507"/>
              <a:gd name="connsiteY4" fmla="*/ 73099 h 143631"/>
              <a:gd name="connsiteX5" fmla="*/ 12597 w 157507"/>
              <a:gd name="connsiteY5" fmla="*/ 134059 h 143631"/>
              <a:gd name="connsiteX0" fmla="*/ 152857 w 156347"/>
              <a:gd name="connsiteY0" fmla="*/ 143631 h 143631"/>
              <a:gd name="connsiteX1" fmla="*/ 155234 w 156347"/>
              <a:gd name="connsiteY1" fmla="*/ 84349 h 143631"/>
              <a:gd name="connsiteX2" fmla="*/ 149329 w 156347"/>
              <a:gd name="connsiteY2" fmla="*/ 32995 h 143631"/>
              <a:gd name="connsiteX3" fmla="*/ 86657 w 156347"/>
              <a:gd name="connsiteY3" fmla="*/ 751 h 143631"/>
              <a:gd name="connsiteX4" fmla="*/ 30937 w 156347"/>
              <a:gd name="connsiteY4" fmla="*/ 15562 h 143631"/>
              <a:gd name="connsiteX5" fmla="*/ 405 w 156347"/>
              <a:gd name="connsiteY5" fmla="*/ 73099 h 143631"/>
              <a:gd name="connsiteX6" fmla="*/ 12597 w 156347"/>
              <a:gd name="connsiteY6" fmla="*/ 134059 h 143631"/>
              <a:gd name="connsiteX0" fmla="*/ 152857 w 168350"/>
              <a:gd name="connsiteY0" fmla="*/ 143631 h 143631"/>
              <a:gd name="connsiteX1" fmla="*/ 168334 w 168350"/>
              <a:gd name="connsiteY1" fmla="*/ 84349 h 143631"/>
              <a:gd name="connsiteX2" fmla="*/ 149329 w 168350"/>
              <a:gd name="connsiteY2" fmla="*/ 32995 h 143631"/>
              <a:gd name="connsiteX3" fmla="*/ 86657 w 168350"/>
              <a:gd name="connsiteY3" fmla="*/ 751 h 143631"/>
              <a:gd name="connsiteX4" fmla="*/ 30937 w 168350"/>
              <a:gd name="connsiteY4" fmla="*/ 15562 h 143631"/>
              <a:gd name="connsiteX5" fmla="*/ 405 w 168350"/>
              <a:gd name="connsiteY5" fmla="*/ 73099 h 143631"/>
              <a:gd name="connsiteX6" fmla="*/ 12597 w 168350"/>
              <a:gd name="connsiteY6" fmla="*/ 134059 h 143631"/>
              <a:gd name="connsiteX0" fmla="*/ 152857 w 168350"/>
              <a:gd name="connsiteY0" fmla="*/ 143075 h 143075"/>
              <a:gd name="connsiteX1" fmla="*/ 168334 w 168350"/>
              <a:gd name="connsiteY1" fmla="*/ 83793 h 143075"/>
              <a:gd name="connsiteX2" fmla="*/ 149329 w 168350"/>
              <a:gd name="connsiteY2" fmla="*/ 21958 h 143075"/>
              <a:gd name="connsiteX3" fmla="*/ 86657 w 168350"/>
              <a:gd name="connsiteY3" fmla="*/ 195 h 143075"/>
              <a:gd name="connsiteX4" fmla="*/ 30937 w 168350"/>
              <a:gd name="connsiteY4" fmla="*/ 15006 h 143075"/>
              <a:gd name="connsiteX5" fmla="*/ 405 w 168350"/>
              <a:gd name="connsiteY5" fmla="*/ 72543 h 143075"/>
              <a:gd name="connsiteX6" fmla="*/ 12597 w 168350"/>
              <a:gd name="connsiteY6" fmla="*/ 133503 h 14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350" h="143075">
                <a:moveTo>
                  <a:pt x="152857" y="143075"/>
                </a:moveTo>
                <a:cubicBezTo>
                  <a:pt x="153253" y="133195"/>
                  <a:pt x="168922" y="102232"/>
                  <a:pt x="168334" y="83793"/>
                </a:cubicBezTo>
                <a:cubicBezTo>
                  <a:pt x="167746" y="65354"/>
                  <a:pt x="162942" y="35891"/>
                  <a:pt x="149329" y="21958"/>
                </a:cubicBezTo>
                <a:cubicBezTo>
                  <a:pt x="135716" y="8025"/>
                  <a:pt x="106389" y="1354"/>
                  <a:pt x="86657" y="195"/>
                </a:cubicBezTo>
                <a:cubicBezTo>
                  <a:pt x="66925" y="-964"/>
                  <a:pt x="45312" y="2948"/>
                  <a:pt x="30937" y="15006"/>
                </a:cubicBezTo>
                <a:cubicBezTo>
                  <a:pt x="16562" y="27064"/>
                  <a:pt x="3462" y="52794"/>
                  <a:pt x="405" y="72543"/>
                </a:cubicBezTo>
                <a:cubicBezTo>
                  <a:pt x="-2652" y="92292"/>
                  <a:pt x="12597" y="133503"/>
                  <a:pt x="12597" y="133503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Freeform 9"/>
          <p:cNvSpPr/>
          <p:nvPr/>
        </p:nvSpPr>
        <p:spPr>
          <a:xfrm>
            <a:off x="6799273" y="978610"/>
            <a:ext cx="228595" cy="225276"/>
          </a:xfrm>
          <a:custGeom>
            <a:avLst/>
            <a:gdLst>
              <a:gd name="connsiteX0" fmla="*/ 134112 w 159242"/>
              <a:gd name="connsiteY0" fmla="*/ 121920 h 121920"/>
              <a:gd name="connsiteX1" fmla="*/ 146304 w 159242"/>
              <a:gd name="connsiteY1" fmla="*/ 24384 h 121920"/>
              <a:gd name="connsiteX2" fmla="*/ 73152 w 159242"/>
              <a:gd name="connsiteY2" fmla="*/ 0 h 121920"/>
              <a:gd name="connsiteX3" fmla="*/ 12192 w 159242"/>
              <a:gd name="connsiteY3" fmla="*/ 12192 h 121920"/>
              <a:gd name="connsiteX4" fmla="*/ 0 w 159242"/>
              <a:gd name="connsiteY4" fmla="*/ 48768 h 121920"/>
              <a:gd name="connsiteX5" fmla="*/ 12192 w 159242"/>
              <a:gd name="connsiteY5" fmla="*/ 109728 h 121920"/>
              <a:gd name="connsiteX0" fmla="*/ 134230 w 148799"/>
              <a:gd name="connsiteY0" fmla="*/ 145500 h 145500"/>
              <a:gd name="connsiteX1" fmla="*/ 146422 w 148799"/>
              <a:gd name="connsiteY1" fmla="*/ 47964 h 145500"/>
              <a:gd name="connsiteX2" fmla="*/ 86370 w 148799"/>
              <a:gd name="connsiteY2" fmla="*/ 0 h 145500"/>
              <a:gd name="connsiteX3" fmla="*/ 12310 w 148799"/>
              <a:gd name="connsiteY3" fmla="*/ 35772 h 145500"/>
              <a:gd name="connsiteX4" fmla="*/ 118 w 148799"/>
              <a:gd name="connsiteY4" fmla="*/ 72348 h 145500"/>
              <a:gd name="connsiteX5" fmla="*/ 12310 w 148799"/>
              <a:gd name="connsiteY5" fmla="*/ 133308 h 145500"/>
              <a:gd name="connsiteX0" fmla="*/ 134517 w 149086"/>
              <a:gd name="connsiteY0" fmla="*/ 147249 h 147249"/>
              <a:gd name="connsiteX1" fmla="*/ 146709 w 149086"/>
              <a:gd name="connsiteY1" fmla="*/ 49713 h 147249"/>
              <a:gd name="connsiteX2" fmla="*/ 86657 w 149086"/>
              <a:gd name="connsiteY2" fmla="*/ 1749 h 147249"/>
              <a:gd name="connsiteX3" fmla="*/ 30937 w 149086"/>
              <a:gd name="connsiteY3" fmla="*/ 16560 h 147249"/>
              <a:gd name="connsiteX4" fmla="*/ 405 w 149086"/>
              <a:gd name="connsiteY4" fmla="*/ 74097 h 147249"/>
              <a:gd name="connsiteX5" fmla="*/ 12597 w 149086"/>
              <a:gd name="connsiteY5" fmla="*/ 135057 h 147249"/>
              <a:gd name="connsiteX0" fmla="*/ 134517 w 151439"/>
              <a:gd name="connsiteY0" fmla="*/ 146251 h 146251"/>
              <a:gd name="connsiteX1" fmla="*/ 149329 w 151439"/>
              <a:gd name="connsiteY1" fmla="*/ 32995 h 146251"/>
              <a:gd name="connsiteX2" fmla="*/ 86657 w 151439"/>
              <a:gd name="connsiteY2" fmla="*/ 751 h 146251"/>
              <a:gd name="connsiteX3" fmla="*/ 30937 w 151439"/>
              <a:gd name="connsiteY3" fmla="*/ 15562 h 146251"/>
              <a:gd name="connsiteX4" fmla="*/ 405 w 151439"/>
              <a:gd name="connsiteY4" fmla="*/ 73099 h 146251"/>
              <a:gd name="connsiteX5" fmla="*/ 12597 w 151439"/>
              <a:gd name="connsiteY5" fmla="*/ 134059 h 146251"/>
              <a:gd name="connsiteX0" fmla="*/ 152857 w 157507"/>
              <a:gd name="connsiteY0" fmla="*/ 143631 h 143631"/>
              <a:gd name="connsiteX1" fmla="*/ 149329 w 157507"/>
              <a:gd name="connsiteY1" fmla="*/ 32995 h 143631"/>
              <a:gd name="connsiteX2" fmla="*/ 86657 w 157507"/>
              <a:gd name="connsiteY2" fmla="*/ 751 h 143631"/>
              <a:gd name="connsiteX3" fmla="*/ 30937 w 157507"/>
              <a:gd name="connsiteY3" fmla="*/ 15562 h 143631"/>
              <a:gd name="connsiteX4" fmla="*/ 405 w 157507"/>
              <a:gd name="connsiteY4" fmla="*/ 73099 h 143631"/>
              <a:gd name="connsiteX5" fmla="*/ 12597 w 157507"/>
              <a:gd name="connsiteY5" fmla="*/ 134059 h 143631"/>
              <a:gd name="connsiteX0" fmla="*/ 152857 w 156347"/>
              <a:gd name="connsiteY0" fmla="*/ 143631 h 143631"/>
              <a:gd name="connsiteX1" fmla="*/ 155234 w 156347"/>
              <a:gd name="connsiteY1" fmla="*/ 84349 h 143631"/>
              <a:gd name="connsiteX2" fmla="*/ 149329 w 156347"/>
              <a:gd name="connsiteY2" fmla="*/ 32995 h 143631"/>
              <a:gd name="connsiteX3" fmla="*/ 86657 w 156347"/>
              <a:gd name="connsiteY3" fmla="*/ 751 h 143631"/>
              <a:gd name="connsiteX4" fmla="*/ 30937 w 156347"/>
              <a:gd name="connsiteY4" fmla="*/ 15562 h 143631"/>
              <a:gd name="connsiteX5" fmla="*/ 405 w 156347"/>
              <a:gd name="connsiteY5" fmla="*/ 73099 h 143631"/>
              <a:gd name="connsiteX6" fmla="*/ 12597 w 156347"/>
              <a:gd name="connsiteY6" fmla="*/ 134059 h 143631"/>
              <a:gd name="connsiteX0" fmla="*/ 152857 w 168350"/>
              <a:gd name="connsiteY0" fmla="*/ 143631 h 143631"/>
              <a:gd name="connsiteX1" fmla="*/ 168334 w 168350"/>
              <a:gd name="connsiteY1" fmla="*/ 84349 h 143631"/>
              <a:gd name="connsiteX2" fmla="*/ 149329 w 168350"/>
              <a:gd name="connsiteY2" fmla="*/ 32995 h 143631"/>
              <a:gd name="connsiteX3" fmla="*/ 86657 w 168350"/>
              <a:gd name="connsiteY3" fmla="*/ 751 h 143631"/>
              <a:gd name="connsiteX4" fmla="*/ 30937 w 168350"/>
              <a:gd name="connsiteY4" fmla="*/ 15562 h 143631"/>
              <a:gd name="connsiteX5" fmla="*/ 405 w 168350"/>
              <a:gd name="connsiteY5" fmla="*/ 73099 h 143631"/>
              <a:gd name="connsiteX6" fmla="*/ 12597 w 168350"/>
              <a:gd name="connsiteY6" fmla="*/ 134059 h 143631"/>
              <a:gd name="connsiteX0" fmla="*/ 152857 w 168350"/>
              <a:gd name="connsiteY0" fmla="*/ 143075 h 143075"/>
              <a:gd name="connsiteX1" fmla="*/ 168334 w 168350"/>
              <a:gd name="connsiteY1" fmla="*/ 83793 h 143075"/>
              <a:gd name="connsiteX2" fmla="*/ 149329 w 168350"/>
              <a:gd name="connsiteY2" fmla="*/ 21958 h 143075"/>
              <a:gd name="connsiteX3" fmla="*/ 86657 w 168350"/>
              <a:gd name="connsiteY3" fmla="*/ 195 h 143075"/>
              <a:gd name="connsiteX4" fmla="*/ 30937 w 168350"/>
              <a:gd name="connsiteY4" fmla="*/ 15006 h 143075"/>
              <a:gd name="connsiteX5" fmla="*/ 405 w 168350"/>
              <a:gd name="connsiteY5" fmla="*/ 72543 h 143075"/>
              <a:gd name="connsiteX6" fmla="*/ 12597 w 168350"/>
              <a:gd name="connsiteY6" fmla="*/ 133503 h 14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350" h="143075">
                <a:moveTo>
                  <a:pt x="152857" y="143075"/>
                </a:moveTo>
                <a:cubicBezTo>
                  <a:pt x="153253" y="133195"/>
                  <a:pt x="168922" y="102232"/>
                  <a:pt x="168334" y="83793"/>
                </a:cubicBezTo>
                <a:cubicBezTo>
                  <a:pt x="167746" y="65354"/>
                  <a:pt x="162942" y="35891"/>
                  <a:pt x="149329" y="21958"/>
                </a:cubicBezTo>
                <a:cubicBezTo>
                  <a:pt x="135716" y="8025"/>
                  <a:pt x="106389" y="1354"/>
                  <a:pt x="86657" y="195"/>
                </a:cubicBezTo>
                <a:cubicBezTo>
                  <a:pt x="66925" y="-964"/>
                  <a:pt x="45312" y="2948"/>
                  <a:pt x="30937" y="15006"/>
                </a:cubicBezTo>
                <a:cubicBezTo>
                  <a:pt x="16562" y="27064"/>
                  <a:pt x="3462" y="52794"/>
                  <a:pt x="405" y="72543"/>
                </a:cubicBezTo>
                <a:cubicBezTo>
                  <a:pt x="-2652" y="92292"/>
                  <a:pt x="12597" y="133503"/>
                  <a:pt x="12597" y="133503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TextBox 10"/>
          <p:cNvSpPr txBox="1"/>
          <p:nvPr/>
        </p:nvSpPr>
        <p:spPr>
          <a:xfrm>
            <a:off x="394278" y="2879403"/>
            <a:ext cx="31282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/>
              <a:t>Granular</a:t>
            </a:r>
            <a:r>
              <a:rPr lang="en-NZ" dirty="0" smtClean="0"/>
              <a:t> – rotation of particles at all scales by shear on bounding faults</a:t>
            </a:r>
          </a:p>
          <a:p>
            <a:r>
              <a:rPr lang="en-NZ" dirty="0" smtClean="0"/>
              <a:t>- Think grains in gouge all the way to rotating plates</a:t>
            </a:r>
            <a:endParaRPr lang="en-NZ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047744" y="1353312"/>
            <a:ext cx="4620768" cy="243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992118" y="2608012"/>
            <a:ext cx="4620768" cy="243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128026" y="3898665"/>
            <a:ext cx="4620768" cy="2390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096513" y="5316448"/>
            <a:ext cx="4791455" cy="875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94278" y="5838055"/>
            <a:ext cx="5384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b="1" u="sng" dirty="0" smtClean="0"/>
              <a:t>Mature fault zones </a:t>
            </a:r>
            <a:r>
              <a:rPr lang="en-NZ" b="1" u="sng" dirty="0"/>
              <a:t>rapidly </a:t>
            </a:r>
            <a:r>
              <a:rPr lang="en-NZ" b="1" u="sng" dirty="0" smtClean="0"/>
              <a:t>evolve </a:t>
            </a:r>
            <a:r>
              <a:rPr lang="en-NZ" b="1" u="sng" dirty="0"/>
              <a:t>towards relatively simple narrow </a:t>
            </a:r>
            <a:r>
              <a:rPr lang="en-NZ" b="1" u="sng" dirty="0" smtClean="0"/>
              <a:t>zones, dominated by sliding </a:t>
            </a:r>
            <a:endParaRPr lang="en-NZ" b="1" u="sng" dirty="0"/>
          </a:p>
        </p:txBody>
      </p:sp>
    </p:spTree>
    <p:extLst>
      <p:ext uri="{BB962C8B-B14F-4D97-AF65-F5344CB8AC3E}">
        <p14:creationId xmlns:p14="http://schemas.microsoft.com/office/powerpoint/2010/main" val="29537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41" r="1394"/>
          <a:stretch/>
        </p:blipFill>
        <p:spPr>
          <a:xfrm>
            <a:off x="4692206" y="670560"/>
            <a:ext cx="4451793" cy="57713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79809" y="262384"/>
            <a:ext cx="1792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Regional plate-boundary system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5315712" y="2060448"/>
            <a:ext cx="1389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Individual fault zone</a:t>
            </a:r>
            <a:endParaRPr lang="en-NZ" dirty="0"/>
          </a:p>
        </p:txBody>
      </p:sp>
      <p:sp>
        <p:nvSpPr>
          <p:cNvPr id="7" name="TextBox 6"/>
          <p:cNvSpPr txBox="1"/>
          <p:nvPr/>
        </p:nvSpPr>
        <p:spPr>
          <a:xfrm>
            <a:off x="6640848" y="5669280"/>
            <a:ext cx="1435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Fault outcrop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8" y="1538333"/>
            <a:ext cx="4925568" cy="4903564"/>
          </a:xfrm>
        </p:spPr>
        <p:txBody>
          <a:bodyPr>
            <a:normAutofit fontScale="70000" lnSpcReduction="20000"/>
          </a:bodyPr>
          <a:lstStyle/>
          <a:p>
            <a:r>
              <a:rPr lang="en-NZ" dirty="0" smtClean="0"/>
              <a:t>Tend to be relatively similar at all scales</a:t>
            </a:r>
          </a:p>
          <a:p>
            <a:endParaRPr lang="en-NZ" dirty="0" smtClean="0"/>
          </a:p>
          <a:p>
            <a:r>
              <a:rPr lang="en-NZ" dirty="0"/>
              <a:t>At the largest </a:t>
            </a:r>
            <a:r>
              <a:rPr lang="en-NZ" dirty="0" smtClean="0"/>
              <a:t>plate boundary scale, the </a:t>
            </a:r>
            <a:r>
              <a:rPr lang="en-NZ" dirty="0"/>
              <a:t>shear </a:t>
            </a:r>
            <a:r>
              <a:rPr lang="en-NZ" dirty="0" smtClean="0"/>
              <a:t>is distributed </a:t>
            </a:r>
            <a:r>
              <a:rPr lang="en-NZ" dirty="0"/>
              <a:t>over a network of faults. </a:t>
            </a:r>
            <a:endParaRPr lang="en-NZ" dirty="0" smtClean="0"/>
          </a:p>
          <a:p>
            <a:endParaRPr lang="en-NZ" dirty="0" smtClean="0"/>
          </a:p>
          <a:p>
            <a:r>
              <a:rPr lang="en-NZ" dirty="0" smtClean="0"/>
              <a:t>Within the plate boundary zone, individual </a:t>
            </a:r>
            <a:r>
              <a:rPr lang="en-NZ" dirty="0"/>
              <a:t>major faults in the </a:t>
            </a:r>
            <a:r>
              <a:rPr lang="en-NZ" dirty="0" smtClean="0"/>
              <a:t>network consist </a:t>
            </a:r>
            <a:r>
              <a:rPr lang="en-NZ" dirty="0"/>
              <a:t>of a quasi-linear array of </a:t>
            </a:r>
            <a:r>
              <a:rPr lang="en-NZ" dirty="0" err="1"/>
              <a:t>subparallel</a:t>
            </a:r>
            <a:r>
              <a:rPr lang="en-NZ" dirty="0"/>
              <a:t> strands</a:t>
            </a:r>
            <a:r>
              <a:rPr lang="en-NZ" dirty="0" smtClean="0"/>
              <a:t>.</a:t>
            </a:r>
          </a:p>
          <a:p>
            <a:endParaRPr lang="en-NZ" dirty="0" smtClean="0"/>
          </a:p>
          <a:p>
            <a:r>
              <a:rPr lang="en-NZ" dirty="0" smtClean="0"/>
              <a:t>At </a:t>
            </a:r>
            <a:r>
              <a:rPr lang="en-NZ" dirty="0"/>
              <a:t>internal fault-zone scale, each strand consists of </a:t>
            </a:r>
            <a:r>
              <a:rPr lang="en-NZ" dirty="0" smtClean="0"/>
              <a:t>a distributed </a:t>
            </a:r>
            <a:r>
              <a:rPr lang="en-NZ" dirty="0"/>
              <a:t>band of intense </a:t>
            </a:r>
            <a:r>
              <a:rPr lang="en-NZ" dirty="0" smtClean="0"/>
              <a:t>fracturing, with one or more zones of strain </a:t>
            </a:r>
            <a:r>
              <a:rPr lang="en-NZ" dirty="0"/>
              <a:t>localization </a:t>
            </a:r>
            <a:r>
              <a:rPr lang="en-NZ" dirty="0" smtClean="0"/>
              <a:t>and intense </a:t>
            </a:r>
            <a:r>
              <a:rPr lang="en-NZ" dirty="0"/>
              <a:t>fragmentation. </a:t>
            </a:r>
            <a:endParaRPr lang="en-NZ" dirty="0" smtClean="0"/>
          </a:p>
          <a:p>
            <a:endParaRPr lang="en-NZ" dirty="0" smtClean="0"/>
          </a:p>
          <a:p>
            <a:r>
              <a:rPr lang="en-NZ" dirty="0" smtClean="0"/>
              <a:t>Key structural </a:t>
            </a:r>
            <a:r>
              <a:rPr lang="en-NZ" dirty="0"/>
              <a:t>elements repeat at different scales.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2384"/>
            <a:ext cx="5686806" cy="867773"/>
          </a:xfrm>
        </p:spPr>
        <p:txBody>
          <a:bodyPr>
            <a:normAutofit/>
          </a:bodyPr>
          <a:lstStyle/>
          <a:p>
            <a:r>
              <a:rPr lang="en-NZ" dirty="0" smtClean="0"/>
              <a:t>Fractal fault systems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5195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8" y="3756059"/>
            <a:ext cx="8815252" cy="273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Normal fault </a:t>
            </a:r>
            <a:r>
              <a:rPr lang="en-NZ" dirty="0" smtClean="0"/>
              <a:t>systems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30157"/>
            <a:ext cx="7886700" cy="2451243"/>
          </a:xfrm>
        </p:spPr>
        <p:txBody>
          <a:bodyPr>
            <a:normAutofit fontScale="77500" lnSpcReduction="20000"/>
          </a:bodyPr>
          <a:lstStyle/>
          <a:p>
            <a:r>
              <a:rPr lang="en-NZ" b="1" dirty="0" smtClean="0"/>
              <a:t>Graben</a:t>
            </a:r>
            <a:r>
              <a:rPr lang="en-NZ" dirty="0" smtClean="0"/>
              <a:t> - a </a:t>
            </a:r>
            <a:r>
              <a:rPr lang="en-NZ" dirty="0"/>
              <a:t>down-dropped block bounded by conjugate normal faults dipping </a:t>
            </a:r>
            <a:r>
              <a:rPr lang="en-NZ" dirty="0" smtClean="0"/>
              <a:t>towards each other</a:t>
            </a:r>
            <a:endParaRPr lang="en-NZ" dirty="0"/>
          </a:p>
          <a:p>
            <a:r>
              <a:rPr lang="en-NZ" b="1" dirty="0" smtClean="0"/>
              <a:t>Horst</a:t>
            </a:r>
            <a:r>
              <a:rPr lang="en-NZ" dirty="0" smtClean="0"/>
              <a:t> - a </a:t>
            </a:r>
            <a:r>
              <a:rPr lang="en-NZ" dirty="0"/>
              <a:t>relatively elevated block bounded by outward-dipping normal </a:t>
            </a:r>
            <a:r>
              <a:rPr lang="en-NZ" dirty="0" smtClean="0"/>
              <a:t>faults</a:t>
            </a:r>
            <a:endParaRPr lang="en-NZ" dirty="0"/>
          </a:p>
          <a:p>
            <a:r>
              <a:rPr lang="en-NZ" b="1" dirty="0" smtClean="0"/>
              <a:t>Half graben </a:t>
            </a:r>
            <a:r>
              <a:rPr lang="en-NZ" dirty="0" smtClean="0"/>
              <a:t>– a tilted fault block bounded </a:t>
            </a:r>
            <a:r>
              <a:rPr lang="en-NZ" dirty="0"/>
              <a:t>by single set of normal </a:t>
            </a:r>
            <a:r>
              <a:rPr lang="en-NZ" dirty="0" smtClean="0"/>
              <a:t>faults. Creates a basin with a triangular cross section</a:t>
            </a:r>
            <a:endParaRPr lang="en-NZ" dirty="0"/>
          </a:p>
          <a:p>
            <a:r>
              <a:rPr lang="en-NZ" b="1" dirty="0"/>
              <a:t>Rift systems </a:t>
            </a:r>
            <a:r>
              <a:rPr lang="en-NZ" dirty="0"/>
              <a:t>of </a:t>
            </a:r>
            <a:r>
              <a:rPr lang="en-NZ" dirty="0" err="1" smtClean="0"/>
              <a:t>grabens</a:t>
            </a:r>
            <a:r>
              <a:rPr lang="en-NZ" dirty="0" smtClean="0"/>
              <a:t> may extend </a:t>
            </a:r>
            <a:r>
              <a:rPr lang="en-NZ" dirty="0"/>
              <a:t>for long </a:t>
            </a:r>
            <a:r>
              <a:rPr lang="en-NZ" dirty="0" smtClean="0"/>
              <a:t>distances – e.g. North Sea</a:t>
            </a: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405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33"/>
          <a:stretch/>
        </p:blipFill>
        <p:spPr bwMode="auto">
          <a:xfrm>
            <a:off x="794083" y="4203502"/>
            <a:ext cx="7745903" cy="208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24" y="1433057"/>
            <a:ext cx="6805759" cy="209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772" y="225521"/>
            <a:ext cx="8514464" cy="867773"/>
          </a:xfrm>
        </p:spPr>
        <p:txBody>
          <a:bodyPr>
            <a:normAutofit fontScale="90000"/>
          </a:bodyPr>
          <a:lstStyle/>
          <a:p>
            <a:r>
              <a:rPr lang="en-NZ" dirty="0"/>
              <a:t>Normal fault systems – Planar vs </a:t>
            </a:r>
            <a:r>
              <a:rPr lang="en-NZ" dirty="0" err="1"/>
              <a:t>listric</a:t>
            </a:r>
            <a:r>
              <a:rPr lang="en-NZ" dirty="0"/>
              <a:t> </a:t>
            </a:r>
            <a:r>
              <a:rPr lang="en-NZ" dirty="0" smtClean="0"/>
              <a:t>faults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2562726" y="722260"/>
            <a:ext cx="4499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 smtClean="0"/>
              <a:t>Planar faults can only accommodate small amounts of extension</a:t>
            </a:r>
            <a:endParaRPr lang="en-NZ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74460" y="3981692"/>
            <a:ext cx="3731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To really extend, you need to go </a:t>
            </a:r>
            <a:r>
              <a:rPr lang="en-NZ" dirty="0" err="1" smtClean="0"/>
              <a:t>listric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4812632" y="5867995"/>
            <a:ext cx="3727354" cy="584775"/>
          </a:xfrm>
          <a:prstGeom prst="rect">
            <a:avLst/>
          </a:prstGeom>
          <a:solidFill>
            <a:srgbClr val="FFFBC2"/>
          </a:solidFill>
        </p:spPr>
        <p:txBody>
          <a:bodyPr wrap="square" rtlCol="0">
            <a:spAutoFit/>
          </a:bodyPr>
          <a:lstStyle/>
          <a:p>
            <a:r>
              <a:rPr lang="en-NZ" sz="1600" dirty="0" smtClean="0"/>
              <a:t>How is this change from high to low angle faulting expressed at the surface?</a:t>
            </a:r>
            <a:endParaRPr lang="en-NZ" sz="1600" dirty="0"/>
          </a:p>
        </p:txBody>
      </p:sp>
      <p:sp>
        <p:nvSpPr>
          <p:cNvPr id="7" name="Freeform 6"/>
          <p:cNvSpPr/>
          <p:nvPr/>
        </p:nvSpPr>
        <p:spPr>
          <a:xfrm>
            <a:off x="5594684" y="4668253"/>
            <a:ext cx="1636295" cy="1070810"/>
          </a:xfrm>
          <a:custGeom>
            <a:avLst/>
            <a:gdLst>
              <a:gd name="connsiteX0" fmla="*/ 0 w 1636295"/>
              <a:gd name="connsiteY0" fmla="*/ 36094 h 1070810"/>
              <a:gd name="connsiteX1" fmla="*/ 168442 w 1636295"/>
              <a:gd name="connsiteY1" fmla="*/ 409073 h 1070810"/>
              <a:gd name="connsiteX2" fmla="*/ 348916 w 1636295"/>
              <a:gd name="connsiteY2" fmla="*/ 625642 h 1070810"/>
              <a:gd name="connsiteX3" fmla="*/ 685800 w 1636295"/>
              <a:gd name="connsiteY3" fmla="*/ 806115 h 1070810"/>
              <a:gd name="connsiteX4" fmla="*/ 1070811 w 1636295"/>
              <a:gd name="connsiteY4" fmla="*/ 938463 h 1070810"/>
              <a:gd name="connsiteX5" fmla="*/ 1371600 w 1636295"/>
              <a:gd name="connsiteY5" fmla="*/ 1034715 h 1070810"/>
              <a:gd name="connsiteX6" fmla="*/ 1636295 w 1636295"/>
              <a:gd name="connsiteY6" fmla="*/ 1070810 h 1070810"/>
              <a:gd name="connsiteX7" fmla="*/ 1528011 w 1636295"/>
              <a:gd name="connsiteY7" fmla="*/ 348915 h 1070810"/>
              <a:gd name="connsiteX8" fmla="*/ 577516 w 1636295"/>
              <a:gd name="connsiteY8" fmla="*/ 0 h 1070810"/>
              <a:gd name="connsiteX9" fmla="*/ 0 w 1636295"/>
              <a:gd name="connsiteY9" fmla="*/ 36094 h 107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36295" h="1070810">
                <a:moveTo>
                  <a:pt x="0" y="36094"/>
                </a:moveTo>
                <a:lnTo>
                  <a:pt x="168442" y="409073"/>
                </a:lnTo>
                <a:lnTo>
                  <a:pt x="348916" y="625642"/>
                </a:lnTo>
                <a:lnTo>
                  <a:pt x="685800" y="806115"/>
                </a:lnTo>
                <a:lnTo>
                  <a:pt x="1070811" y="938463"/>
                </a:lnTo>
                <a:lnTo>
                  <a:pt x="1371600" y="1034715"/>
                </a:lnTo>
                <a:lnTo>
                  <a:pt x="1636295" y="1070810"/>
                </a:lnTo>
                <a:lnTo>
                  <a:pt x="1528011" y="348915"/>
                </a:lnTo>
                <a:lnTo>
                  <a:pt x="577516" y="0"/>
                </a:lnTo>
                <a:lnTo>
                  <a:pt x="0" y="3609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3905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9"/>
          <p:cNvSpPr txBox="1">
            <a:spLocks noChangeArrowheads="1"/>
          </p:cNvSpPr>
          <p:nvPr/>
        </p:nvSpPr>
        <p:spPr bwMode="auto">
          <a:xfrm>
            <a:off x="0" y="0"/>
            <a:ext cx="18473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2600" b="1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/>
              <a:t>Types of Faults – Anderson’s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130157"/>
            <a:ext cx="3075709" cy="5311740"/>
          </a:xfrm>
        </p:spPr>
        <p:txBody>
          <a:bodyPr>
            <a:normAutofit fontScale="70000" lnSpcReduction="20000"/>
          </a:bodyPr>
          <a:lstStyle/>
          <a:p>
            <a:r>
              <a:rPr lang="en-NZ" dirty="0" smtClean="0"/>
              <a:t>Explains conjugate </a:t>
            </a:r>
            <a:r>
              <a:rPr lang="en-NZ" dirty="0"/>
              <a:t>fault </a:t>
            </a:r>
            <a:r>
              <a:rPr lang="en-NZ" dirty="0" smtClean="0"/>
              <a:t>systems</a:t>
            </a:r>
          </a:p>
          <a:p>
            <a:pPr lvl="1"/>
            <a:r>
              <a:rPr lang="en-NZ" dirty="0" smtClean="0"/>
              <a:t>Fault planes inclined ~30° either side of </a:t>
            </a:r>
            <a:r>
              <a:rPr lang="el-GR" dirty="0" smtClean="0"/>
              <a:t>σ</a:t>
            </a:r>
            <a:r>
              <a:rPr lang="en-NZ" dirty="0" smtClean="0"/>
              <a:t>1</a:t>
            </a:r>
          </a:p>
          <a:p>
            <a:endParaRPr lang="en-NZ" dirty="0"/>
          </a:p>
          <a:p>
            <a:r>
              <a:rPr lang="en-NZ" dirty="0" smtClean="0"/>
              <a:t>describes 3 situations, each with</a:t>
            </a:r>
          </a:p>
          <a:p>
            <a:pPr lvl="1"/>
            <a:r>
              <a:rPr lang="en-NZ" dirty="0" smtClean="0"/>
              <a:t>1 principal stress vertical</a:t>
            </a:r>
          </a:p>
          <a:p>
            <a:pPr lvl="1"/>
            <a:r>
              <a:rPr lang="en-NZ" dirty="0" smtClean="0"/>
              <a:t>2 principal stresses horizontal</a:t>
            </a:r>
          </a:p>
          <a:p>
            <a:pPr lvl="1"/>
            <a:r>
              <a:rPr lang="en-NZ" dirty="0" smtClean="0"/>
              <a:t>Shortening in the direction of </a:t>
            </a:r>
            <a:r>
              <a:rPr lang="el-GR" dirty="0" smtClean="0"/>
              <a:t>σ</a:t>
            </a:r>
            <a:r>
              <a:rPr lang="en-NZ" dirty="0" smtClean="0"/>
              <a:t>1</a:t>
            </a:r>
          </a:p>
          <a:p>
            <a:pPr lvl="1"/>
            <a:endParaRPr lang="en-NZ" dirty="0"/>
          </a:p>
          <a:p>
            <a:r>
              <a:rPr lang="en-NZ" dirty="0" smtClean="0"/>
              <a:t>Need to remember which stress is vertical:</a:t>
            </a:r>
          </a:p>
          <a:p>
            <a:pPr lvl="1"/>
            <a:r>
              <a:rPr lang="en-NZ" dirty="0"/>
              <a:t>Normal faults - </a:t>
            </a:r>
            <a:r>
              <a:rPr lang="el-GR" dirty="0"/>
              <a:t>σ</a:t>
            </a:r>
            <a:r>
              <a:rPr lang="en-NZ" dirty="0"/>
              <a:t>1 vertical</a:t>
            </a:r>
          </a:p>
          <a:p>
            <a:pPr lvl="1"/>
            <a:r>
              <a:rPr lang="en-NZ" dirty="0"/>
              <a:t>Strike slip faults – </a:t>
            </a:r>
            <a:r>
              <a:rPr lang="el-GR" dirty="0"/>
              <a:t>σ</a:t>
            </a:r>
            <a:r>
              <a:rPr lang="en-NZ" dirty="0"/>
              <a:t>2 vertical</a:t>
            </a:r>
          </a:p>
          <a:p>
            <a:pPr lvl="1"/>
            <a:r>
              <a:rPr lang="en-NZ" dirty="0" smtClean="0"/>
              <a:t>Thrust faults – </a:t>
            </a:r>
            <a:r>
              <a:rPr lang="el-GR" dirty="0" smtClean="0"/>
              <a:t>σ</a:t>
            </a:r>
            <a:r>
              <a:rPr lang="en-NZ" dirty="0" smtClean="0"/>
              <a:t>3 vertical</a:t>
            </a:r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18" b="67228"/>
          <a:stretch/>
        </p:blipFill>
        <p:spPr>
          <a:xfrm>
            <a:off x="4143375" y="1089227"/>
            <a:ext cx="2009775" cy="17587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10" r="62033" b="30760"/>
          <a:stretch/>
        </p:blipFill>
        <p:spPr>
          <a:xfrm>
            <a:off x="4143375" y="2857500"/>
            <a:ext cx="1857375" cy="19335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87"/>
          <a:stretch/>
        </p:blipFill>
        <p:spPr>
          <a:xfrm>
            <a:off x="4143375" y="4838699"/>
            <a:ext cx="4892094" cy="15892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6" t="22289" b="32098"/>
          <a:stretch/>
        </p:blipFill>
        <p:spPr>
          <a:xfrm>
            <a:off x="6038849" y="2219325"/>
            <a:ext cx="2996619" cy="2447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9186" y="5469412"/>
            <a:ext cx="310668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NZ" dirty="0" smtClean="0"/>
              <a:t>You should be able to draw these </a:t>
            </a:r>
            <a:r>
              <a:rPr lang="en-NZ" dirty="0" err="1" smtClean="0"/>
              <a:t>Andersonian</a:t>
            </a:r>
            <a:r>
              <a:rPr lang="en-NZ" dirty="0" smtClean="0"/>
              <a:t> diagrams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8841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9"/>
          <p:cNvSpPr txBox="1">
            <a:spLocks noChangeArrowheads="1"/>
          </p:cNvSpPr>
          <p:nvPr/>
        </p:nvSpPr>
        <p:spPr bwMode="auto">
          <a:xfrm>
            <a:off x="0" y="0"/>
            <a:ext cx="18473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2600" b="1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/>
              <a:t>Types of Faults – Anderson’s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130157"/>
            <a:ext cx="3075709" cy="5311740"/>
          </a:xfrm>
        </p:spPr>
        <p:txBody>
          <a:bodyPr>
            <a:normAutofit lnSpcReduction="10000"/>
          </a:bodyPr>
          <a:lstStyle/>
          <a:p>
            <a:r>
              <a:rPr lang="en-NZ" dirty="0"/>
              <a:t>Anderson’s theory works for</a:t>
            </a:r>
          </a:p>
          <a:p>
            <a:pPr lvl="1"/>
            <a:r>
              <a:rPr lang="en-NZ" dirty="0"/>
              <a:t>High-angle normal faults</a:t>
            </a:r>
          </a:p>
          <a:p>
            <a:pPr lvl="1"/>
            <a:r>
              <a:rPr lang="en-NZ" dirty="0"/>
              <a:t>Low-angle thrusts</a:t>
            </a:r>
          </a:p>
          <a:p>
            <a:pPr lvl="1"/>
            <a:r>
              <a:rPr lang="en-NZ" dirty="0"/>
              <a:t>Strike-slip faults</a:t>
            </a:r>
          </a:p>
          <a:p>
            <a:endParaRPr lang="en-NZ" dirty="0"/>
          </a:p>
          <a:p>
            <a:r>
              <a:rPr lang="en-NZ" dirty="0"/>
              <a:t>not for</a:t>
            </a:r>
          </a:p>
          <a:p>
            <a:pPr lvl="1"/>
            <a:r>
              <a:rPr lang="en-NZ" dirty="0"/>
              <a:t>Low-angle normal faults</a:t>
            </a:r>
          </a:p>
          <a:p>
            <a:pPr lvl="1"/>
            <a:r>
              <a:rPr lang="en-NZ" dirty="0"/>
              <a:t>High-angle reverse faults</a:t>
            </a:r>
          </a:p>
          <a:p>
            <a:pPr lvl="1"/>
            <a:r>
              <a:rPr lang="en-NZ" dirty="0"/>
              <a:t>Non-conjugate faults</a:t>
            </a:r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18" b="67228"/>
          <a:stretch/>
        </p:blipFill>
        <p:spPr>
          <a:xfrm>
            <a:off x="4143375" y="1089227"/>
            <a:ext cx="2009775" cy="17587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10" r="62033" b="30760"/>
          <a:stretch/>
        </p:blipFill>
        <p:spPr>
          <a:xfrm>
            <a:off x="4143375" y="2857500"/>
            <a:ext cx="1857375" cy="19335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87"/>
          <a:stretch/>
        </p:blipFill>
        <p:spPr>
          <a:xfrm>
            <a:off x="4143375" y="4838699"/>
            <a:ext cx="4892094" cy="15892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6" t="22289" b="32098"/>
          <a:stretch/>
        </p:blipFill>
        <p:spPr>
          <a:xfrm>
            <a:off x="6038849" y="2219325"/>
            <a:ext cx="2996619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2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80" y="1362075"/>
            <a:ext cx="3924520" cy="225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How do faults</a:t>
            </a:r>
            <a:r>
              <a:rPr lang="en-NZ" baseline="0" dirty="0" smtClean="0"/>
              <a:t> grow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084319"/>
            <a:ext cx="3992118" cy="2357577"/>
          </a:xfrm>
        </p:spPr>
        <p:txBody>
          <a:bodyPr/>
          <a:lstStyle/>
          <a:p>
            <a:r>
              <a:rPr lang="en-NZ" dirty="0" smtClean="0"/>
              <a:t>New research suggests that growth is very rapid</a:t>
            </a:r>
            <a:endParaRPr lang="en-NZ" dirty="0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896" y="268224"/>
            <a:ext cx="3911422" cy="617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53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How do faults grow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30157"/>
            <a:ext cx="4040488" cy="1296051"/>
          </a:xfrm>
        </p:spPr>
        <p:txBody>
          <a:bodyPr>
            <a:normAutofit fontScale="92500"/>
          </a:bodyPr>
          <a:lstStyle/>
          <a:p>
            <a:r>
              <a:rPr lang="en-NZ" dirty="0" smtClean="0"/>
              <a:t>Faults appear to attain their full length quickly, then grow in displacement</a:t>
            </a:r>
            <a:endParaRPr lang="en-NZ" dirty="0"/>
          </a:p>
        </p:txBody>
      </p:sp>
      <p:pic>
        <p:nvPicPr>
          <p:cNvPr id="5" name="Picture 6" descr="pop2 C &amp; S"/>
          <p:cNvPicPr>
            <a:picLocks noChangeAspect="1" noChangeArrowheads="1"/>
          </p:cNvPicPr>
          <p:nvPr/>
        </p:nvPicPr>
        <p:blipFill rotWithShape="1"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" t="3953" r="3433"/>
          <a:stretch/>
        </p:blipFill>
        <p:spPr bwMode="auto">
          <a:xfrm>
            <a:off x="416521" y="2337242"/>
            <a:ext cx="4252617" cy="40913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896" y="268224"/>
            <a:ext cx="3911422" cy="617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 rot="16200000">
            <a:off x="3441374" y="3852928"/>
            <a:ext cx="841248" cy="59740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Right Arrow 9"/>
          <p:cNvSpPr/>
          <p:nvPr/>
        </p:nvSpPr>
        <p:spPr>
          <a:xfrm rot="16200000">
            <a:off x="1538804" y="4614830"/>
            <a:ext cx="902208" cy="62179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TextBox 10"/>
          <p:cNvSpPr txBox="1"/>
          <p:nvPr/>
        </p:nvSpPr>
        <p:spPr>
          <a:xfrm>
            <a:off x="846133" y="5376830"/>
            <a:ext cx="2287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Small faults start small</a:t>
            </a:r>
            <a:endParaRPr lang="en-NZ" dirty="0"/>
          </a:p>
        </p:txBody>
      </p:sp>
      <p:sp>
        <p:nvSpPr>
          <p:cNvPr id="12" name="TextBox 11"/>
          <p:cNvSpPr txBox="1"/>
          <p:nvPr/>
        </p:nvSpPr>
        <p:spPr>
          <a:xfrm>
            <a:off x="2931422" y="4694447"/>
            <a:ext cx="1861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Big faults start big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1518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Normal faulting in the north </a:t>
            </a:r>
            <a:r>
              <a:rPr lang="en-NZ" dirty="0" smtClean="0"/>
              <a:t>sea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55498"/>
            <a:ext cx="7886700" cy="934262"/>
          </a:xfrm>
        </p:spPr>
        <p:txBody>
          <a:bodyPr>
            <a:normAutofit lnSpcReduction="10000"/>
          </a:bodyPr>
          <a:lstStyle/>
          <a:p>
            <a:r>
              <a:rPr lang="en-NZ" dirty="0" smtClean="0"/>
              <a:t>Oil rich North Sea</a:t>
            </a:r>
          </a:p>
          <a:p>
            <a:r>
              <a:rPr lang="en-NZ" dirty="0" smtClean="0"/>
              <a:t>Arrays of normal faults connected by relays</a:t>
            </a:r>
            <a:endParaRPr lang="en-NZ" dirty="0"/>
          </a:p>
        </p:txBody>
      </p:sp>
      <p:pic>
        <p:nvPicPr>
          <p:cNvPr id="4" name="Picture 2" descr="North_Sea_relay_smal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3"/>
          <a:stretch/>
        </p:blipFill>
        <p:spPr bwMode="auto">
          <a:xfrm>
            <a:off x="447293" y="1889760"/>
            <a:ext cx="8564189" cy="458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ame 5"/>
          <p:cNvSpPr/>
          <p:nvPr/>
        </p:nvSpPr>
        <p:spPr>
          <a:xfrm>
            <a:off x="4194048" y="2395664"/>
            <a:ext cx="2133600" cy="1261936"/>
          </a:xfrm>
          <a:prstGeom prst="frame">
            <a:avLst/>
          </a:prstGeom>
          <a:solidFill>
            <a:srgbClr val="FF0000"/>
          </a:solidFill>
          <a:ln w="254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9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1" descr="North_Sea_relay_close_up_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14413"/>
            <a:ext cx="8116824" cy="538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Fault </a:t>
            </a:r>
            <a:r>
              <a:rPr lang="en-NZ" dirty="0" smtClean="0"/>
              <a:t>segmentation - Relay zones</a:t>
            </a: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grpSp>
        <p:nvGrpSpPr>
          <p:cNvPr id="11" name="Group 10"/>
          <p:cNvGrpSpPr/>
          <p:nvPr/>
        </p:nvGrpSpPr>
        <p:grpSpPr>
          <a:xfrm>
            <a:off x="426720" y="4189340"/>
            <a:ext cx="3572256" cy="2258949"/>
            <a:chOff x="426720" y="4189340"/>
            <a:chExt cx="3572256" cy="2258949"/>
          </a:xfrm>
        </p:grpSpPr>
        <p:pic>
          <p:nvPicPr>
            <p:cNvPr id="8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6720" y="4189340"/>
              <a:ext cx="3572256" cy="2258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6"/>
            <p:cNvSpPr/>
            <p:nvPr/>
          </p:nvSpPr>
          <p:spPr>
            <a:xfrm>
              <a:off x="2194560" y="5888736"/>
              <a:ext cx="1804416" cy="548640"/>
            </a:xfrm>
            <a:custGeom>
              <a:avLst/>
              <a:gdLst>
                <a:gd name="connsiteX0" fmla="*/ 0 w 1804416"/>
                <a:gd name="connsiteY0" fmla="*/ 463296 h 548640"/>
                <a:gd name="connsiteX1" fmla="*/ 1133856 w 1804416"/>
                <a:gd name="connsiteY1" fmla="*/ 24384 h 548640"/>
                <a:gd name="connsiteX2" fmla="*/ 1804416 w 1804416"/>
                <a:gd name="connsiteY2" fmla="*/ 0 h 548640"/>
                <a:gd name="connsiteX3" fmla="*/ 1804416 w 1804416"/>
                <a:gd name="connsiteY3" fmla="*/ 536448 h 548640"/>
                <a:gd name="connsiteX4" fmla="*/ 36576 w 1804416"/>
                <a:gd name="connsiteY4" fmla="*/ 548640 h 548640"/>
                <a:gd name="connsiteX5" fmla="*/ 0 w 1804416"/>
                <a:gd name="connsiteY5" fmla="*/ 463296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4416" h="548640">
                  <a:moveTo>
                    <a:pt x="0" y="463296"/>
                  </a:moveTo>
                  <a:lnTo>
                    <a:pt x="1133856" y="24384"/>
                  </a:lnTo>
                  <a:lnTo>
                    <a:pt x="1804416" y="0"/>
                  </a:lnTo>
                  <a:lnTo>
                    <a:pt x="1804416" y="536448"/>
                  </a:lnTo>
                  <a:lnTo>
                    <a:pt x="36576" y="548640"/>
                  </a:lnTo>
                  <a:lnTo>
                    <a:pt x="0" y="46329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" name="TextBox 9"/>
            <p:cNvSpPr txBox="1"/>
            <p:nvPr/>
          </p:nvSpPr>
          <p:spPr>
            <a:xfrm rot="1639871">
              <a:off x="1754729" y="4484966"/>
              <a:ext cx="879664" cy="276999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NZ" sz="1200" dirty="0" smtClean="0"/>
                <a:t>Relay ramp</a:t>
              </a:r>
              <a:endParaRPr lang="en-NZ" sz="12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69064" y="2610069"/>
            <a:ext cx="2450992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NZ" dirty="0" smtClean="0"/>
              <a:t>Displacement decreases</a:t>
            </a:r>
            <a:endParaRPr lang="en-NZ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304288" y="3096768"/>
            <a:ext cx="1115768" cy="4145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038544" y="3092442"/>
            <a:ext cx="2388474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NZ" dirty="0" smtClean="0"/>
              <a:t>Displacement increases</a:t>
            </a:r>
            <a:endParaRPr lang="en-NZ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373768" y="3579141"/>
            <a:ext cx="1115768" cy="3101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672389" y="4636168"/>
            <a:ext cx="67849" cy="16042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494547" y="4439553"/>
            <a:ext cx="67849" cy="16042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44964" y="447089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a</a:t>
            </a:r>
            <a:endParaRPr lang="en-NZ" dirty="0"/>
          </a:p>
        </p:txBody>
      </p:sp>
      <p:sp>
        <p:nvSpPr>
          <p:cNvPr id="23" name="TextBox 22"/>
          <p:cNvSpPr txBox="1"/>
          <p:nvPr/>
        </p:nvSpPr>
        <p:spPr>
          <a:xfrm>
            <a:off x="2422943" y="415043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b</a:t>
            </a:r>
            <a:endParaRPr lang="en-NZ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090943" y="4596253"/>
            <a:ext cx="111651" cy="240249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848753" y="448756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c</a:t>
            </a:r>
            <a:endParaRPr lang="en-NZ" dirty="0"/>
          </a:p>
        </p:txBody>
      </p:sp>
      <p:sp>
        <p:nvSpPr>
          <p:cNvPr id="29" name="TextBox 28"/>
          <p:cNvSpPr txBox="1"/>
          <p:nvPr/>
        </p:nvSpPr>
        <p:spPr>
          <a:xfrm>
            <a:off x="730442" y="5099101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err="1" smtClean="0"/>
              <a:t>a+b</a:t>
            </a:r>
            <a:r>
              <a:rPr lang="en-NZ" dirty="0" smtClean="0"/>
              <a:t>=c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4782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2" grpId="0"/>
      <p:bldP spid="23" grpId="0"/>
      <p:bldP spid="27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Linkage of </a:t>
            </a:r>
            <a:r>
              <a:rPr lang="en-NZ" dirty="0" err="1" smtClean="0"/>
              <a:t>en</a:t>
            </a:r>
            <a:r>
              <a:rPr lang="en-NZ" dirty="0" smtClean="0"/>
              <a:t>-echelon fault segments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302" y="1323385"/>
            <a:ext cx="5606432" cy="4035424"/>
          </a:xfrm>
        </p:spPr>
      </p:pic>
      <p:pic>
        <p:nvPicPr>
          <p:cNvPr id="2050" name="Picture 2" descr="http://www.rose-gardening-made-easy.com/images/petals-around-the-ro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3" y="1104323"/>
            <a:ext cx="2930894" cy="190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17758" y="1459469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Ramp</a:t>
            </a:r>
            <a:endParaRPr lang="en-NZ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140518" y="1722474"/>
            <a:ext cx="377240" cy="1382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458618" y="3880996"/>
            <a:ext cx="3572256" cy="2258949"/>
            <a:chOff x="426720" y="4189340"/>
            <a:chExt cx="3572256" cy="2258949"/>
          </a:xfrm>
        </p:grpSpPr>
        <p:pic>
          <p:nvPicPr>
            <p:cNvPr id="10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6720" y="4189340"/>
              <a:ext cx="3572256" cy="2258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10"/>
            <p:cNvSpPr/>
            <p:nvPr/>
          </p:nvSpPr>
          <p:spPr>
            <a:xfrm>
              <a:off x="2194560" y="5888736"/>
              <a:ext cx="1804416" cy="548640"/>
            </a:xfrm>
            <a:custGeom>
              <a:avLst/>
              <a:gdLst>
                <a:gd name="connsiteX0" fmla="*/ 0 w 1804416"/>
                <a:gd name="connsiteY0" fmla="*/ 463296 h 548640"/>
                <a:gd name="connsiteX1" fmla="*/ 1133856 w 1804416"/>
                <a:gd name="connsiteY1" fmla="*/ 24384 h 548640"/>
                <a:gd name="connsiteX2" fmla="*/ 1804416 w 1804416"/>
                <a:gd name="connsiteY2" fmla="*/ 0 h 548640"/>
                <a:gd name="connsiteX3" fmla="*/ 1804416 w 1804416"/>
                <a:gd name="connsiteY3" fmla="*/ 536448 h 548640"/>
                <a:gd name="connsiteX4" fmla="*/ 36576 w 1804416"/>
                <a:gd name="connsiteY4" fmla="*/ 548640 h 548640"/>
                <a:gd name="connsiteX5" fmla="*/ 0 w 1804416"/>
                <a:gd name="connsiteY5" fmla="*/ 463296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4416" h="548640">
                  <a:moveTo>
                    <a:pt x="0" y="463296"/>
                  </a:moveTo>
                  <a:lnTo>
                    <a:pt x="1133856" y="24384"/>
                  </a:lnTo>
                  <a:lnTo>
                    <a:pt x="1804416" y="0"/>
                  </a:lnTo>
                  <a:lnTo>
                    <a:pt x="1804416" y="536448"/>
                  </a:lnTo>
                  <a:lnTo>
                    <a:pt x="36576" y="548640"/>
                  </a:lnTo>
                  <a:lnTo>
                    <a:pt x="0" y="46329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TextBox 11"/>
            <p:cNvSpPr txBox="1"/>
            <p:nvPr/>
          </p:nvSpPr>
          <p:spPr>
            <a:xfrm rot="1639871">
              <a:off x="1754729" y="4484966"/>
              <a:ext cx="879664" cy="276999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NZ" sz="1200" dirty="0" smtClean="0"/>
                <a:t>Relay ramp</a:t>
              </a:r>
              <a:endParaRPr lang="en-NZ" sz="12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361035" y="4687304"/>
            <a:ext cx="2255318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NZ" dirty="0" smtClean="0"/>
              <a:t>Slip here gets split between two faults</a:t>
            </a:r>
            <a:endParaRPr lang="en-NZ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997302" y="3990142"/>
            <a:ext cx="1363733" cy="1020327"/>
          </a:xfrm>
          <a:prstGeom prst="straightConnector1">
            <a:avLst/>
          </a:prstGeom>
          <a:ln w="38100">
            <a:solidFill>
              <a:srgbClr val="FFFF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71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4" y="3249232"/>
            <a:ext cx="8542084" cy="30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Synthetic and antithetic faults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30157"/>
            <a:ext cx="7886700" cy="1820307"/>
          </a:xfrm>
        </p:spPr>
        <p:txBody>
          <a:bodyPr>
            <a:normAutofit fontScale="92500" lnSpcReduction="10000"/>
          </a:bodyPr>
          <a:lstStyle/>
          <a:p>
            <a:r>
              <a:rPr lang="en-NZ" b="1" i="1" dirty="0" smtClean="0"/>
              <a:t>Synthetic</a:t>
            </a:r>
            <a:r>
              <a:rPr lang="en-NZ" dirty="0" smtClean="0"/>
              <a:t> </a:t>
            </a:r>
            <a:r>
              <a:rPr lang="en-NZ" dirty="0"/>
              <a:t>faults are parallel and have </a:t>
            </a:r>
            <a:r>
              <a:rPr lang="en-NZ" b="1" i="1" dirty="0"/>
              <a:t>same relative movement</a:t>
            </a:r>
            <a:r>
              <a:rPr lang="en-NZ" dirty="0"/>
              <a:t> as master fault</a:t>
            </a:r>
          </a:p>
          <a:p>
            <a:r>
              <a:rPr lang="en-NZ" dirty="0" smtClean="0"/>
              <a:t>subsidiary </a:t>
            </a:r>
            <a:r>
              <a:rPr lang="en-NZ" dirty="0"/>
              <a:t>yet genetically related set of </a:t>
            </a:r>
            <a:r>
              <a:rPr lang="en-NZ" b="1" i="1" dirty="0"/>
              <a:t>conjugate </a:t>
            </a:r>
            <a:r>
              <a:rPr lang="en-NZ" dirty="0"/>
              <a:t>faults, dipping in opposite direction to master fault, are </a:t>
            </a:r>
            <a:r>
              <a:rPr lang="en-NZ" b="1" i="1" dirty="0"/>
              <a:t>antithetic</a:t>
            </a:r>
            <a:r>
              <a:rPr lang="en-NZ" dirty="0"/>
              <a:t> faults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8397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1968</TotalTime>
  <Words>642</Words>
  <Application>Microsoft Office PowerPoint</Application>
  <PresentationFormat>On-screen Show (4:3)</PresentationFormat>
  <Paragraphs>95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Office Theme</vt:lpstr>
      <vt:lpstr>Geol 244 – structural geology</vt:lpstr>
      <vt:lpstr>Types of Faults – Anderson’s theory</vt:lpstr>
      <vt:lpstr>Types of Faults – Anderson’s theory</vt:lpstr>
      <vt:lpstr>How do faults grow</vt:lpstr>
      <vt:lpstr>How do faults grow</vt:lpstr>
      <vt:lpstr>Normal faulting in the north sea</vt:lpstr>
      <vt:lpstr>Fault segmentation - Relay zones</vt:lpstr>
      <vt:lpstr>Linkage of en-echelon fault segments</vt:lpstr>
      <vt:lpstr>Synthetic and antithetic faults </vt:lpstr>
      <vt:lpstr>Fault systems</vt:lpstr>
      <vt:lpstr>Describing fault systems</vt:lpstr>
      <vt:lpstr>Example of  fault system geometry</vt:lpstr>
      <vt:lpstr>Fractal fault systems</vt:lpstr>
      <vt:lpstr>Normal fault systems</vt:lpstr>
      <vt:lpstr>Normal fault systems – Planar vs listric faults</vt:lpstr>
    </vt:vector>
  </TitlesOfParts>
  <Company>University of Canterbury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 Duffy</dc:creator>
  <cp:lastModifiedBy>SSE</cp:lastModifiedBy>
  <cp:revision>143</cp:revision>
  <dcterms:created xsi:type="dcterms:W3CDTF">2014-06-03T04:23:00Z</dcterms:created>
  <dcterms:modified xsi:type="dcterms:W3CDTF">2014-09-18T10:43:42Z</dcterms:modified>
</cp:coreProperties>
</file>