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349" r:id="rId3"/>
    <p:sldId id="346" r:id="rId4"/>
    <p:sldId id="347" r:id="rId5"/>
    <p:sldId id="303" r:id="rId6"/>
    <p:sldId id="304" r:id="rId7"/>
    <p:sldId id="305" r:id="rId8"/>
    <p:sldId id="350" r:id="rId9"/>
    <p:sldId id="306" r:id="rId10"/>
    <p:sldId id="308" r:id="rId11"/>
    <p:sldId id="309" r:id="rId12"/>
    <p:sldId id="351" r:id="rId13"/>
    <p:sldId id="354" r:id="rId14"/>
    <p:sldId id="352" r:id="rId15"/>
    <p:sldId id="353" r:id="rId16"/>
    <p:sldId id="35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1"/>
    <a:srgbClr val="FFFBC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57" autoAdjust="0"/>
  </p:normalViewPr>
  <p:slideViewPr>
    <p:cSldViewPr snapToGrid="0">
      <p:cViewPr varScale="1">
        <p:scale>
          <a:sx n="79" d="100"/>
          <a:sy n="79" d="100"/>
        </p:scale>
        <p:origin x="54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3B3D1-B2A9-458F-A2B8-8E16036BA3DC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6310-CB37-4ADA-861B-E2FFD9C6048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0444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NZ" altLang="en-US" smtClean="0"/>
              <a:t>Candice, Haircut, coat, tv, Stefan, earthquake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fld id="{18860403-142F-49DA-BABE-9006907C0D12}" type="slidenum">
              <a:rPr lang="en-US" altLang="en-US" sz="1200">
                <a:latin typeface="Arial" charset="0"/>
              </a:rPr>
              <a:pPr eaLnBrk="1" hangingPunct="1"/>
              <a:t>11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518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573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466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910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2CB9455-FF34-4C95-A6FD-958F244562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31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865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4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27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545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9693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2369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E691E57-95F5-4B3B-949B-97F7109E1A4D}" type="datetimeFigureOut">
              <a:rPr lang="en-NZ" smtClean="0"/>
              <a:t>18/09/2014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F194673-8538-4FAC-8245-4B3A4FEF9E8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105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7725"/>
            <a:ext cx="7886700" cy="86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30157"/>
            <a:ext cx="7886700" cy="5311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1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hebapost.com/sites/default/files/field/image/rift_valley_spl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6"/>
          <a:stretch/>
        </p:blipFill>
        <p:spPr bwMode="auto">
          <a:xfrm>
            <a:off x="322454" y="24383"/>
            <a:ext cx="8821546" cy="644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890" y="24384"/>
            <a:ext cx="8881110" cy="804673"/>
          </a:xfrm>
        </p:spPr>
        <p:txBody>
          <a:bodyPr>
            <a:normAutofit fontScale="90000"/>
          </a:bodyPr>
          <a:lstStyle/>
          <a:p>
            <a:r>
              <a:rPr lang="en-NZ" dirty="0" err="1" smtClean="0"/>
              <a:t>Geol</a:t>
            </a:r>
            <a:r>
              <a:rPr lang="en-NZ" dirty="0" smtClean="0"/>
              <a:t> 244 – structural geology</a:t>
            </a:r>
            <a:endParaRPr lang="en-NZ" dirty="0"/>
          </a:p>
        </p:txBody>
      </p:sp>
      <p:sp>
        <p:nvSpPr>
          <p:cNvPr id="5" name="TextBox 4"/>
          <p:cNvSpPr txBox="1"/>
          <p:nvPr/>
        </p:nvSpPr>
        <p:spPr>
          <a:xfrm>
            <a:off x="4424004" y="5909303"/>
            <a:ext cx="4564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/>
              <a:t>Lecture </a:t>
            </a:r>
            <a:r>
              <a:rPr lang="en-NZ" sz="3200" dirty="0" smtClean="0"/>
              <a:t>12 – Fault systems</a:t>
            </a:r>
            <a:endParaRPr lang="en-NZ" sz="32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2169" y="-12948"/>
            <a:ext cx="8881110" cy="8046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mtClean="0">
                <a:solidFill>
                  <a:schemeClr val="bg1"/>
                </a:solidFill>
              </a:rPr>
              <a:t>Geol 244 – structural geology</a:t>
            </a:r>
            <a:endParaRPr lang="en-NZ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99620" y="5880346"/>
            <a:ext cx="4564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dirty="0" smtClean="0">
                <a:solidFill>
                  <a:schemeClr val="bg1"/>
                </a:solidFill>
              </a:rPr>
              <a:t>Lecture </a:t>
            </a:r>
            <a:r>
              <a:rPr lang="en-NZ" sz="3200" dirty="0" smtClean="0">
                <a:solidFill>
                  <a:schemeClr val="bg1"/>
                </a:solidFill>
              </a:rPr>
              <a:t>12 </a:t>
            </a:r>
            <a:r>
              <a:rPr lang="en-NZ" sz="3200" dirty="0" smtClean="0">
                <a:solidFill>
                  <a:schemeClr val="bg1"/>
                </a:solidFill>
              </a:rPr>
              <a:t>– </a:t>
            </a:r>
            <a:r>
              <a:rPr lang="en-NZ" sz="3200" dirty="0" smtClean="0">
                <a:solidFill>
                  <a:schemeClr val="bg1"/>
                </a:solidFill>
              </a:rPr>
              <a:t>Fault systems</a:t>
            </a:r>
            <a:endParaRPr lang="en-NZ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" y="791725"/>
            <a:ext cx="2404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The Afar Rift in Ethiopia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490581" y="1042400"/>
            <a:ext cx="212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Spot the relay ramps</a:t>
            </a:r>
            <a:endParaRPr lang="en-NZ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304288" y="1559066"/>
            <a:ext cx="36576" cy="190699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11290" y="1559066"/>
            <a:ext cx="1095078" cy="190699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4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Riedel shears – subsidiary fractures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1114" y="955498"/>
            <a:ext cx="8405622" cy="191629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S</a:t>
            </a:r>
            <a:r>
              <a:rPr lang="en-US" altLang="en-US" dirty="0" smtClean="0"/>
              <a:t>ubsidiary </a:t>
            </a:r>
            <a:r>
              <a:rPr lang="en-US" altLang="en-US" dirty="0"/>
              <a:t>Riedel shear fractures </a:t>
            </a:r>
            <a:r>
              <a:rPr lang="en-US" altLang="en-US" dirty="0" smtClean="0"/>
              <a:t>that propagate </a:t>
            </a:r>
            <a:r>
              <a:rPr lang="en-US" altLang="en-US" dirty="0"/>
              <a:t>short distance out of main </a:t>
            </a:r>
            <a:r>
              <a:rPr lang="en-US" altLang="en-US" dirty="0" smtClean="0"/>
              <a:t>fault</a:t>
            </a:r>
          </a:p>
          <a:p>
            <a:r>
              <a:rPr lang="en-US" altLang="en-US" dirty="0" smtClean="0"/>
              <a:t>Riedel </a:t>
            </a:r>
            <a:r>
              <a:rPr lang="en-US" altLang="en-US" dirty="0"/>
              <a:t>shears form network commonly developed during embryonic stages of </a:t>
            </a:r>
            <a:r>
              <a:rPr lang="en-US" altLang="en-US" dirty="0" smtClean="0"/>
              <a:t>faulting. </a:t>
            </a:r>
          </a:p>
          <a:p>
            <a:r>
              <a:rPr lang="en-US" altLang="en-US" dirty="0" smtClean="0"/>
              <a:t>They form </a:t>
            </a:r>
            <a:r>
              <a:rPr lang="en-US" altLang="en-US" dirty="0"/>
              <a:t>systematic array that seems to be self-similar for wide variety of materials over wide scale </a:t>
            </a:r>
            <a:r>
              <a:rPr lang="en-US" altLang="en-US" dirty="0" smtClean="0"/>
              <a:t>range</a:t>
            </a:r>
          </a:p>
          <a:p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114" y="3030284"/>
            <a:ext cx="3175254" cy="340709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basic geometry consists of conjugate R and R’ fractures </a:t>
            </a:r>
            <a:r>
              <a:rPr lang="en-US" altLang="en-US" dirty="0" smtClean="0"/>
              <a:t>so that </a:t>
            </a:r>
            <a:r>
              <a:rPr lang="en-US" altLang="en-US" dirty="0"/>
              <a:t>acute bisector </a:t>
            </a:r>
            <a:r>
              <a:rPr lang="en-US" altLang="en-US" dirty="0" smtClean="0"/>
              <a:t>is direction </a:t>
            </a:r>
            <a:r>
              <a:rPr lang="en-US" altLang="en-US" dirty="0"/>
              <a:t>of </a:t>
            </a:r>
            <a:r>
              <a:rPr lang="en-US" altLang="en-US" dirty="0" smtClean="0"/>
              <a:t>maximum compressive stress</a:t>
            </a:r>
          </a:p>
          <a:p>
            <a:r>
              <a:rPr lang="en-US" altLang="en-US" sz="2900" dirty="0"/>
              <a:t>Riedel</a:t>
            </a:r>
            <a:r>
              <a:rPr lang="en-US" altLang="en-US" sz="2900" dirty="0"/>
              <a:t> </a:t>
            </a:r>
            <a:r>
              <a:rPr lang="en-US" altLang="en-US" sz="2900" dirty="0"/>
              <a:t>shears </a:t>
            </a:r>
            <a:r>
              <a:rPr lang="en-US" altLang="en-US" dirty="0" smtClean="0"/>
              <a:t>develop </a:t>
            </a:r>
            <a:r>
              <a:rPr lang="en-US" altLang="en-US" dirty="0"/>
              <a:t>at small </a:t>
            </a:r>
            <a:r>
              <a:rPr lang="en-US" altLang="en-US" dirty="0" smtClean="0"/>
              <a:t>angle </a:t>
            </a:r>
            <a:r>
              <a:rPr lang="en-US" altLang="en-US" dirty="0"/>
              <a:t>(typically </a:t>
            </a:r>
            <a:r>
              <a:rPr lang="en-US" altLang="en-US" dirty="0" smtClean="0"/>
              <a:t>20-30</a:t>
            </a:r>
            <a:r>
              <a:rPr lang="en-US" altLang="en-US" dirty="0"/>
              <a:t>°) to main fault</a:t>
            </a:r>
            <a:r>
              <a:rPr lang="en-US" altLang="en-US" dirty="0" smtClean="0"/>
              <a:t>, </a:t>
            </a:r>
            <a:r>
              <a:rPr lang="en-US" altLang="en-US" i="1" dirty="0" smtClean="0"/>
              <a:t>and </a:t>
            </a:r>
            <a:r>
              <a:rPr lang="en-US" altLang="en-US" i="1" dirty="0"/>
              <a:t>are synthetic to </a:t>
            </a:r>
            <a:r>
              <a:rPr lang="en-US" altLang="en-US" i="1" dirty="0" smtClean="0"/>
              <a:t>main </a:t>
            </a:r>
            <a:r>
              <a:rPr lang="en-US" altLang="en-US" i="1" dirty="0"/>
              <a:t>fault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960" y="2776216"/>
            <a:ext cx="4064508" cy="3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4" y="1733872"/>
            <a:ext cx="8726228" cy="405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49815" b="24490"/>
          <a:stretch/>
        </p:blipFill>
        <p:spPr bwMode="auto">
          <a:xfrm>
            <a:off x="369494" y="1270970"/>
            <a:ext cx="8726228" cy="48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Strike slip shear patterns</a:t>
            </a:r>
            <a:endParaRPr lang="en-NZ" dirty="0"/>
          </a:p>
        </p:txBody>
      </p:sp>
      <p:cxnSp>
        <p:nvCxnSpPr>
          <p:cNvPr id="4" name="Straight Connector 3"/>
          <p:cNvCxnSpPr>
            <a:stCxn id="63490" idx="1"/>
            <a:endCxn id="63490" idx="3"/>
          </p:cNvCxnSpPr>
          <p:nvPr/>
        </p:nvCxnSpPr>
        <p:spPr>
          <a:xfrm>
            <a:off x="369494" y="3762536"/>
            <a:ext cx="872622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7766304" y="3462528"/>
            <a:ext cx="975360" cy="170688"/>
          </a:xfrm>
          <a:custGeom>
            <a:avLst/>
            <a:gdLst>
              <a:gd name="connsiteX0" fmla="*/ 0 w 975360"/>
              <a:gd name="connsiteY0" fmla="*/ 170688 h 170688"/>
              <a:gd name="connsiteX1" fmla="*/ 975360 w 975360"/>
              <a:gd name="connsiteY1" fmla="*/ 158496 h 170688"/>
              <a:gd name="connsiteX2" fmla="*/ 548640 w 975360"/>
              <a:gd name="connsiteY2" fmla="*/ 0 h 170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5360" h="170688">
                <a:moveTo>
                  <a:pt x="0" y="170688"/>
                </a:moveTo>
                <a:lnTo>
                  <a:pt x="975360" y="158496"/>
                </a:lnTo>
                <a:lnTo>
                  <a:pt x="54864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Freeform 5"/>
          <p:cNvSpPr/>
          <p:nvPr/>
        </p:nvSpPr>
        <p:spPr>
          <a:xfrm>
            <a:off x="7412736" y="3913632"/>
            <a:ext cx="963168" cy="182880"/>
          </a:xfrm>
          <a:custGeom>
            <a:avLst/>
            <a:gdLst>
              <a:gd name="connsiteX0" fmla="*/ 963168 w 963168"/>
              <a:gd name="connsiteY0" fmla="*/ 0 h 182880"/>
              <a:gd name="connsiteX1" fmla="*/ 0 w 963168"/>
              <a:gd name="connsiteY1" fmla="*/ 24384 h 182880"/>
              <a:gd name="connsiteX2" fmla="*/ 451104 w 963168"/>
              <a:gd name="connsiteY2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3168" h="182880">
                <a:moveTo>
                  <a:pt x="963168" y="0"/>
                </a:moveTo>
                <a:lnTo>
                  <a:pt x="0" y="24384"/>
                </a:lnTo>
                <a:lnTo>
                  <a:pt x="451104" y="18288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8" name="Straight Connector 7"/>
          <p:cNvCxnSpPr/>
          <p:nvPr/>
        </p:nvCxnSpPr>
        <p:spPr>
          <a:xfrm>
            <a:off x="2033888" y="4433443"/>
            <a:ext cx="2004822" cy="78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8650" y="2372282"/>
            <a:ext cx="1892403" cy="9105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3060" y="1291403"/>
            <a:ext cx="486825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Riedel (R) shears are SYNTHETIC</a:t>
            </a:r>
          </a:p>
          <a:p>
            <a:r>
              <a:rPr lang="en-NZ" dirty="0" smtClean="0"/>
              <a:t>R’ shears are ANTITHETIC, conjugate Riedel shears</a:t>
            </a:r>
            <a:endParaRPr lang="en-N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25560" y="3278753"/>
            <a:ext cx="653605" cy="182209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358864" y="2567001"/>
            <a:ext cx="431973" cy="3624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Freeform 17"/>
          <p:cNvSpPr/>
          <p:nvPr/>
        </p:nvSpPr>
        <p:spPr>
          <a:xfrm>
            <a:off x="2913889" y="4657344"/>
            <a:ext cx="738632" cy="277734"/>
          </a:xfrm>
          <a:custGeom>
            <a:avLst/>
            <a:gdLst>
              <a:gd name="connsiteX0" fmla="*/ 0 w 487680"/>
              <a:gd name="connsiteY0" fmla="*/ 0 h 146304"/>
              <a:gd name="connsiteX1" fmla="*/ 487680 w 487680"/>
              <a:gd name="connsiteY1" fmla="*/ 146304 h 146304"/>
              <a:gd name="connsiteX2" fmla="*/ 390144 w 487680"/>
              <a:gd name="connsiteY2" fmla="*/ 24384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680" h="146304">
                <a:moveTo>
                  <a:pt x="0" y="0"/>
                </a:moveTo>
                <a:lnTo>
                  <a:pt x="487680" y="146304"/>
                </a:lnTo>
                <a:lnTo>
                  <a:pt x="390144" y="2438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2" name="Freeform 21"/>
          <p:cNvSpPr/>
          <p:nvPr/>
        </p:nvSpPr>
        <p:spPr>
          <a:xfrm>
            <a:off x="1970237" y="2878280"/>
            <a:ext cx="616221" cy="316419"/>
          </a:xfrm>
          <a:custGeom>
            <a:avLst/>
            <a:gdLst>
              <a:gd name="connsiteX0" fmla="*/ 0 w 487680"/>
              <a:gd name="connsiteY0" fmla="*/ 0 h 146304"/>
              <a:gd name="connsiteX1" fmla="*/ 487680 w 487680"/>
              <a:gd name="connsiteY1" fmla="*/ 146304 h 146304"/>
              <a:gd name="connsiteX2" fmla="*/ 390144 w 487680"/>
              <a:gd name="connsiteY2" fmla="*/ 24384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680" h="146304">
                <a:moveTo>
                  <a:pt x="0" y="0"/>
                </a:moveTo>
                <a:lnTo>
                  <a:pt x="487680" y="146304"/>
                </a:lnTo>
                <a:lnTo>
                  <a:pt x="390144" y="2438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Freeform 22"/>
          <p:cNvSpPr/>
          <p:nvPr/>
        </p:nvSpPr>
        <p:spPr>
          <a:xfrm rot="2401389">
            <a:off x="3415128" y="4184872"/>
            <a:ext cx="616221" cy="316419"/>
          </a:xfrm>
          <a:custGeom>
            <a:avLst/>
            <a:gdLst>
              <a:gd name="connsiteX0" fmla="*/ 0 w 487680"/>
              <a:gd name="connsiteY0" fmla="*/ 0 h 146304"/>
              <a:gd name="connsiteX1" fmla="*/ 487680 w 487680"/>
              <a:gd name="connsiteY1" fmla="*/ 146304 h 146304"/>
              <a:gd name="connsiteX2" fmla="*/ 390144 w 487680"/>
              <a:gd name="connsiteY2" fmla="*/ 24384 h 146304"/>
              <a:gd name="connsiteX0" fmla="*/ 0 w 487680"/>
              <a:gd name="connsiteY0" fmla="*/ 0 h 146304"/>
              <a:gd name="connsiteX1" fmla="*/ 487680 w 487680"/>
              <a:gd name="connsiteY1" fmla="*/ 146304 h 146304"/>
              <a:gd name="connsiteX2" fmla="*/ 226115 w 487680"/>
              <a:gd name="connsiteY2" fmla="*/ 142767 h 14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7680" h="146304">
                <a:moveTo>
                  <a:pt x="0" y="0"/>
                </a:moveTo>
                <a:lnTo>
                  <a:pt x="487680" y="146304"/>
                </a:lnTo>
                <a:lnTo>
                  <a:pt x="226115" y="142767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Box 20"/>
          <p:cNvSpPr txBox="1"/>
          <p:nvPr/>
        </p:nvSpPr>
        <p:spPr>
          <a:xfrm rot="1235544">
            <a:off x="1777225" y="4692513"/>
            <a:ext cx="1830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/>
              <a:t>Riedel (R)</a:t>
            </a:r>
            <a:endParaRPr lang="en-NZ" sz="3200" b="1" dirty="0"/>
          </a:p>
        </p:txBody>
      </p:sp>
      <p:sp>
        <p:nvSpPr>
          <p:cNvPr id="25" name="TextBox 24"/>
          <p:cNvSpPr txBox="1"/>
          <p:nvPr/>
        </p:nvSpPr>
        <p:spPr>
          <a:xfrm rot="4188342">
            <a:off x="2558110" y="3470148"/>
            <a:ext cx="3026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3200" b="1" dirty="0" smtClean="0"/>
              <a:t>Riedel prime (R’)</a:t>
            </a:r>
            <a:endParaRPr lang="en-NZ" sz="3200" b="1" dirty="0"/>
          </a:p>
        </p:txBody>
      </p:sp>
      <p:sp>
        <p:nvSpPr>
          <p:cNvPr id="24" name="Right Arrow 23"/>
          <p:cNvSpPr/>
          <p:nvPr/>
        </p:nvSpPr>
        <p:spPr>
          <a:xfrm rot="2851899">
            <a:off x="2352492" y="3731914"/>
            <a:ext cx="1381908" cy="62039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6" name="TextBox 25"/>
          <p:cNvSpPr txBox="1"/>
          <p:nvPr/>
        </p:nvSpPr>
        <p:spPr>
          <a:xfrm rot="2993109">
            <a:off x="2704168" y="3696955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Calibri" panose="020F0502020204030204" pitchFamily="34" charset="0"/>
              </a:rPr>
              <a:t>σ</a:t>
            </a:r>
            <a:r>
              <a:rPr lang="en-NZ" sz="3200" dirty="0" smtClean="0">
                <a:latin typeface="Calibri" panose="020F0502020204030204" pitchFamily="34" charset="0"/>
              </a:rPr>
              <a:t>1</a:t>
            </a:r>
            <a:endParaRPr lang="en-NZ" sz="3200" dirty="0"/>
          </a:p>
        </p:txBody>
      </p:sp>
      <p:sp>
        <p:nvSpPr>
          <p:cNvPr id="28" name="Right Arrow 27"/>
          <p:cNvSpPr/>
          <p:nvPr/>
        </p:nvSpPr>
        <p:spPr>
          <a:xfrm rot="18949153">
            <a:off x="2694594" y="5638136"/>
            <a:ext cx="1381908" cy="62039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9" name="TextBox 28"/>
          <p:cNvSpPr txBox="1"/>
          <p:nvPr/>
        </p:nvSpPr>
        <p:spPr>
          <a:xfrm rot="19090363">
            <a:off x="3107230" y="5627561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Calibri" panose="020F0502020204030204" pitchFamily="34" charset="0"/>
              </a:rPr>
              <a:t>σ</a:t>
            </a:r>
            <a:r>
              <a:rPr lang="en-NZ" sz="3200" dirty="0" smtClean="0">
                <a:latin typeface="Calibri" panose="020F0502020204030204" pitchFamily="34" charset="0"/>
              </a:rPr>
              <a:t>3</a:t>
            </a:r>
            <a:endParaRPr lang="en-NZ" sz="3200" dirty="0"/>
          </a:p>
        </p:txBody>
      </p:sp>
      <p:sp>
        <p:nvSpPr>
          <p:cNvPr id="27" name="Freeform 26"/>
          <p:cNvSpPr/>
          <p:nvPr/>
        </p:nvSpPr>
        <p:spPr>
          <a:xfrm>
            <a:off x="6047232" y="2414016"/>
            <a:ext cx="2279904" cy="3425952"/>
          </a:xfrm>
          <a:custGeom>
            <a:avLst/>
            <a:gdLst>
              <a:gd name="connsiteX0" fmla="*/ 0 w 2279904"/>
              <a:gd name="connsiteY0" fmla="*/ 3425952 h 3425952"/>
              <a:gd name="connsiteX1" fmla="*/ 999744 w 2279904"/>
              <a:gd name="connsiteY1" fmla="*/ 1560576 h 3425952"/>
              <a:gd name="connsiteX2" fmla="*/ 1865376 w 2279904"/>
              <a:gd name="connsiteY2" fmla="*/ 707136 h 3425952"/>
              <a:gd name="connsiteX3" fmla="*/ 2279904 w 2279904"/>
              <a:gd name="connsiteY3" fmla="*/ 0 h 3425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9904" h="3425952">
                <a:moveTo>
                  <a:pt x="0" y="3425952"/>
                </a:moveTo>
                <a:cubicBezTo>
                  <a:pt x="344424" y="2719832"/>
                  <a:pt x="688848" y="2013712"/>
                  <a:pt x="999744" y="1560576"/>
                </a:cubicBezTo>
                <a:cubicBezTo>
                  <a:pt x="1310640" y="1107440"/>
                  <a:pt x="1652016" y="967232"/>
                  <a:pt x="1865376" y="707136"/>
                </a:cubicBezTo>
                <a:cubicBezTo>
                  <a:pt x="2078736" y="447040"/>
                  <a:pt x="2179320" y="223520"/>
                  <a:pt x="2279904" y="0"/>
                </a:cubicBezTo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3489" name="TextBox 63488"/>
          <p:cNvSpPr txBox="1"/>
          <p:nvPr/>
        </p:nvSpPr>
        <p:spPr>
          <a:xfrm>
            <a:off x="369494" y="881474"/>
            <a:ext cx="872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Strike slip faults develop distinctive patterns of subsidiary shears that reveal their slip sense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44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7" grpId="0" animBg="1"/>
      <p:bldP spid="18" grpId="0" animBg="1"/>
      <p:bldP spid="22" grpId="0" animBg="1"/>
      <p:bldP spid="23" grpId="0" animBg="1"/>
      <p:bldP spid="21" grpId="0"/>
      <p:bldP spid="25" grpId="0"/>
      <p:bldP spid="24" grpId="0" animBg="1"/>
      <p:bldP spid="26" grpId="0"/>
      <p:bldP spid="28" grpId="0" animBg="1"/>
      <p:bldP spid="29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Other strike slip shears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70954" y="955498"/>
            <a:ext cx="8560068" cy="1987236"/>
          </a:xfrm>
        </p:spPr>
        <p:txBody>
          <a:bodyPr/>
          <a:lstStyle/>
          <a:p>
            <a:r>
              <a:rPr lang="en-NZ" dirty="0" smtClean="0"/>
              <a:t>Folds and thrusts (P shears) form perpendicular to </a:t>
            </a:r>
            <a:r>
              <a:rPr lang="el-GR" dirty="0" smtClean="0">
                <a:latin typeface="Calibri" panose="020F0502020204030204" pitchFamily="34" charset="0"/>
              </a:rPr>
              <a:t>σ</a:t>
            </a:r>
            <a:r>
              <a:rPr lang="en-NZ" dirty="0" smtClean="0">
                <a:latin typeface="Calibri" panose="020F0502020204030204" pitchFamily="34" charset="0"/>
              </a:rPr>
              <a:t>1</a:t>
            </a:r>
          </a:p>
          <a:p>
            <a:r>
              <a:rPr lang="en-NZ" dirty="0" smtClean="0">
                <a:latin typeface="Calibri" panose="020F0502020204030204" pitchFamily="34" charset="0"/>
              </a:rPr>
              <a:t>T (tension) shears form parallel to </a:t>
            </a:r>
            <a:r>
              <a:rPr lang="el-GR" dirty="0">
                <a:latin typeface="Calibri" panose="020F0502020204030204" pitchFamily="34" charset="0"/>
              </a:rPr>
              <a:t>σ</a:t>
            </a:r>
            <a:r>
              <a:rPr lang="en-NZ" dirty="0" smtClean="0">
                <a:latin typeface="Calibri" panose="020F0502020204030204" pitchFamily="34" charset="0"/>
              </a:rPr>
              <a:t>1, like veins and joints.</a:t>
            </a:r>
            <a:endParaRPr lang="en-NZ" dirty="0"/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4" y="3163791"/>
            <a:ext cx="8560068" cy="308824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628650" y="3401568"/>
            <a:ext cx="8515350" cy="247497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 rot="2851899">
            <a:off x="1596114" y="3524966"/>
            <a:ext cx="1381908" cy="62039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9" name="TextBox 18"/>
          <p:cNvSpPr txBox="1"/>
          <p:nvPr/>
        </p:nvSpPr>
        <p:spPr>
          <a:xfrm rot="2993109">
            <a:off x="1990234" y="3530339"/>
            <a:ext cx="611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Calibri" panose="020F0502020204030204" pitchFamily="34" charset="0"/>
              </a:rPr>
              <a:t>σ</a:t>
            </a:r>
            <a:r>
              <a:rPr lang="en-NZ" sz="3200" dirty="0" smtClean="0">
                <a:latin typeface="Calibri" panose="020F0502020204030204" pitchFamily="34" charset="0"/>
              </a:rPr>
              <a:t>1</a:t>
            </a:r>
            <a:endParaRPr lang="en-NZ" sz="3200" dirty="0"/>
          </a:p>
        </p:txBody>
      </p:sp>
      <p:sp>
        <p:nvSpPr>
          <p:cNvPr id="20" name="Freeform 19"/>
          <p:cNvSpPr/>
          <p:nvPr/>
        </p:nvSpPr>
        <p:spPr>
          <a:xfrm>
            <a:off x="2242159" y="4627783"/>
            <a:ext cx="1014608" cy="450937"/>
          </a:xfrm>
          <a:custGeom>
            <a:avLst/>
            <a:gdLst>
              <a:gd name="connsiteX0" fmla="*/ 0 w 1014608"/>
              <a:gd name="connsiteY0" fmla="*/ 450937 h 450937"/>
              <a:gd name="connsiteX1" fmla="*/ 588723 w 1014608"/>
              <a:gd name="connsiteY1" fmla="*/ 100208 h 450937"/>
              <a:gd name="connsiteX2" fmla="*/ 1014608 w 1014608"/>
              <a:gd name="connsiteY2" fmla="*/ 0 h 4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4608" h="450937">
                <a:moveTo>
                  <a:pt x="0" y="450937"/>
                </a:moveTo>
                <a:cubicBezTo>
                  <a:pt x="209811" y="313150"/>
                  <a:pt x="419622" y="175364"/>
                  <a:pt x="588723" y="100208"/>
                </a:cubicBezTo>
                <a:cubicBezTo>
                  <a:pt x="757824" y="25052"/>
                  <a:pt x="886216" y="12526"/>
                  <a:pt x="1014608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1" name="TextBox 20"/>
          <p:cNvSpPr txBox="1"/>
          <p:nvPr/>
        </p:nvSpPr>
        <p:spPr>
          <a:xfrm>
            <a:off x="547382" y="4488331"/>
            <a:ext cx="18762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P (pressure) shear</a:t>
            </a:r>
            <a:endParaRPr lang="en-NZ" dirty="0"/>
          </a:p>
        </p:txBody>
      </p:sp>
      <p:sp>
        <p:nvSpPr>
          <p:cNvPr id="22" name="Oval 21"/>
          <p:cNvSpPr/>
          <p:nvPr/>
        </p:nvSpPr>
        <p:spPr>
          <a:xfrm rot="19337519">
            <a:off x="1698980" y="4301146"/>
            <a:ext cx="2938272" cy="170145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24" name="Straight Connector 23"/>
          <p:cNvCxnSpPr/>
          <p:nvPr/>
        </p:nvCxnSpPr>
        <p:spPr>
          <a:xfrm>
            <a:off x="4097120" y="3400677"/>
            <a:ext cx="1040672" cy="134608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81222" y="3638060"/>
            <a:ext cx="9693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T Shears</a:t>
            </a:r>
            <a:endParaRPr lang="en-NZ" dirty="0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242159" y="4244776"/>
            <a:ext cx="1854961" cy="16317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9070924">
            <a:off x="2876176" y="5300030"/>
            <a:ext cx="58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>
                <a:solidFill>
                  <a:schemeClr val="bg1"/>
                </a:solidFill>
              </a:rPr>
              <a:t>Fold</a:t>
            </a:r>
            <a:endParaRPr lang="en-N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 animBg="1"/>
      <p:bldP spid="22" grpId="0" animBg="1"/>
      <p:bldP spid="25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272" y="-113009"/>
            <a:ext cx="7277056" cy="6554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866" y="5830157"/>
            <a:ext cx="21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Worth learning this…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134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Enechelon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13994" y="955498"/>
            <a:ext cx="7886700" cy="5311740"/>
          </a:xfrm>
        </p:spPr>
        <p:txBody>
          <a:bodyPr/>
          <a:lstStyle/>
          <a:p>
            <a:r>
              <a:rPr lang="en-NZ" dirty="0" smtClean="0"/>
              <a:t>Describes structures that form in </a:t>
            </a:r>
            <a:r>
              <a:rPr lang="en-NZ" dirty="0"/>
              <a:t>approximately parallel formation at an oblique angle to </a:t>
            </a:r>
            <a:r>
              <a:rPr lang="en-NZ" dirty="0" smtClean="0"/>
              <a:t>the overall trend</a:t>
            </a:r>
          </a:p>
          <a:p>
            <a:r>
              <a:rPr lang="en-NZ" dirty="0" smtClean="0"/>
              <a:t>Most faults that have a component of strike slip display </a:t>
            </a:r>
            <a:r>
              <a:rPr lang="en-NZ" dirty="0" err="1" smtClean="0"/>
              <a:t>en</a:t>
            </a:r>
            <a:r>
              <a:rPr lang="en-NZ" dirty="0" smtClean="0"/>
              <a:t> echelon behaviour</a:t>
            </a:r>
            <a:endParaRPr lang="en-NZ" dirty="0"/>
          </a:p>
          <a:p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4" y="3297903"/>
            <a:ext cx="8560068" cy="3088242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628650" y="3535680"/>
            <a:ext cx="8515350" cy="247497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0954" y="5535168"/>
            <a:ext cx="2808694" cy="134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69274" y="4745771"/>
            <a:ext cx="2808694" cy="134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346641" y="4591216"/>
            <a:ext cx="2808694" cy="134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05338" y="4439319"/>
            <a:ext cx="2808694" cy="134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06656" y="3837112"/>
            <a:ext cx="2808694" cy="13411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4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is the sense of shear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err="1" smtClean="0"/>
              <a:t>En</a:t>
            </a:r>
            <a:r>
              <a:rPr lang="en-NZ" dirty="0" smtClean="0"/>
              <a:t> echelon anticlines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61" y="1576022"/>
            <a:ext cx="8415337" cy="250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1861" y="4085388"/>
            <a:ext cx="8320277" cy="250936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639844">
            <a:off x="3193065" y="2158478"/>
            <a:ext cx="2852928" cy="1254683"/>
          </a:xfrm>
          <a:prstGeom prst="ellipse">
            <a:avLst/>
          </a:prstGeom>
          <a:noFill/>
          <a:ln w="57150"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42688" y="1938528"/>
            <a:ext cx="1328928" cy="12192"/>
          </a:xfrm>
          <a:prstGeom prst="straightConnector1">
            <a:avLst/>
          </a:prstGeom>
          <a:ln w="57150"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69920" y="3696512"/>
            <a:ext cx="1292351" cy="0"/>
          </a:xfrm>
          <a:prstGeom prst="straightConnector1">
            <a:avLst/>
          </a:prstGeom>
          <a:ln w="57150"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9312061">
            <a:off x="2907793" y="4886940"/>
            <a:ext cx="2852928" cy="1254683"/>
          </a:xfrm>
          <a:prstGeom prst="ellipse">
            <a:avLst/>
          </a:prstGeom>
          <a:noFill/>
          <a:ln w="57150">
            <a:solidFill>
              <a:srgbClr val="FFF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845860" y="6186782"/>
            <a:ext cx="1328928" cy="12192"/>
          </a:xfrm>
          <a:prstGeom prst="straightConnector1">
            <a:avLst/>
          </a:prstGeom>
          <a:ln w="57150"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76204" y="4555390"/>
            <a:ext cx="1292351" cy="0"/>
          </a:xfrm>
          <a:prstGeom prst="straightConnector1">
            <a:avLst/>
          </a:prstGeom>
          <a:ln w="57150">
            <a:solidFill>
              <a:srgbClr val="FFFF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2576" y="1713807"/>
            <a:ext cx="1481295" cy="584775"/>
          </a:xfrm>
          <a:prstGeom prst="rec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txBody>
          <a:bodyPr wrap="square" rtlCol="0">
            <a:spAutoFit/>
          </a:bodyPr>
          <a:lstStyle/>
          <a:p>
            <a:r>
              <a:rPr lang="en-NZ" sz="3200" dirty="0" err="1" smtClean="0"/>
              <a:t>sinistral</a:t>
            </a:r>
            <a:endParaRPr lang="en-NZ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28650" y="4238865"/>
            <a:ext cx="1481295" cy="584775"/>
          </a:xfrm>
          <a:prstGeom prst="rect">
            <a:avLst/>
          </a:prstGeom>
          <a:solidFill>
            <a:srgbClr val="FFFF01"/>
          </a:solidFill>
          <a:ln>
            <a:solidFill>
              <a:srgbClr val="FFFF01"/>
            </a:solidFill>
          </a:ln>
        </p:spPr>
        <p:txBody>
          <a:bodyPr wrap="square" rtlCol="0">
            <a:spAutoFit/>
          </a:bodyPr>
          <a:lstStyle/>
          <a:p>
            <a:r>
              <a:rPr lang="en-NZ" sz="3200" dirty="0" smtClean="0"/>
              <a:t>dextral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24377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Next week	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Folds and folding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1538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3"/>
          <a:stretch/>
        </p:blipFill>
        <p:spPr bwMode="auto">
          <a:xfrm>
            <a:off x="794083" y="4203502"/>
            <a:ext cx="7745903" cy="208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124" y="1433057"/>
            <a:ext cx="6805759" cy="209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772" y="225521"/>
            <a:ext cx="8514464" cy="867773"/>
          </a:xfrm>
        </p:spPr>
        <p:txBody>
          <a:bodyPr>
            <a:normAutofit fontScale="90000"/>
          </a:bodyPr>
          <a:lstStyle/>
          <a:p>
            <a:r>
              <a:rPr lang="en-NZ" dirty="0"/>
              <a:t>Normal fault systems – Planar vs </a:t>
            </a:r>
            <a:r>
              <a:rPr lang="en-NZ" dirty="0" err="1"/>
              <a:t>listric</a:t>
            </a:r>
            <a:r>
              <a:rPr lang="en-NZ" dirty="0"/>
              <a:t> </a:t>
            </a:r>
            <a:r>
              <a:rPr lang="en-NZ" dirty="0" smtClean="0"/>
              <a:t>faults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2562726" y="722260"/>
            <a:ext cx="449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 smtClean="0"/>
              <a:t>Planar faults can only accommodate small amounts of extension</a:t>
            </a:r>
            <a:endParaRPr lang="en-NZ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74460" y="3981692"/>
            <a:ext cx="373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To really extend, you need to go </a:t>
            </a:r>
            <a:r>
              <a:rPr lang="en-NZ" dirty="0" err="1" smtClean="0"/>
              <a:t>listric</a:t>
            </a:r>
            <a:endParaRPr lang="en-NZ" dirty="0"/>
          </a:p>
        </p:txBody>
      </p:sp>
      <p:sp>
        <p:nvSpPr>
          <p:cNvPr id="6" name="TextBox 5"/>
          <p:cNvSpPr txBox="1"/>
          <p:nvPr/>
        </p:nvSpPr>
        <p:spPr>
          <a:xfrm>
            <a:off x="4812632" y="5867995"/>
            <a:ext cx="3727354" cy="584775"/>
          </a:xfrm>
          <a:prstGeom prst="rect">
            <a:avLst/>
          </a:prstGeom>
          <a:solidFill>
            <a:srgbClr val="FFFBC2"/>
          </a:solidFill>
        </p:spPr>
        <p:txBody>
          <a:bodyPr wrap="square" rtlCol="0">
            <a:spAutoFit/>
          </a:bodyPr>
          <a:lstStyle/>
          <a:p>
            <a:r>
              <a:rPr lang="en-NZ" sz="1600" dirty="0" smtClean="0"/>
              <a:t>How is this change from high to low angle faulting expressed at the surface?</a:t>
            </a:r>
            <a:endParaRPr lang="en-NZ" sz="1600" dirty="0"/>
          </a:p>
        </p:txBody>
      </p:sp>
      <p:sp>
        <p:nvSpPr>
          <p:cNvPr id="7" name="Freeform 6"/>
          <p:cNvSpPr/>
          <p:nvPr/>
        </p:nvSpPr>
        <p:spPr>
          <a:xfrm>
            <a:off x="5594684" y="4668253"/>
            <a:ext cx="1636295" cy="1070810"/>
          </a:xfrm>
          <a:custGeom>
            <a:avLst/>
            <a:gdLst>
              <a:gd name="connsiteX0" fmla="*/ 0 w 1636295"/>
              <a:gd name="connsiteY0" fmla="*/ 36094 h 1070810"/>
              <a:gd name="connsiteX1" fmla="*/ 168442 w 1636295"/>
              <a:gd name="connsiteY1" fmla="*/ 409073 h 1070810"/>
              <a:gd name="connsiteX2" fmla="*/ 348916 w 1636295"/>
              <a:gd name="connsiteY2" fmla="*/ 625642 h 1070810"/>
              <a:gd name="connsiteX3" fmla="*/ 685800 w 1636295"/>
              <a:gd name="connsiteY3" fmla="*/ 806115 h 1070810"/>
              <a:gd name="connsiteX4" fmla="*/ 1070811 w 1636295"/>
              <a:gd name="connsiteY4" fmla="*/ 938463 h 1070810"/>
              <a:gd name="connsiteX5" fmla="*/ 1371600 w 1636295"/>
              <a:gd name="connsiteY5" fmla="*/ 1034715 h 1070810"/>
              <a:gd name="connsiteX6" fmla="*/ 1636295 w 1636295"/>
              <a:gd name="connsiteY6" fmla="*/ 1070810 h 1070810"/>
              <a:gd name="connsiteX7" fmla="*/ 1528011 w 1636295"/>
              <a:gd name="connsiteY7" fmla="*/ 348915 h 1070810"/>
              <a:gd name="connsiteX8" fmla="*/ 577516 w 1636295"/>
              <a:gd name="connsiteY8" fmla="*/ 0 h 1070810"/>
              <a:gd name="connsiteX9" fmla="*/ 0 w 1636295"/>
              <a:gd name="connsiteY9" fmla="*/ 36094 h 107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36295" h="1070810">
                <a:moveTo>
                  <a:pt x="0" y="36094"/>
                </a:moveTo>
                <a:lnTo>
                  <a:pt x="168442" y="409073"/>
                </a:lnTo>
                <a:lnTo>
                  <a:pt x="348916" y="625642"/>
                </a:lnTo>
                <a:lnTo>
                  <a:pt x="685800" y="806115"/>
                </a:lnTo>
                <a:lnTo>
                  <a:pt x="1070811" y="938463"/>
                </a:lnTo>
                <a:lnTo>
                  <a:pt x="1371600" y="1034715"/>
                </a:lnTo>
                <a:lnTo>
                  <a:pt x="1636295" y="1070810"/>
                </a:lnTo>
                <a:lnTo>
                  <a:pt x="1528011" y="348915"/>
                </a:lnTo>
                <a:lnTo>
                  <a:pt x="577516" y="0"/>
                </a:lnTo>
                <a:lnTo>
                  <a:pt x="0" y="36094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26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61250"/>
            <a:ext cx="8225589" cy="503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77" y="87725"/>
            <a:ext cx="8225589" cy="867773"/>
          </a:xfrm>
        </p:spPr>
        <p:txBody>
          <a:bodyPr>
            <a:normAutofit fontScale="90000"/>
          </a:bodyPr>
          <a:lstStyle/>
          <a:p>
            <a:r>
              <a:rPr lang="en-NZ" dirty="0"/>
              <a:t>Normal fault systems – Planar vs </a:t>
            </a:r>
            <a:r>
              <a:rPr lang="en-NZ" dirty="0" err="1"/>
              <a:t>listric</a:t>
            </a:r>
            <a:r>
              <a:rPr lang="en-NZ" dirty="0"/>
              <a:t> </a:t>
            </a:r>
            <a:r>
              <a:rPr lang="en-NZ" dirty="0" smtClean="0"/>
              <a:t>faults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262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Low angle detachment faults – a kinematic enigma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726" y="1130157"/>
            <a:ext cx="8145624" cy="2864327"/>
          </a:xfrm>
        </p:spPr>
        <p:txBody>
          <a:bodyPr>
            <a:normAutofit lnSpcReduction="10000"/>
          </a:bodyPr>
          <a:lstStyle/>
          <a:p>
            <a:r>
              <a:rPr lang="en-NZ" dirty="0"/>
              <a:t>Field investigations consistently </a:t>
            </a:r>
            <a:r>
              <a:rPr lang="en-NZ" dirty="0" smtClean="0"/>
              <a:t>measure </a:t>
            </a:r>
            <a:r>
              <a:rPr lang="en-NZ" dirty="0" err="1" smtClean="0"/>
              <a:t>Byerlee</a:t>
            </a:r>
            <a:r>
              <a:rPr lang="en-NZ" dirty="0" smtClean="0"/>
              <a:t> </a:t>
            </a:r>
            <a:r>
              <a:rPr lang="en-NZ" dirty="0"/>
              <a:t>friction values in crustal </a:t>
            </a:r>
            <a:r>
              <a:rPr lang="en-NZ" dirty="0" smtClean="0"/>
              <a:t>rocks </a:t>
            </a:r>
            <a:endParaRPr lang="en-NZ" dirty="0"/>
          </a:p>
          <a:p>
            <a:r>
              <a:rPr lang="en-NZ" dirty="0" smtClean="0"/>
              <a:t>Low angle normal faults dip &lt;30 degrees</a:t>
            </a:r>
            <a:endParaRPr lang="en-NZ" dirty="0" smtClean="0"/>
          </a:p>
          <a:p>
            <a:r>
              <a:rPr lang="en-NZ" dirty="0" smtClean="0"/>
              <a:t>How do you overcome </a:t>
            </a:r>
            <a:r>
              <a:rPr lang="en-NZ" dirty="0" err="1" smtClean="0"/>
              <a:t>Byerlee</a:t>
            </a:r>
            <a:r>
              <a:rPr lang="en-NZ" dirty="0" smtClean="0"/>
              <a:t> friction with stresses resolved on low angle faults? – need to substantially reduce </a:t>
            </a:r>
            <a:r>
              <a:rPr lang="en-NZ" dirty="0" err="1"/>
              <a:t>Byerlee</a:t>
            </a:r>
            <a:r>
              <a:rPr lang="en-NZ" dirty="0"/>
              <a:t> </a:t>
            </a:r>
            <a:r>
              <a:rPr lang="en-NZ" dirty="0" smtClean="0"/>
              <a:t>(</a:t>
            </a:r>
            <a:r>
              <a:rPr lang="en-NZ" b="1" dirty="0" smtClean="0"/>
              <a:t>static!</a:t>
            </a:r>
            <a:r>
              <a:rPr lang="en-NZ" dirty="0" smtClean="0"/>
              <a:t>) friction (</a:t>
            </a:r>
            <a:r>
              <a:rPr lang="en-NZ" dirty="0" err="1" smtClean="0"/>
              <a:t>ie</a:t>
            </a:r>
            <a:r>
              <a:rPr lang="en-NZ" dirty="0" smtClean="0"/>
              <a:t> not dynamic friction)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60545"/>
          <a:stretch/>
        </p:blipFill>
        <p:spPr bwMode="auto">
          <a:xfrm>
            <a:off x="369726" y="3958388"/>
            <a:ext cx="3456316" cy="23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" t="49025" r="51036" b="11310"/>
          <a:stretch/>
        </p:blipFill>
        <p:spPr bwMode="auto">
          <a:xfrm>
            <a:off x="4143375" y="3958387"/>
            <a:ext cx="4889529" cy="2394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2453" y="5983340"/>
            <a:ext cx="47734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NZ" dirty="0" smtClean="0"/>
              <a:t>Necessary to accommodate large scale extension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896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6" y="3515474"/>
            <a:ext cx="8426450" cy="283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Thrust belts – thick or thin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30157"/>
            <a:ext cx="7886700" cy="2625868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 smtClean="0"/>
              <a:t>Two styles in thrust tectonics: thin-skinned vs thick-skinned tectonics </a:t>
            </a:r>
          </a:p>
          <a:p>
            <a:r>
              <a:rPr lang="en-NZ" dirty="0" smtClean="0"/>
              <a:t>Thin-skinned tectonics - sedimentary cover detached from basement typically along fault planes with ramp-flat geometries </a:t>
            </a:r>
          </a:p>
          <a:p>
            <a:r>
              <a:rPr lang="en-NZ" dirty="0" smtClean="0"/>
              <a:t> sole thrusts remain above strong crystalline basement that is left </a:t>
            </a:r>
            <a:r>
              <a:rPr lang="en-NZ" dirty="0" err="1" smtClean="0"/>
              <a:t>undeformed</a:t>
            </a:r>
            <a:r>
              <a:rPr lang="en-NZ" dirty="0" smtClean="0"/>
              <a:t> – </a:t>
            </a:r>
            <a:r>
              <a:rPr lang="en-NZ" sz="3400" b="1" dirty="0" smtClean="0"/>
              <a:t>only thin skin deforms</a:t>
            </a:r>
          </a:p>
          <a:p>
            <a:r>
              <a:rPr lang="en-NZ" dirty="0" smtClean="0"/>
              <a:t> bedding plays controlling factor in generating staircase, flat–ramp systems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098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01796"/>
            <a:ext cx="8171688" cy="36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7350" y="5791200"/>
            <a:ext cx="79184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200" dirty="0" smtClean="0"/>
              <a:t>You will come back </a:t>
            </a:r>
            <a:r>
              <a:rPr lang="en-US" altLang="en-US" sz="2200" dirty="0"/>
              <a:t>to thrust belts when discussing </a:t>
            </a:r>
            <a:r>
              <a:rPr lang="en-US" altLang="en-US" sz="2200" b="1" dirty="0"/>
              <a:t>Folds </a:t>
            </a:r>
          </a:p>
          <a:p>
            <a:pPr eaLnBrk="1" hangingPunct="1"/>
            <a:r>
              <a:rPr lang="en-US" altLang="en-US" sz="2200" dirty="0"/>
              <a:t>			</a:t>
            </a:r>
            <a:r>
              <a:rPr lang="en-US" altLang="en-US" sz="2200" b="1" dirty="0"/>
              <a:t>Thrust-and-Fold Belts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 smtClean="0"/>
              <a:t>Thick-skinned thrusting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thrust </a:t>
            </a:r>
            <a:r>
              <a:rPr lang="en-US" altLang="en-US" dirty="0"/>
              <a:t>zones tend to follow surfaces of rheological contrast and can involve </a:t>
            </a:r>
            <a:r>
              <a:rPr lang="en-US" altLang="en-US" dirty="0" smtClean="0"/>
              <a:t>basement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87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8" y="4292222"/>
            <a:ext cx="8622157" cy="179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/>
              <a:t>Strike-slip faults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0703"/>
            <a:ext cx="7886700" cy="2901697"/>
          </a:xfrm>
        </p:spPr>
        <p:txBody>
          <a:bodyPr>
            <a:normAutofit fontScale="85000" lnSpcReduction="10000"/>
          </a:bodyPr>
          <a:lstStyle/>
          <a:p>
            <a:r>
              <a:rPr lang="en-NZ" dirty="0" smtClean="0"/>
              <a:t> </a:t>
            </a:r>
            <a:r>
              <a:rPr lang="en-NZ" dirty="0"/>
              <a:t>Strike-slip faults in general vertical and develop at ca. 30° to horizontal compression direction </a:t>
            </a:r>
          </a:p>
          <a:p>
            <a:r>
              <a:rPr lang="en-NZ" dirty="0"/>
              <a:t> major strike-slip faults can be traced over several hundred kilometres, at which scale they are not simple straight and planar planes </a:t>
            </a:r>
          </a:p>
          <a:p>
            <a:r>
              <a:rPr lang="en-NZ" dirty="0"/>
              <a:t> often develop system of right-stepping and left-stepping faults </a:t>
            </a:r>
          </a:p>
          <a:p>
            <a:r>
              <a:rPr lang="en-NZ" dirty="0"/>
              <a:t> generates local extensional zone and/or contractional </a:t>
            </a:r>
            <a:r>
              <a:rPr lang="en-NZ" dirty="0" smtClean="0"/>
              <a:t>zones</a:t>
            </a:r>
            <a:endParaRPr lang="en-NZ" dirty="0"/>
          </a:p>
        </p:txBody>
      </p:sp>
      <p:sp>
        <p:nvSpPr>
          <p:cNvPr id="4" name="Freeform 3"/>
          <p:cNvSpPr/>
          <p:nvPr/>
        </p:nvSpPr>
        <p:spPr>
          <a:xfrm>
            <a:off x="2011680" y="4535424"/>
            <a:ext cx="3169920" cy="524256"/>
          </a:xfrm>
          <a:custGeom>
            <a:avLst/>
            <a:gdLst>
              <a:gd name="connsiteX0" fmla="*/ 0 w 3169920"/>
              <a:gd name="connsiteY0" fmla="*/ 0 h 524256"/>
              <a:gd name="connsiteX1" fmla="*/ 1389888 w 3169920"/>
              <a:gd name="connsiteY1" fmla="*/ 0 h 524256"/>
              <a:gd name="connsiteX2" fmla="*/ 2414016 w 3169920"/>
              <a:gd name="connsiteY2" fmla="*/ 499872 h 524256"/>
              <a:gd name="connsiteX3" fmla="*/ 3169920 w 3169920"/>
              <a:gd name="connsiteY3" fmla="*/ 524256 h 5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9920" h="524256">
                <a:moveTo>
                  <a:pt x="0" y="0"/>
                </a:moveTo>
                <a:lnTo>
                  <a:pt x="1389888" y="0"/>
                </a:lnTo>
                <a:lnTo>
                  <a:pt x="2414016" y="499872"/>
                </a:lnTo>
                <a:lnTo>
                  <a:pt x="3169920" y="52425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Freeform 6"/>
          <p:cNvSpPr/>
          <p:nvPr/>
        </p:nvSpPr>
        <p:spPr>
          <a:xfrm>
            <a:off x="1956816" y="4631120"/>
            <a:ext cx="3169920" cy="524256"/>
          </a:xfrm>
          <a:custGeom>
            <a:avLst/>
            <a:gdLst>
              <a:gd name="connsiteX0" fmla="*/ 0 w 3169920"/>
              <a:gd name="connsiteY0" fmla="*/ 0 h 524256"/>
              <a:gd name="connsiteX1" fmla="*/ 1389888 w 3169920"/>
              <a:gd name="connsiteY1" fmla="*/ 0 h 524256"/>
              <a:gd name="connsiteX2" fmla="*/ 2414016 w 3169920"/>
              <a:gd name="connsiteY2" fmla="*/ 499872 h 524256"/>
              <a:gd name="connsiteX3" fmla="*/ 3169920 w 3169920"/>
              <a:gd name="connsiteY3" fmla="*/ 524256 h 52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9920" h="524256">
                <a:moveTo>
                  <a:pt x="0" y="0"/>
                </a:moveTo>
                <a:lnTo>
                  <a:pt x="1389888" y="0"/>
                </a:lnTo>
                <a:lnTo>
                  <a:pt x="2414016" y="499872"/>
                </a:lnTo>
                <a:lnTo>
                  <a:pt x="3169920" y="52425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69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L -0.1566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0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10017 -0.00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Hanmer Basin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7" y="829056"/>
            <a:ext cx="7819823" cy="5621610"/>
          </a:xfrm>
        </p:spPr>
      </p:pic>
      <p:cxnSp>
        <p:nvCxnSpPr>
          <p:cNvPr id="8" name="Straight Arrow Connector 7"/>
          <p:cNvCxnSpPr/>
          <p:nvPr/>
        </p:nvCxnSpPr>
        <p:spPr>
          <a:xfrm flipH="1">
            <a:off x="4364736" y="3389376"/>
            <a:ext cx="1231392" cy="4699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097024" y="3895344"/>
            <a:ext cx="1152144" cy="35966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2097024" y="3413760"/>
            <a:ext cx="3230880" cy="719328"/>
          </a:xfrm>
          <a:custGeom>
            <a:avLst/>
            <a:gdLst>
              <a:gd name="connsiteX0" fmla="*/ 0 w 3230880"/>
              <a:gd name="connsiteY0" fmla="*/ 719328 h 719328"/>
              <a:gd name="connsiteX1" fmla="*/ 1158240 w 3230880"/>
              <a:gd name="connsiteY1" fmla="*/ 438912 h 719328"/>
              <a:gd name="connsiteX2" fmla="*/ 1670304 w 3230880"/>
              <a:gd name="connsiteY2" fmla="*/ 560832 h 719328"/>
              <a:gd name="connsiteX3" fmla="*/ 3230880 w 3230880"/>
              <a:gd name="connsiteY3" fmla="*/ 0 h 71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880" h="719328">
                <a:moveTo>
                  <a:pt x="0" y="719328"/>
                </a:moveTo>
                <a:lnTo>
                  <a:pt x="1158240" y="438912"/>
                </a:lnTo>
                <a:lnTo>
                  <a:pt x="1670304" y="560832"/>
                </a:lnTo>
                <a:lnTo>
                  <a:pt x="3230880" y="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12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11146 -0.056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Line 2"/>
          <p:cNvSpPr>
            <a:spLocks noChangeShapeType="1"/>
          </p:cNvSpPr>
          <p:nvPr/>
        </p:nvSpPr>
        <p:spPr bwMode="auto">
          <a:xfrm>
            <a:off x="3419475" y="59499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Z"/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-558800" y="-160338"/>
          <a:ext cx="10153650" cy="718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CorelDRAW" r:id="rId3" imgW="6654800" imgH="4483100" progId="">
                  <p:embed/>
                </p:oleObj>
              </mc:Choice>
              <mc:Fallback>
                <p:oleObj name="CorelDRAW" r:id="rId3" imgW="6654800" imgH="4483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58800" y="-160338"/>
                        <a:ext cx="10153650" cy="718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388" name="AutoShape 4"/>
          <p:cNvSpPr>
            <a:spLocks noChangeArrowheads="1"/>
          </p:cNvSpPr>
          <p:nvPr/>
        </p:nvSpPr>
        <p:spPr bwMode="auto">
          <a:xfrm>
            <a:off x="2411413" y="6237288"/>
            <a:ext cx="719137" cy="198437"/>
          </a:xfrm>
          <a:prstGeom prst="rightArrow">
            <a:avLst>
              <a:gd name="adj1" fmla="val 50000"/>
              <a:gd name="adj2" fmla="val 906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pitchFamily="1" charset="0"/>
              <a:cs typeface="Arial" pitchFamily="1" charset="0"/>
            </a:endParaRP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4572000" y="4076700"/>
            <a:ext cx="71438" cy="400050"/>
          </a:xfrm>
          <a:prstGeom prst="downArrow">
            <a:avLst>
              <a:gd name="adj1" fmla="val 50000"/>
              <a:gd name="adj2" fmla="val 13999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0422" name="AutoShape 6"/>
          <p:cNvSpPr>
            <a:spLocks noChangeArrowheads="1"/>
          </p:cNvSpPr>
          <p:nvPr/>
        </p:nvSpPr>
        <p:spPr bwMode="auto">
          <a:xfrm>
            <a:off x="5003800" y="3357563"/>
            <a:ext cx="73025" cy="327025"/>
          </a:xfrm>
          <a:prstGeom prst="downArrow">
            <a:avLst>
              <a:gd name="adj1" fmla="val 50000"/>
              <a:gd name="adj2" fmla="val 11195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0423" name="AutoShape 7"/>
          <p:cNvSpPr>
            <a:spLocks noChangeArrowheads="1"/>
          </p:cNvSpPr>
          <p:nvPr/>
        </p:nvSpPr>
        <p:spPr bwMode="auto">
          <a:xfrm>
            <a:off x="3708400" y="5157788"/>
            <a:ext cx="71438" cy="615950"/>
          </a:xfrm>
          <a:prstGeom prst="downArrow">
            <a:avLst>
              <a:gd name="adj1" fmla="val 50000"/>
              <a:gd name="adj2" fmla="val 21555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6011863" y="2349500"/>
            <a:ext cx="73025" cy="182563"/>
          </a:xfrm>
          <a:prstGeom prst="down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60425" name="AutoShape 9"/>
          <p:cNvSpPr>
            <a:spLocks noChangeArrowheads="1"/>
          </p:cNvSpPr>
          <p:nvPr/>
        </p:nvSpPr>
        <p:spPr bwMode="auto">
          <a:xfrm>
            <a:off x="5795963" y="2852738"/>
            <a:ext cx="71437" cy="328612"/>
          </a:xfrm>
          <a:prstGeom prst="downArrow">
            <a:avLst>
              <a:gd name="adj1" fmla="val 50000"/>
              <a:gd name="adj2" fmla="val 11500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250825" y="5867400"/>
            <a:ext cx="2070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3885598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r>
              <a:rPr lang="en-NZ" altLang="en-US" sz="1800" b="1" i="1">
                <a:solidFill>
                  <a:srgbClr val="FFFF00"/>
                </a:solidFill>
              </a:rPr>
              <a:t>Restraining</a:t>
            </a:r>
            <a:r>
              <a:rPr lang="en-NZ" altLang="en-US" sz="1800" i="1">
                <a:solidFill>
                  <a:srgbClr val="FFFF00"/>
                </a:solidFill>
              </a:rPr>
              <a:t> </a:t>
            </a:r>
            <a:r>
              <a:rPr lang="en-NZ" altLang="en-US" sz="1800" b="1" i="1">
                <a:solidFill>
                  <a:srgbClr val="FFFF00"/>
                </a:solidFill>
              </a:rPr>
              <a:t>bend pop-up</a:t>
            </a:r>
            <a:endParaRPr lang="en-US" altLang="en-US" sz="1800" b="1" i="1">
              <a:solidFill>
                <a:srgbClr val="FFFF00"/>
              </a:solidFill>
            </a:endParaRPr>
          </a:p>
        </p:txBody>
      </p:sp>
      <p:sp>
        <p:nvSpPr>
          <p:cNvPr id="144395" name="AutoShape 11"/>
          <p:cNvSpPr>
            <a:spLocks noChangeArrowheads="1"/>
          </p:cNvSpPr>
          <p:nvPr/>
        </p:nvSpPr>
        <p:spPr bwMode="auto">
          <a:xfrm>
            <a:off x="5003800" y="4508500"/>
            <a:ext cx="576263" cy="142875"/>
          </a:xfrm>
          <a:prstGeom prst="leftArrow">
            <a:avLst>
              <a:gd name="adj1" fmla="val 50000"/>
              <a:gd name="adj2" fmla="val 100833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pitchFamily="1" charset="0"/>
              <a:cs typeface="Arial" pitchFamily="1" charset="0"/>
            </a:endParaRPr>
          </a:p>
        </p:txBody>
      </p:sp>
      <p:sp>
        <p:nvSpPr>
          <p:cNvPr id="144396" name="AutoShape 12"/>
          <p:cNvSpPr>
            <a:spLocks noChangeArrowheads="1"/>
          </p:cNvSpPr>
          <p:nvPr/>
        </p:nvSpPr>
        <p:spPr bwMode="auto">
          <a:xfrm>
            <a:off x="5795963" y="3644900"/>
            <a:ext cx="504825" cy="71438"/>
          </a:xfrm>
          <a:prstGeom prst="leftArrow">
            <a:avLst>
              <a:gd name="adj1" fmla="val 50000"/>
              <a:gd name="adj2" fmla="val 17666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pitchFamily="1" charset="0"/>
              <a:cs typeface="Arial" pitchFamily="1" charset="0"/>
            </a:endParaRPr>
          </a:p>
        </p:txBody>
      </p:sp>
      <p:sp>
        <p:nvSpPr>
          <p:cNvPr id="144397" name="AutoShape 13"/>
          <p:cNvSpPr>
            <a:spLocks noChangeArrowheads="1"/>
          </p:cNvSpPr>
          <p:nvPr/>
        </p:nvSpPr>
        <p:spPr bwMode="auto">
          <a:xfrm>
            <a:off x="5508625" y="765175"/>
            <a:ext cx="71438" cy="287338"/>
          </a:xfrm>
          <a:prstGeom prst="downArrow">
            <a:avLst>
              <a:gd name="adj1" fmla="val 50000"/>
              <a:gd name="adj2" fmla="val 100555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Arial" pitchFamily="1" charset="0"/>
              <a:cs typeface="Arial" pitchFamily="1" charset="0"/>
            </a:endParaRPr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5651500" y="4365625"/>
            <a:ext cx="1873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r>
              <a:rPr lang="en-NZ" altLang="en-US" sz="1800" b="1" i="1" dirty="0">
                <a:solidFill>
                  <a:srgbClr val="000000"/>
                </a:solidFill>
              </a:rPr>
              <a:t>Releasing</a:t>
            </a:r>
            <a:r>
              <a:rPr lang="en-NZ" altLang="en-US" sz="1800" i="1" dirty="0">
                <a:solidFill>
                  <a:srgbClr val="000000"/>
                </a:solidFill>
              </a:rPr>
              <a:t> </a:t>
            </a:r>
            <a:r>
              <a:rPr lang="en-NZ" altLang="en-US" sz="1800" b="1" i="1" dirty="0">
                <a:solidFill>
                  <a:srgbClr val="000000"/>
                </a:solidFill>
              </a:rPr>
              <a:t>bend basin</a:t>
            </a:r>
            <a:endParaRPr lang="en-US" altLang="en-US" sz="1800" b="1" i="1" dirty="0">
              <a:solidFill>
                <a:srgbClr val="000000"/>
              </a:solidFill>
            </a:endParaRPr>
          </a:p>
        </p:txBody>
      </p:sp>
      <p:sp>
        <p:nvSpPr>
          <p:cNvPr id="144399" name="Rectangle 15"/>
          <p:cNvSpPr>
            <a:spLocks noChangeArrowheads="1"/>
          </p:cNvSpPr>
          <p:nvPr/>
        </p:nvSpPr>
        <p:spPr bwMode="auto">
          <a:xfrm>
            <a:off x="6372225" y="3429000"/>
            <a:ext cx="200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/>
            <a:r>
              <a:rPr lang="en-NZ" altLang="en-US" sz="2000" b="1" i="1">
                <a:solidFill>
                  <a:srgbClr val="000000"/>
                </a:solidFill>
              </a:rPr>
              <a:t>Releasing bend basin</a:t>
            </a:r>
            <a:endParaRPr lang="en-US" altLang="en-US" sz="2000" b="1" i="1">
              <a:solidFill>
                <a:srgbClr val="000000"/>
              </a:solidFill>
            </a:endParaRPr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4716463" y="234950"/>
            <a:ext cx="189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1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NZ" altLang="en-US" sz="2000" b="1" i="1">
                <a:solidFill>
                  <a:schemeClr val="bg1"/>
                </a:solidFill>
              </a:rPr>
              <a:t>Hanmer Basin</a:t>
            </a:r>
            <a:endParaRPr lang="en-US" altLang="en-US" sz="20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4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1889</TotalTime>
  <Words>534</Words>
  <Application>Microsoft Office PowerPoint</Application>
  <PresentationFormat>On-screen Show (4:3)</PresentationFormat>
  <Paragraphs>68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Office Theme</vt:lpstr>
      <vt:lpstr>CorelDRAW</vt:lpstr>
      <vt:lpstr>Geol 244 – structural geology</vt:lpstr>
      <vt:lpstr>Normal fault systems – Planar vs listric faults</vt:lpstr>
      <vt:lpstr>Normal fault systems – Planar vs listric faults</vt:lpstr>
      <vt:lpstr>Low angle detachment faults – a kinematic enigma</vt:lpstr>
      <vt:lpstr>Thrust belts – thick or thin</vt:lpstr>
      <vt:lpstr>Thick-skinned thrusting</vt:lpstr>
      <vt:lpstr>Strike-slip faults </vt:lpstr>
      <vt:lpstr>Hanmer Basin</vt:lpstr>
      <vt:lpstr>PowerPoint Presentation</vt:lpstr>
      <vt:lpstr>Riedel shears – subsidiary fractures</vt:lpstr>
      <vt:lpstr>Strike slip shear patterns</vt:lpstr>
      <vt:lpstr>Other strike slip shears</vt:lpstr>
      <vt:lpstr>PowerPoint Presentation</vt:lpstr>
      <vt:lpstr>Enechelon</vt:lpstr>
      <vt:lpstr>What is the sense of shear </vt:lpstr>
      <vt:lpstr>Next week </vt:lpstr>
    </vt:vector>
  </TitlesOfParts>
  <Company>University of Canterbury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Brendan Duffy</dc:creator>
  <cp:lastModifiedBy>SSE</cp:lastModifiedBy>
  <cp:revision>158</cp:revision>
  <dcterms:created xsi:type="dcterms:W3CDTF">2014-06-03T04:23:00Z</dcterms:created>
  <dcterms:modified xsi:type="dcterms:W3CDTF">2014-09-18T10:17:57Z</dcterms:modified>
</cp:coreProperties>
</file>