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256" r:id="rId2"/>
    <p:sldId id="285" r:id="rId3"/>
    <p:sldId id="290" r:id="rId4"/>
    <p:sldId id="361" r:id="rId5"/>
    <p:sldId id="345" r:id="rId6"/>
    <p:sldId id="350" r:id="rId7"/>
    <p:sldId id="349" r:id="rId8"/>
    <p:sldId id="346" r:id="rId9"/>
    <p:sldId id="347" r:id="rId10"/>
    <p:sldId id="371" r:id="rId11"/>
    <p:sldId id="348" r:id="rId12"/>
    <p:sldId id="362" r:id="rId13"/>
    <p:sldId id="299" r:id="rId14"/>
    <p:sldId id="354" r:id="rId15"/>
    <p:sldId id="357" r:id="rId16"/>
    <p:sldId id="355" r:id="rId17"/>
    <p:sldId id="360" r:id="rId18"/>
    <p:sldId id="372" r:id="rId19"/>
    <p:sldId id="292" r:id="rId20"/>
    <p:sldId id="294" r:id="rId21"/>
    <p:sldId id="368" r:id="rId22"/>
    <p:sldId id="370" r:id="rId23"/>
    <p:sldId id="359" r:id="rId24"/>
    <p:sldId id="344" r:id="rId25"/>
    <p:sldId id="318"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71" autoAdjust="0"/>
    <p:restoredTop sz="86357" autoAdjust="0"/>
  </p:normalViewPr>
  <p:slideViewPr>
    <p:cSldViewPr snapToGrid="0">
      <p:cViewPr varScale="1">
        <p:scale>
          <a:sx n="79" d="100"/>
          <a:sy n="79" d="100"/>
        </p:scale>
        <p:origin x="546"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58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33B3D1-B2A9-458F-A2B8-8E16036BA3DC}" type="datetimeFigureOut">
              <a:rPr lang="en-NZ" smtClean="0"/>
              <a:t>22/09/2014</a:t>
            </a:fld>
            <a:endParaRPr lang="en-NZ"/>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BB6310-CB37-4ADA-861B-E2FFD9C60489}" type="slidenum">
              <a:rPr lang="en-NZ" smtClean="0"/>
              <a:t>‹#›</a:t>
            </a:fld>
            <a:endParaRPr lang="en-NZ"/>
          </a:p>
        </p:txBody>
      </p:sp>
    </p:spTree>
    <p:extLst>
      <p:ext uri="{BB962C8B-B14F-4D97-AF65-F5344CB8AC3E}">
        <p14:creationId xmlns:p14="http://schemas.microsoft.com/office/powerpoint/2010/main" val="1004440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4708DCA4-7C38-4550-A7ED-2923D8C073FC}" type="slidenum">
              <a:rPr lang="en-US" altLang="en-US"/>
              <a:pPr>
                <a:spcBef>
                  <a:spcPct val="0"/>
                </a:spcBef>
              </a:pPr>
              <a:t>2</a:t>
            </a:fld>
            <a:endParaRPr lang="en-US" altLang="en-US"/>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928146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FE83886-8A55-437C-B039-DDBBB99132C2}" type="slidenum">
              <a:rPr lang="en-US" altLang="en-US"/>
              <a:pPr>
                <a:spcBef>
                  <a:spcPct val="0"/>
                </a:spcBef>
              </a:pPr>
              <a:t>3</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29686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77327FE-8082-440E-AE67-F5346A26E7CA}" type="slidenum">
              <a:rPr lang="en-US" altLang="en-US"/>
              <a:pPr>
                <a:spcBef>
                  <a:spcPct val="0"/>
                </a:spcBef>
              </a:pPr>
              <a:t>13</a:t>
            </a:fld>
            <a:endParaRPr lang="en-US" altLang="en-US"/>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17707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Class 1 folds can be subdivided into three subclasses called sub-class 1A, sub-class 1B and sub-class 1C. In sub-class 1A folds the dip isogons are very strongly convergent and dip isogon for any value of alpha makes an angle beta with the axial plane trace which is always greater than the alpha value of that dip isogon. For example a dip isogon of 40° value makes an angle b of 48° with the axial plane trace which is greater than a value of 40°. In subclass 1B folds, the thickness of the layer remains uniform and dip isogons are perpendicular to layer surfaces. Dip isogons for any value of alpha make an angle with the axial plane trace, beta which to equal to alpha. In subclass 1C folds the dip isogons are weakly convergent and any dip isogon such as one for 20° a value, makes an angle beta with the axial place trace &lt;20 for this isogon. In class 2 folds, since isogons are parallel to the axial plane trace, beta value in simply non-existent or it has a value of zero or 180°. In class 3 folds the dip isogons are divergent to the axial plane trace and take negative values which could be greater or less than alpha depending upon the difference in the degree of curvature of the two </a:t>
            </a:r>
            <a:r>
              <a:rPr lang="en-NZ" dirty="0" err="1" smtClean="0"/>
              <a:t>arcs.If</a:t>
            </a:r>
            <a:r>
              <a:rPr lang="en-NZ" dirty="0" smtClean="0"/>
              <a:t> adjacent isogons are inclined towards each other, curvature of the outer arc between the isogons is less than that for the same region on the inner arc. If adjacent isogons are parallel the curvature of the outer are between the isogons is the same as that of the inner arc. If adjacent isogons are inclined away from each other, the curvature of the outer arc between the isogons exceeds that of the inner arc. This implies that in a single fold all isogons may not be convergent or all divergent but that some may converge &amp; others diverge because of the complexities involved in the generation of fold structures.</a:t>
            </a:r>
            <a:endParaRPr lang="en-NZ" dirty="0"/>
          </a:p>
        </p:txBody>
      </p:sp>
      <p:sp>
        <p:nvSpPr>
          <p:cNvPr id="4" name="Slide Number Placeholder 3"/>
          <p:cNvSpPr>
            <a:spLocks noGrp="1"/>
          </p:cNvSpPr>
          <p:nvPr>
            <p:ph type="sldNum" sz="quarter" idx="10"/>
          </p:nvPr>
        </p:nvSpPr>
        <p:spPr/>
        <p:txBody>
          <a:bodyPr/>
          <a:lstStyle/>
          <a:p>
            <a:fld id="{81BB6310-CB37-4ADA-861B-E2FFD9C60489}" type="slidenum">
              <a:rPr lang="en-NZ" smtClean="0"/>
              <a:t>14</a:t>
            </a:fld>
            <a:endParaRPr lang="en-NZ"/>
          </a:p>
        </p:txBody>
      </p:sp>
    </p:spTree>
    <p:extLst>
      <p:ext uri="{BB962C8B-B14F-4D97-AF65-F5344CB8AC3E}">
        <p14:creationId xmlns:p14="http://schemas.microsoft.com/office/powerpoint/2010/main" val="3735813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BA72950-E06B-46D4-B0F7-DC51CAC59668}" type="slidenum">
              <a:rPr lang="en-US" altLang="en-US"/>
              <a:pPr>
                <a:spcBef>
                  <a:spcPct val="0"/>
                </a:spcBef>
              </a:pPr>
              <a:t>18</a:t>
            </a:fld>
            <a:endParaRPr lang="en-US" altLang="en-US"/>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39518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6902708-CCC9-4E3B-8974-1A85D63E915C}" type="slidenum">
              <a:rPr lang="en-US" altLang="en-US"/>
              <a:pPr>
                <a:spcBef>
                  <a:spcPct val="0"/>
                </a:spcBef>
              </a:pPr>
              <a:t>19</a:t>
            </a:fld>
            <a:endParaRPr lang="en-US" altLang="en-US"/>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710254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E94D5B5-C674-4BF5-9F95-11B78B808E99}" type="slidenum">
              <a:rPr lang="en-US" altLang="en-US"/>
              <a:pPr>
                <a:spcBef>
                  <a:spcPct val="0"/>
                </a:spcBef>
              </a:pPr>
              <a:t>20</a:t>
            </a:fld>
            <a:endParaRPr lang="en-US" altLang="en-US"/>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0411733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12D7C87-E57B-4784-8DED-64BAB18DD6FC}" type="slidenum">
              <a:rPr lang="en-US" altLang="en-US"/>
              <a:pPr>
                <a:spcBef>
                  <a:spcPct val="0"/>
                </a:spcBef>
              </a:pPr>
              <a:t>25</a:t>
            </a:fld>
            <a:endParaRPr lang="en-US" altLang="en-US"/>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3078412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3E691E57-95F5-4B3B-949B-97F7109E1A4D}" type="datetimeFigureOut">
              <a:rPr lang="en-NZ" smtClean="0"/>
              <a:t>22/09/2014</a:t>
            </a:fld>
            <a:endParaRPr lang="en-NZ"/>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NZ"/>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EF194673-8538-4FAC-8245-4B3A4FEF9E81}" type="slidenum">
              <a:rPr lang="en-NZ" smtClean="0"/>
              <a:t>‹#›</a:t>
            </a:fld>
            <a:endParaRPr lang="en-NZ"/>
          </a:p>
        </p:txBody>
      </p:sp>
    </p:spTree>
    <p:extLst>
      <p:ext uri="{BB962C8B-B14F-4D97-AF65-F5344CB8AC3E}">
        <p14:creationId xmlns:p14="http://schemas.microsoft.com/office/powerpoint/2010/main" val="25573713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3E691E57-95F5-4B3B-949B-97F7109E1A4D}" type="datetimeFigureOut">
              <a:rPr lang="en-NZ" smtClean="0"/>
              <a:t>22/09/2014</a:t>
            </a:fld>
            <a:endParaRPr lang="en-NZ"/>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NZ"/>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EF194673-8538-4FAC-8245-4B3A4FEF9E81}" type="slidenum">
              <a:rPr lang="en-NZ" smtClean="0"/>
              <a:t>‹#›</a:t>
            </a:fld>
            <a:endParaRPr lang="en-NZ"/>
          </a:p>
        </p:txBody>
      </p:sp>
    </p:spTree>
    <p:extLst>
      <p:ext uri="{BB962C8B-B14F-4D97-AF65-F5344CB8AC3E}">
        <p14:creationId xmlns:p14="http://schemas.microsoft.com/office/powerpoint/2010/main" val="12946622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3E691E57-95F5-4B3B-949B-97F7109E1A4D}" type="datetimeFigureOut">
              <a:rPr lang="en-NZ" smtClean="0"/>
              <a:t>22/09/2014</a:t>
            </a:fld>
            <a:endParaRPr lang="en-NZ"/>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NZ"/>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EF194673-8538-4FAC-8245-4B3A4FEF9E81}" type="slidenum">
              <a:rPr lang="en-NZ" smtClean="0"/>
              <a:t>‹#›</a:t>
            </a:fld>
            <a:endParaRPr lang="en-NZ"/>
          </a:p>
        </p:txBody>
      </p:sp>
    </p:spTree>
    <p:extLst>
      <p:ext uri="{BB962C8B-B14F-4D97-AF65-F5344CB8AC3E}">
        <p14:creationId xmlns:p14="http://schemas.microsoft.com/office/powerpoint/2010/main" val="2379100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3E691E57-95F5-4B3B-949B-97F7109E1A4D}" type="datetimeFigureOut">
              <a:rPr lang="en-NZ" smtClean="0"/>
              <a:t>22/09/2014</a:t>
            </a:fld>
            <a:endParaRPr lang="en-NZ"/>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NZ"/>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EF194673-8538-4FAC-8245-4B3A4FEF9E81}" type="slidenum">
              <a:rPr lang="en-NZ" smtClean="0"/>
              <a:t>‹#›</a:t>
            </a:fld>
            <a:endParaRPr lang="en-NZ"/>
          </a:p>
        </p:txBody>
      </p:sp>
    </p:spTree>
    <p:extLst>
      <p:ext uri="{BB962C8B-B14F-4D97-AF65-F5344CB8AC3E}">
        <p14:creationId xmlns:p14="http://schemas.microsoft.com/office/powerpoint/2010/main" val="2778650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3E691E57-95F5-4B3B-949B-97F7109E1A4D}" type="datetimeFigureOut">
              <a:rPr lang="en-NZ" smtClean="0"/>
              <a:t>22/09/2014</a:t>
            </a:fld>
            <a:endParaRPr lang="en-NZ"/>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NZ"/>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EF194673-8538-4FAC-8245-4B3A4FEF9E81}" type="slidenum">
              <a:rPr lang="en-NZ" smtClean="0"/>
              <a:t>‹#›</a:t>
            </a:fld>
            <a:endParaRPr lang="en-NZ"/>
          </a:p>
        </p:txBody>
      </p:sp>
    </p:spTree>
    <p:extLst>
      <p:ext uri="{BB962C8B-B14F-4D97-AF65-F5344CB8AC3E}">
        <p14:creationId xmlns:p14="http://schemas.microsoft.com/office/powerpoint/2010/main" val="1610476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3E691E57-95F5-4B3B-949B-97F7109E1A4D}" type="datetimeFigureOut">
              <a:rPr lang="en-NZ" smtClean="0"/>
              <a:t>22/09/2014</a:t>
            </a:fld>
            <a:endParaRPr lang="en-NZ"/>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NZ"/>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EF194673-8538-4FAC-8245-4B3A4FEF9E81}" type="slidenum">
              <a:rPr lang="en-NZ" smtClean="0"/>
              <a:t>‹#›</a:t>
            </a:fld>
            <a:endParaRPr lang="en-NZ"/>
          </a:p>
        </p:txBody>
      </p:sp>
    </p:spTree>
    <p:extLst>
      <p:ext uri="{BB962C8B-B14F-4D97-AF65-F5344CB8AC3E}">
        <p14:creationId xmlns:p14="http://schemas.microsoft.com/office/powerpoint/2010/main" val="199272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3E691E57-95F5-4B3B-949B-97F7109E1A4D}" type="datetimeFigureOut">
              <a:rPr lang="en-NZ" smtClean="0"/>
              <a:t>22/09/2014</a:t>
            </a:fld>
            <a:endParaRPr lang="en-NZ"/>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NZ"/>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EF194673-8538-4FAC-8245-4B3A4FEF9E81}" type="slidenum">
              <a:rPr lang="en-NZ" smtClean="0"/>
              <a:t>‹#›</a:t>
            </a:fld>
            <a:endParaRPr lang="en-NZ"/>
          </a:p>
        </p:txBody>
      </p:sp>
    </p:spTree>
    <p:extLst>
      <p:ext uri="{BB962C8B-B14F-4D97-AF65-F5344CB8AC3E}">
        <p14:creationId xmlns:p14="http://schemas.microsoft.com/office/powerpoint/2010/main" val="1805451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3E691E57-95F5-4B3B-949B-97F7109E1A4D}" type="datetimeFigureOut">
              <a:rPr lang="en-NZ" smtClean="0"/>
              <a:t>22/09/2014</a:t>
            </a:fld>
            <a:endParaRPr lang="en-NZ"/>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NZ"/>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EF194673-8538-4FAC-8245-4B3A4FEF9E81}" type="slidenum">
              <a:rPr lang="en-NZ" smtClean="0"/>
              <a:t>‹#›</a:t>
            </a:fld>
            <a:endParaRPr lang="en-NZ"/>
          </a:p>
        </p:txBody>
      </p:sp>
    </p:spTree>
    <p:extLst>
      <p:ext uri="{BB962C8B-B14F-4D97-AF65-F5344CB8AC3E}">
        <p14:creationId xmlns:p14="http://schemas.microsoft.com/office/powerpoint/2010/main" val="2959044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3E691E57-95F5-4B3B-949B-97F7109E1A4D}" type="datetimeFigureOut">
              <a:rPr lang="en-NZ" smtClean="0"/>
              <a:t>22/09/2014</a:t>
            </a:fld>
            <a:endParaRPr lang="en-NZ"/>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NZ"/>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EF194673-8538-4FAC-8245-4B3A4FEF9E81}" type="slidenum">
              <a:rPr lang="en-NZ" smtClean="0"/>
              <a:t>‹#›</a:t>
            </a:fld>
            <a:endParaRPr lang="en-NZ"/>
          </a:p>
        </p:txBody>
      </p:sp>
    </p:spTree>
    <p:extLst>
      <p:ext uri="{BB962C8B-B14F-4D97-AF65-F5344CB8AC3E}">
        <p14:creationId xmlns:p14="http://schemas.microsoft.com/office/powerpoint/2010/main" val="14696935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3E691E57-95F5-4B3B-949B-97F7109E1A4D}" type="datetimeFigureOut">
              <a:rPr lang="en-NZ" smtClean="0"/>
              <a:t>22/09/2014</a:t>
            </a:fld>
            <a:endParaRPr lang="en-NZ"/>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NZ"/>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EF194673-8538-4FAC-8245-4B3A4FEF9E81}" type="slidenum">
              <a:rPr lang="en-NZ" smtClean="0"/>
              <a:t>‹#›</a:t>
            </a:fld>
            <a:endParaRPr lang="en-NZ"/>
          </a:p>
        </p:txBody>
      </p:sp>
    </p:spTree>
    <p:extLst>
      <p:ext uri="{BB962C8B-B14F-4D97-AF65-F5344CB8AC3E}">
        <p14:creationId xmlns:p14="http://schemas.microsoft.com/office/powerpoint/2010/main" val="532369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3E691E57-95F5-4B3B-949B-97F7109E1A4D}" type="datetimeFigureOut">
              <a:rPr lang="en-NZ" smtClean="0"/>
              <a:t>22/09/2014</a:t>
            </a:fld>
            <a:endParaRPr lang="en-NZ"/>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NZ"/>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EF194673-8538-4FAC-8245-4B3A4FEF9E81}" type="slidenum">
              <a:rPr lang="en-NZ" smtClean="0"/>
              <a:t>‹#›</a:t>
            </a:fld>
            <a:endParaRPr lang="en-NZ"/>
          </a:p>
        </p:txBody>
      </p:sp>
    </p:spTree>
    <p:extLst>
      <p:ext uri="{BB962C8B-B14F-4D97-AF65-F5344CB8AC3E}">
        <p14:creationId xmlns:p14="http://schemas.microsoft.com/office/powerpoint/2010/main" val="29011059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2" name="Title Placeholder 1"/>
          <p:cNvSpPr>
            <a:spLocks noGrp="1"/>
          </p:cNvSpPr>
          <p:nvPr>
            <p:ph type="title"/>
          </p:nvPr>
        </p:nvSpPr>
        <p:spPr>
          <a:xfrm>
            <a:off x="628650" y="87725"/>
            <a:ext cx="7886700" cy="86777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130157"/>
            <a:ext cx="7886700" cy="531174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424156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12" Type="http://schemas.openxmlformats.org/officeDocument/2006/relationships/image" Target="../media/image37.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jpeg"/><Relationship Id="rId11" Type="http://schemas.openxmlformats.org/officeDocument/2006/relationships/image" Target="../media/image36.jpeg"/><Relationship Id="rId5" Type="http://schemas.openxmlformats.org/officeDocument/2006/relationships/image" Target="../media/image30.jpeg"/><Relationship Id="rId10" Type="http://schemas.openxmlformats.org/officeDocument/2006/relationships/image" Target="../media/image35.jpeg"/><Relationship Id="rId4" Type="http://schemas.openxmlformats.org/officeDocument/2006/relationships/image" Target="../media/image29.jpeg"/><Relationship Id="rId9"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google.co.nz/maps/@40.3125586,-77.5780836,199526m/data=!3m1!1e3" TargetMode="External"/><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48.png"/><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fold"/>
          <p:cNvPicPr>
            <a:picLocks noChangeAspect="1" noChangeArrowheads="1"/>
          </p:cNvPicPr>
          <p:nvPr/>
        </p:nvPicPr>
        <p:blipFill rotWithShape="1">
          <a:blip r:embed="rId2">
            <a:extLst>
              <a:ext uri="{28A0092B-C50C-407E-A947-70E740481C1C}">
                <a14:useLocalDpi xmlns:a14="http://schemas.microsoft.com/office/drawing/2010/main" val="0"/>
              </a:ext>
            </a:extLst>
          </a:blip>
          <a:srcRect t="945"/>
          <a:stretch/>
        </p:blipFill>
        <p:spPr bwMode="auto">
          <a:xfrm>
            <a:off x="361428" y="-12032"/>
            <a:ext cx="8782571" cy="6521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62890" y="24384"/>
            <a:ext cx="8881110" cy="804673"/>
          </a:xfrm>
        </p:spPr>
        <p:txBody>
          <a:bodyPr>
            <a:normAutofit fontScale="90000"/>
          </a:bodyPr>
          <a:lstStyle/>
          <a:p>
            <a:r>
              <a:rPr lang="en-NZ" dirty="0" err="1" smtClean="0">
                <a:solidFill>
                  <a:schemeClr val="bg1"/>
                </a:solidFill>
                <a:effectLst>
                  <a:outerShdw blurRad="38100" dist="38100" dir="2700000" algn="tl">
                    <a:srgbClr val="000000">
                      <a:alpha val="43137"/>
                    </a:srgbClr>
                  </a:outerShdw>
                </a:effectLst>
              </a:rPr>
              <a:t>Geol</a:t>
            </a:r>
            <a:r>
              <a:rPr lang="en-NZ" dirty="0" smtClean="0">
                <a:solidFill>
                  <a:schemeClr val="bg1"/>
                </a:solidFill>
                <a:effectLst>
                  <a:outerShdw blurRad="38100" dist="38100" dir="2700000" algn="tl">
                    <a:srgbClr val="000000">
                      <a:alpha val="43137"/>
                    </a:srgbClr>
                  </a:outerShdw>
                </a:effectLst>
              </a:rPr>
              <a:t> 244 – structural geology</a:t>
            </a:r>
            <a:endParaRPr lang="en-NZ" dirty="0">
              <a:solidFill>
                <a:schemeClr val="bg1"/>
              </a:solidFill>
              <a:effectLst>
                <a:outerShdw blurRad="38100" dist="38100" dir="2700000" algn="tl">
                  <a:srgbClr val="000000">
                    <a:alpha val="43137"/>
                  </a:srgbClr>
                </a:outerShdw>
              </a:effectLst>
            </a:endParaRPr>
          </a:p>
        </p:txBody>
      </p:sp>
      <p:sp>
        <p:nvSpPr>
          <p:cNvPr id="5" name="TextBox 4"/>
          <p:cNvSpPr txBox="1"/>
          <p:nvPr/>
        </p:nvSpPr>
        <p:spPr>
          <a:xfrm>
            <a:off x="1345037" y="5770023"/>
            <a:ext cx="7713265" cy="584775"/>
          </a:xfrm>
          <a:prstGeom prst="rect">
            <a:avLst/>
          </a:prstGeom>
          <a:noFill/>
        </p:spPr>
        <p:txBody>
          <a:bodyPr wrap="none" rtlCol="0">
            <a:spAutoFit/>
          </a:bodyPr>
          <a:lstStyle/>
          <a:p>
            <a:pPr algn="r"/>
            <a:r>
              <a:rPr lang="en-NZ" sz="3200" dirty="0" smtClean="0">
                <a:effectLst>
                  <a:outerShdw blurRad="38100" dist="38100" dir="2700000" algn="tl">
                    <a:srgbClr val="000000">
                      <a:alpha val="43137"/>
                    </a:srgbClr>
                  </a:outerShdw>
                </a:effectLst>
              </a:rPr>
              <a:t>Lecture 13 – fold classification and geometry </a:t>
            </a:r>
            <a:endParaRPr lang="en-NZ" sz="3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684082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Fold classification</a:t>
            </a:r>
            <a:endParaRPr lang="en-NZ" dirty="0"/>
          </a:p>
        </p:txBody>
      </p:sp>
      <p:sp>
        <p:nvSpPr>
          <p:cNvPr id="3" name="Content Placeholder 2"/>
          <p:cNvSpPr>
            <a:spLocks noGrp="1"/>
          </p:cNvSpPr>
          <p:nvPr>
            <p:ph idx="1"/>
          </p:nvPr>
        </p:nvSpPr>
        <p:spPr/>
        <p:txBody>
          <a:bodyPr/>
          <a:lstStyle/>
          <a:p>
            <a:r>
              <a:rPr lang="en-NZ" dirty="0" smtClean="0"/>
              <a:t>3 D shape</a:t>
            </a:r>
          </a:p>
          <a:p>
            <a:r>
              <a:rPr lang="en-NZ" dirty="0" smtClean="0"/>
              <a:t>2 D shape</a:t>
            </a:r>
          </a:p>
          <a:p>
            <a:pPr lvl="1"/>
            <a:r>
              <a:rPr lang="en-NZ" dirty="0" smtClean="0"/>
              <a:t>Interlimb angle</a:t>
            </a:r>
          </a:p>
          <a:p>
            <a:pPr lvl="1"/>
            <a:r>
              <a:rPr lang="en-NZ" dirty="0" smtClean="0"/>
              <a:t>Dip isogons</a:t>
            </a:r>
          </a:p>
          <a:p>
            <a:r>
              <a:rPr lang="en-NZ" dirty="0" smtClean="0"/>
              <a:t>Facing </a:t>
            </a:r>
          </a:p>
          <a:p>
            <a:pPr lvl="1"/>
            <a:r>
              <a:rPr lang="en-NZ" dirty="0" smtClean="0"/>
              <a:t>Right way up, upside down or overturned</a:t>
            </a:r>
          </a:p>
          <a:p>
            <a:r>
              <a:rPr lang="en-NZ" dirty="0" smtClean="0"/>
              <a:t>Orientation </a:t>
            </a:r>
          </a:p>
          <a:p>
            <a:pPr lvl="1"/>
            <a:r>
              <a:rPr lang="en-NZ" dirty="0" smtClean="0"/>
              <a:t>Relative changes in the dip of the axial surface and the plunge of the fold axis (line) on that surface</a:t>
            </a:r>
            <a:endParaRPr lang="en-NZ" dirty="0"/>
          </a:p>
        </p:txBody>
      </p:sp>
    </p:spTree>
    <p:extLst>
      <p:ext uri="{BB962C8B-B14F-4D97-AF65-F5344CB8AC3E}">
        <p14:creationId xmlns:p14="http://schemas.microsoft.com/office/powerpoint/2010/main" val="6183545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Fold classification by </a:t>
            </a:r>
            <a:r>
              <a:rPr lang="en-NZ" b="1" dirty="0" smtClean="0"/>
              <a:t>3D SHAPE</a:t>
            </a:r>
            <a:endParaRPr lang="en-NZ" b="1"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650" y="3211068"/>
            <a:ext cx="8142140" cy="3275076"/>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650" y="2527296"/>
            <a:ext cx="8143200" cy="3958848"/>
          </a:xfrm>
          <a:prstGeom prst="rect">
            <a:avLst/>
          </a:prstGeom>
        </p:spPr>
      </p:pic>
      <p:pic>
        <p:nvPicPr>
          <p:cNvPr id="9" name="Picture 8"/>
          <p:cNvPicPr>
            <a:picLocks noChangeAspect="1"/>
          </p:cNvPicPr>
          <p:nvPr/>
        </p:nvPicPr>
        <p:blipFill>
          <a:blip r:embed="rId4"/>
          <a:stretch>
            <a:fillRect/>
          </a:stretch>
        </p:blipFill>
        <p:spPr>
          <a:xfrm>
            <a:off x="5360839" y="813654"/>
            <a:ext cx="3537849" cy="2470565"/>
          </a:xfrm>
          <a:prstGeom prst="rect">
            <a:avLst/>
          </a:prstGeom>
        </p:spPr>
      </p:pic>
      <p:sp>
        <p:nvSpPr>
          <p:cNvPr id="11" name="TextBox 10"/>
          <p:cNvSpPr txBox="1"/>
          <p:nvPr/>
        </p:nvSpPr>
        <p:spPr>
          <a:xfrm>
            <a:off x="5460424" y="811995"/>
            <a:ext cx="3211841" cy="461665"/>
          </a:xfrm>
          <a:prstGeom prst="rect">
            <a:avLst/>
          </a:prstGeom>
          <a:solidFill>
            <a:schemeClr val="bg1"/>
          </a:solidFill>
        </p:spPr>
        <p:txBody>
          <a:bodyPr wrap="none" rtlCol="0">
            <a:spAutoFit/>
          </a:bodyPr>
          <a:lstStyle/>
          <a:p>
            <a:r>
              <a:rPr lang="en-NZ" sz="2400" dirty="0" smtClean="0"/>
              <a:t>Non-planar axial surface</a:t>
            </a:r>
            <a:endParaRPr lang="en-NZ" sz="2400" dirty="0"/>
          </a:p>
        </p:txBody>
      </p:sp>
      <p:sp>
        <p:nvSpPr>
          <p:cNvPr id="3" name="Content Placeholder 2"/>
          <p:cNvSpPr>
            <a:spLocks noGrp="1"/>
          </p:cNvSpPr>
          <p:nvPr>
            <p:ph idx="1"/>
          </p:nvPr>
        </p:nvSpPr>
        <p:spPr>
          <a:xfrm>
            <a:off x="336884" y="811995"/>
            <a:ext cx="5023956" cy="2111679"/>
          </a:xfrm>
        </p:spPr>
        <p:txBody>
          <a:bodyPr>
            <a:normAutofit fontScale="77500" lnSpcReduction="20000"/>
          </a:bodyPr>
          <a:lstStyle/>
          <a:p>
            <a:r>
              <a:rPr lang="en-NZ" dirty="0" smtClean="0"/>
              <a:t>Cylindrical – straight hinge line</a:t>
            </a:r>
          </a:p>
          <a:p>
            <a:r>
              <a:rPr lang="en-NZ" dirty="0" smtClean="0"/>
              <a:t>Non-cylindrical – curved hinge line</a:t>
            </a:r>
          </a:p>
          <a:p>
            <a:r>
              <a:rPr lang="en-NZ" dirty="0" smtClean="0"/>
              <a:t>True </a:t>
            </a:r>
            <a:r>
              <a:rPr lang="en-NZ" dirty="0"/>
              <a:t>cylindrical folds are rare in nature; however, many folds </a:t>
            </a:r>
            <a:r>
              <a:rPr lang="en-NZ" b="1" i="1" dirty="0"/>
              <a:t>closely </a:t>
            </a:r>
            <a:r>
              <a:rPr lang="en-NZ" b="1" i="1" dirty="0" smtClean="0"/>
              <a:t>or locally approximate</a:t>
            </a:r>
            <a:r>
              <a:rPr lang="en-NZ" dirty="0" smtClean="0"/>
              <a:t> </a:t>
            </a:r>
            <a:r>
              <a:rPr lang="en-NZ" dirty="0"/>
              <a:t>purely cylindrical forms and can be considered (near-)cylindrical folds. </a:t>
            </a:r>
          </a:p>
        </p:txBody>
      </p:sp>
      <p:sp>
        <p:nvSpPr>
          <p:cNvPr id="4" name="TextBox 3"/>
          <p:cNvSpPr txBox="1"/>
          <p:nvPr/>
        </p:nvSpPr>
        <p:spPr>
          <a:xfrm>
            <a:off x="336884" y="6116812"/>
            <a:ext cx="5345534" cy="369332"/>
          </a:xfrm>
          <a:prstGeom prst="rect">
            <a:avLst/>
          </a:prstGeom>
          <a:noFill/>
        </p:spPr>
        <p:txBody>
          <a:bodyPr wrap="square" rtlCol="0">
            <a:spAutoFit/>
          </a:bodyPr>
          <a:lstStyle/>
          <a:p>
            <a:r>
              <a:rPr lang="en-NZ" dirty="0" smtClean="0"/>
              <a:t>Non-cylindrical folds do not possess a uniform fold axis</a:t>
            </a:r>
            <a:endParaRPr lang="en-NZ" dirty="0"/>
          </a:p>
        </p:txBody>
      </p:sp>
    </p:spTree>
    <p:extLst>
      <p:ext uri="{BB962C8B-B14F-4D97-AF65-F5344CB8AC3E}">
        <p14:creationId xmlns:p14="http://schemas.microsoft.com/office/powerpoint/2010/main" val="3652817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Non-cylindrical anticlines</a:t>
            </a:r>
            <a:endParaRPr lang="en-NZ" dirty="0"/>
          </a:p>
        </p:txBody>
      </p:sp>
      <p:sp>
        <p:nvSpPr>
          <p:cNvPr id="3" name="Content Placeholder 2"/>
          <p:cNvSpPr>
            <a:spLocks noGrp="1"/>
          </p:cNvSpPr>
          <p:nvPr>
            <p:ph idx="1"/>
          </p:nvPr>
        </p:nvSpPr>
        <p:spPr>
          <a:xfrm>
            <a:off x="496389" y="1130157"/>
            <a:ext cx="4075611" cy="2254229"/>
          </a:xfrm>
        </p:spPr>
        <p:txBody>
          <a:bodyPr>
            <a:normAutofit fontScale="85000" lnSpcReduction="10000"/>
          </a:bodyPr>
          <a:lstStyle/>
          <a:p>
            <a:r>
              <a:rPr lang="en-NZ" dirty="0" smtClean="0"/>
              <a:t>Doubly plunging anticlines termed </a:t>
            </a:r>
            <a:r>
              <a:rPr lang="en-NZ" dirty="0" err="1" smtClean="0"/>
              <a:t>periclines</a:t>
            </a:r>
            <a:endParaRPr lang="en-NZ" dirty="0" smtClean="0"/>
          </a:p>
          <a:p>
            <a:r>
              <a:rPr lang="en-NZ" dirty="0" smtClean="0"/>
              <a:t>1/3 of Persian gulf </a:t>
            </a:r>
            <a:r>
              <a:rPr lang="en-NZ" dirty="0" err="1" smtClean="0"/>
              <a:t>periclines</a:t>
            </a:r>
            <a:r>
              <a:rPr lang="en-NZ" dirty="0" smtClean="0"/>
              <a:t> contain hydrocarbons</a:t>
            </a:r>
          </a:p>
          <a:p>
            <a:r>
              <a:rPr lang="en-NZ" dirty="0" smtClean="0"/>
              <a:t>Like upside down cups of oil</a:t>
            </a:r>
            <a:endParaRPr lang="en-NZ"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650" y="3559045"/>
            <a:ext cx="5702079" cy="2772088"/>
          </a:xfrm>
          <a:prstGeom prst="rect">
            <a:avLst/>
          </a:prstGeom>
        </p:spPr>
      </p:pic>
      <p:pic>
        <p:nvPicPr>
          <p:cNvPr id="6" name="Picture 2" descr="http://assets.geoexpro.com/legacy-files/2011%20-%20Vol%208/No%206/Iran/anticlin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309526"/>
            <a:ext cx="4480818" cy="5021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29823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2176463" y="3262313"/>
            <a:ext cx="1841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de-DE" altLang="en-US" sz="2200">
              <a:latin typeface="Comic Sans MS" panose="030F0702030302020204" pitchFamily="66"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7124" y="687993"/>
            <a:ext cx="5676900" cy="5832348"/>
          </a:xfrm>
          <a:prstGeom prst="rect">
            <a:avLst/>
          </a:prstGeom>
        </p:spPr>
      </p:pic>
      <p:sp>
        <p:nvSpPr>
          <p:cNvPr id="2" name="Title 1"/>
          <p:cNvSpPr>
            <a:spLocks noGrp="1"/>
          </p:cNvSpPr>
          <p:nvPr>
            <p:ph type="title"/>
          </p:nvPr>
        </p:nvSpPr>
        <p:spPr>
          <a:xfrm>
            <a:off x="385011" y="87725"/>
            <a:ext cx="8601127" cy="867773"/>
          </a:xfrm>
        </p:spPr>
        <p:txBody>
          <a:bodyPr>
            <a:normAutofit/>
          </a:bodyPr>
          <a:lstStyle/>
          <a:p>
            <a:r>
              <a:rPr lang="en-NZ" sz="3600" dirty="0" smtClean="0"/>
              <a:t>Fold classification by </a:t>
            </a:r>
            <a:r>
              <a:rPr lang="en-NZ" sz="3600" b="1" dirty="0" smtClean="0"/>
              <a:t>SHAPE</a:t>
            </a:r>
            <a:r>
              <a:rPr lang="en-NZ" sz="3600" dirty="0" smtClean="0"/>
              <a:t> – interlimb angle</a:t>
            </a:r>
            <a:endParaRPr lang="en-NZ" sz="3600" dirty="0"/>
          </a:p>
        </p:txBody>
      </p:sp>
    </p:spTree>
    <p:extLst>
      <p:ext uri="{BB962C8B-B14F-4D97-AF65-F5344CB8AC3E}">
        <p14:creationId xmlns:p14="http://schemas.microsoft.com/office/powerpoint/2010/main" val="12488295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695" y="87725"/>
            <a:ext cx="8750967" cy="867773"/>
          </a:xfrm>
        </p:spPr>
        <p:txBody>
          <a:bodyPr>
            <a:normAutofit fontScale="90000"/>
          </a:bodyPr>
          <a:lstStyle/>
          <a:p>
            <a:r>
              <a:rPr lang="en-NZ" dirty="0" smtClean="0"/>
              <a:t>Fold classification by </a:t>
            </a:r>
            <a:r>
              <a:rPr lang="en-NZ" b="1" dirty="0" smtClean="0"/>
              <a:t>SHAPE</a:t>
            </a:r>
            <a:r>
              <a:rPr lang="en-NZ" dirty="0" smtClean="0"/>
              <a:t> - Dip isogons</a:t>
            </a:r>
            <a:endParaRPr lang="en-NZ" dirty="0"/>
          </a:p>
        </p:txBody>
      </p:sp>
      <p:sp>
        <p:nvSpPr>
          <p:cNvPr id="3" name="Content Placeholder 2"/>
          <p:cNvSpPr>
            <a:spLocks noGrp="1"/>
          </p:cNvSpPr>
          <p:nvPr>
            <p:ph idx="1"/>
          </p:nvPr>
        </p:nvSpPr>
        <p:spPr>
          <a:xfrm>
            <a:off x="264695" y="955498"/>
            <a:ext cx="3950368" cy="5770155"/>
          </a:xfrm>
        </p:spPr>
        <p:txBody>
          <a:bodyPr>
            <a:normAutofit fontScale="85000" lnSpcReduction="20000"/>
          </a:bodyPr>
          <a:lstStyle/>
          <a:p>
            <a:r>
              <a:rPr lang="en-NZ" b="1" dirty="0"/>
              <a:t>lines </a:t>
            </a:r>
            <a:r>
              <a:rPr lang="en-NZ" b="1" dirty="0" smtClean="0"/>
              <a:t>joining equal </a:t>
            </a:r>
            <a:r>
              <a:rPr lang="en-NZ" b="1" dirty="0"/>
              <a:t>limb dip on adjacent </a:t>
            </a:r>
            <a:r>
              <a:rPr lang="en-NZ" b="1" dirty="0" smtClean="0"/>
              <a:t>surfaces</a:t>
            </a:r>
          </a:p>
          <a:p>
            <a:endParaRPr lang="en-NZ" b="1" dirty="0"/>
          </a:p>
          <a:p>
            <a:r>
              <a:rPr lang="en-NZ" dirty="0"/>
              <a:t>Construct the tangent of limb dip on the inner and outer </a:t>
            </a:r>
            <a:r>
              <a:rPr lang="en-NZ" dirty="0" err="1"/>
              <a:t>suface</a:t>
            </a:r>
            <a:r>
              <a:rPr lang="en-NZ" dirty="0"/>
              <a:t> of the fold </a:t>
            </a:r>
            <a:r>
              <a:rPr lang="en-NZ" dirty="0" smtClean="0"/>
              <a:t>element, then join </a:t>
            </a:r>
            <a:r>
              <a:rPr lang="en-NZ" dirty="0"/>
              <a:t>parallel </a:t>
            </a:r>
            <a:r>
              <a:rPr lang="en-NZ" dirty="0" smtClean="0"/>
              <a:t>tangents</a:t>
            </a:r>
          </a:p>
          <a:p>
            <a:endParaRPr lang="en-NZ" dirty="0"/>
          </a:p>
          <a:p>
            <a:r>
              <a:rPr lang="en-NZ" dirty="0"/>
              <a:t>class 1 folds - dip isogons passing from outer to inner arc converge on the axial plane trace of the fold </a:t>
            </a:r>
          </a:p>
          <a:p>
            <a:pPr lvl="1"/>
            <a:r>
              <a:rPr lang="en-NZ" dirty="0"/>
              <a:t>Most </a:t>
            </a:r>
            <a:r>
              <a:rPr lang="en-NZ" dirty="0" smtClean="0"/>
              <a:t>class </a:t>
            </a:r>
            <a:r>
              <a:rPr lang="en-NZ" dirty="0"/>
              <a:t>1 folds are </a:t>
            </a:r>
            <a:r>
              <a:rPr lang="en-NZ" dirty="0" smtClean="0"/>
              <a:t>parallel folds</a:t>
            </a:r>
          </a:p>
          <a:p>
            <a:pPr lvl="1"/>
            <a:r>
              <a:rPr lang="en-NZ" dirty="0" smtClean="0"/>
              <a:t>Parallel folds – bedding everywhere parallel, maintain constant layer thickness and dip isogons are perpendicular to bedding</a:t>
            </a:r>
          </a:p>
          <a:p>
            <a:pPr lvl="1"/>
            <a:endParaRPr lang="en-NZ" dirty="0"/>
          </a:p>
        </p:txBody>
      </p:sp>
      <p:pic>
        <p:nvPicPr>
          <p:cNvPr id="4" name="Picture 3" descr="GR10.jpg"/>
          <p:cNvPicPr>
            <a:picLocks noChangeAspect="1"/>
          </p:cNvPicPr>
          <p:nvPr/>
        </p:nvPicPr>
        <p:blipFill>
          <a:blip r:embed="rId3" cstate="print"/>
          <a:stretch>
            <a:fillRect/>
          </a:stretch>
        </p:blipFill>
        <p:spPr>
          <a:xfrm>
            <a:off x="4215063" y="1284914"/>
            <a:ext cx="4800600" cy="5002225"/>
          </a:xfrm>
          <a:prstGeom prst="rect">
            <a:avLst/>
          </a:prstGeom>
        </p:spPr>
      </p:pic>
      <p:sp>
        <p:nvSpPr>
          <p:cNvPr id="6" name="TextBox 5"/>
          <p:cNvSpPr txBox="1"/>
          <p:nvPr/>
        </p:nvSpPr>
        <p:spPr>
          <a:xfrm>
            <a:off x="6316579" y="2947737"/>
            <a:ext cx="1395663" cy="923330"/>
          </a:xfrm>
          <a:prstGeom prst="rect">
            <a:avLst/>
          </a:prstGeom>
          <a:noFill/>
        </p:spPr>
        <p:txBody>
          <a:bodyPr wrap="square" rtlCol="0">
            <a:spAutoFit/>
          </a:bodyPr>
          <a:lstStyle/>
          <a:p>
            <a:pPr algn="ctr"/>
            <a:r>
              <a:rPr lang="en-NZ" dirty="0" smtClean="0"/>
              <a:t>Constant layer thickness</a:t>
            </a:r>
            <a:endParaRPr lang="en-NZ" dirty="0"/>
          </a:p>
        </p:txBody>
      </p:sp>
      <p:sp>
        <p:nvSpPr>
          <p:cNvPr id="7" name="Freeform 6"/>
          <p:cNvSpPr/>
          <p:nvPr/>
        </p:nvSpPr>
        <p:spPr>
          <a:xfrm>
            <a:off x="6710236" y="2159097"/>
            <a:ext cx="121688" cy="97350"/>
          </a:xfrm>
          <a:custGeom>
            <a:avLst/>
            <a:gdLst>
              <a:gd name="connsiteX0" fmla="*/ 0 w 121688"/>
              <a:gd name="connsiteY0" fmla="*/ 97350 h 97350"/>
              <a:gd name="connsiteX1" fmla="*/ 31291 w 121688"/>
              <a:gd name="connsiteY1" fmla="*/ 0 h 97350"/>
              <a:gd name="connsiteX2" fmla="*/ 121688 w 121688"/>
              <a:gd name="connsiteY2" fmla="*/ 31291 h 97350"/>
            </a:gdLst>
            <a:ahLst/>
            <a:cxnLst>
              <a:cxn ang="0">
                <a:pos x="connsiteX0" y="connsiteY0"/>
              </a:cxn>
              <a:cxn ang="0">
                <a:pos x="connsiteX1" y="connsiteY1"/>
              </a:cxn>
              <a:cxn ang="0">
                <a:pos x="connsiteX2" y="connsiteY2"/>
              </a:cxn>
            </a:cxnLst>
            <a:rect l="l" t="t" r="r" b="b"/>
            <a:pathLst>
              <a:path w="121688" h="97350">
                <a:moveTo>
                  <a:pt x="0" y="97350"/>
                </a:moveTo>
                <a:lnTo>
                  <a:pt x="31291" y="0"/>
                </a:lnTo>
                <a:lnTo>
                  <a:pt x="121688" y="31291"/>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Freeform 7"/>
          <p:cNvSpPr/>
          <p:nvPr/>
        </p:nvSpPr>
        <p:spPr>
          <a:xfrm>
            <a:off x="6866692" y="1985256"/>
            <a:ext cx="76490" cy="48676"/>
          </a:xfrm>
          <a:custGeom>
            <a:avLst/>
            <a:gdLst>
              <a:gd name="connsiteX0" fmla="*/ 0 w 76490"/>
              <a:gd name="connsiteY0" fmla="*/ 38245 h 48676"/>
              <a:gd name="connsiteX1" fmla="*/ 38245 w 76490"/>
              <a:gd name="connsiteY1" fmla="*/ 0 h 48676"/>
              <a:gd name="connsiteX2" fmla="*/ 76490 w 76490"/>
              <a:gd name="connsiteY2" fmla="*/ 48676 h 48676"/>
            </a:gdLst>
            <a:ahLst/>
            <a:cxnLst>
              <a:cxn ang="0">
                <a:pos x="connsiteX0" y="connsiteY0"/>
              </a:cxn>
              <a:cxn ang="0">
                <a:pos x="connsiteX1" y="connsiteY1"/>
              </a:cxn>
              <a:cxn ang="0">
                <a:pos x="connsiteX2" y="connsiteY2"/>
              </a:cxn>
            </a:cxnLst>
            <a:rect l="l" t="t" r="r" b="b"/>
            <a:pathLst>
              <a:path w="76490" h="48676">
                <a:moveTo>
                  <a:pt x="0" y="38245"/>
                </a:moveTo>
                <a:lnTo>
                  <a:pt x="38245" y="0"/>
                </a:lnTo>
                <a:lnTo>
                  <a:pt x="76490" y="48676"/>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9" name="Freeform 8"/>
          <p:cNvSpPr/>
          <p:nvPr/>
        </p:nvSpPr>
        <p:spPr>
          <a:xfrm>
            <a:off x="7270002" y="2086084"/>
            <a:ext cx="66059" cy="100827"/>
          </a:xfrm>
          <a:custGeom>
            <a:avLst/>
            <a:gdLst>
              <a:gd name="connsiteX0" fmla="*/ 34768 w 66059"/>
              <a:gd name="connsiteY0" fmla="*/ 0 h 100827"/>
              <a:gd name="connsiteX1" fmla="*/ 66059 w 66059"/>
              <a:gd name="connsiteY1" fmla="*/ 69536 h 100827"/>
              <a:gd name="connsiteX2" fmla="*/ 0 w 66059"/>
              <a:gd name="connsiteY2" fmla="*/ 100827 h 100827"/>
            </a:gdLst>
            <a:ahLst/>
            <a:cxnLst>
              <a:cxn ang="0">
                <a:pos x="connsiteX0" y="connsiteY0"/>
              </a:cxn>
              <a:cxn ang="0">
                <a:pos x="connsiteX1" y="connsiteY1"/>
              </a:cxn>
              <a:cxn ang="0">
                <a:pos x="connsiteX2" y="connsiteY2"/>
              </a:cxn>
            </a:cxnLst>
            <a:rect l="l" t="t" r="r" b="b"/>
            <a:pathLst>
              <a:path w="66059" h="100827">
                <a:moveTo>
                  <a:pt x="34768" y="0"/>
                </a:moveTo>
                <a:lnTo>
                  <a:pt x="66059" y="69536"/>
                </a:lnTo>
                <a:lnTo>
                  <a:pt x="0" y="100827"/>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0" name="Freeform 9"/>
          <p:cNvSpPr/>
          <p:nvPr/>
        </p:nvSpPr>
        <p:spPr>
          <a:xfrm>
            <a:off x="7450795" y="2673664"/>
            <a:ext cx="62583" cy="100827"/>
          </a:xfrm>
          <a:custGeom>
            <a:avLst/>
            <a:gdLst>
              <a:gd name="connsiteX0" fmla="*/ 48676 w 62583"/>
              <a:gd name="connsiteY0" fmla="*/ 0 h 100827"/>
              <a:gd name="connsiteX1" fmla="*/ 62583 w 62583"/>
              <a:gd name="connsiteY1" fmla="*/ 90397 h 100827"/>
              <a:gd name="connsiteX2" fmla="*/ 0 w 62583"/>
              <a:gd name="connsiteY2" fmla="*/ 100827 h 100827"/>
            </a:gdLst>
            <a:ahLst/>
            <a:cxnLst>
              <a:cxn ang="0">
                <a:pos x="connsiteX0" y="connsiteY0"/>
              </a:cxn>
              <a:cxn ang="0">
                <a:pos x="connsiteX1" y="connsiteY1"/>
              </a:cxn>
              <a:cxn ang="0">
                <a:pos x="connsiteX2" y="connsiteY2"/>
              </a:cxn>
            </a:cxnLst>
            <a:rect l="l" t="t" r="r" b="b"/>
            <a:pathLst>
              <a:path w="62583" h="100827">
                <a:moveTo>
                  <a:pt x="48676" y="0"/>
                </a:moveTo>
                <a:lnTo>
                  <a:pt x="62583" y="90397"/>
                </a:lnTo>
                <a:lnTo>
                  <a:pt x="0" y="100827"/>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3320519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500"/>
                                        <p:tgtEl>
                                          <p:spTgt spid="3">
                                            <p:txEl>
                                              <p:pRg st="6" end="6"/>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59" y="87725"/>
            <a:ext cx="8649903" cy="867773"/>
          </a:xfrm>
        </p:spPr>
        <p:txBody>
          <a:bodyPr>
            <a:normAutofit fontScale="90000"/>
          </a:bodyPr>
          <a:lstStyle/>
          <a:p>
            <a:r>
              <a:rPr lang="en-NZ" dirty="0"/>
              <a:t>Fold classification by </a:t>
            </a:r>
            <a:r>
              <a:rPr lang="en-NZ" b="1" dirty="0" smtClean="0"/>
              <a:t>SHAPE </a:t>
            </a:r>
            <a:r>
              <a:rPr lang="en-NZ" dirty="0" smtClean="0"/>
              <a:t>- </a:t>
            </a:r>
            <a:r>
              <a:rPr lang="en-NZ" dirty="0"/>
              <a:t>Dip isogons</a:t>
            </a:r>
          </a:p>
        </p:txBody>
      </p:sp>
      <p:sp>
        <p:nvSpPr>
          <p:cNvPr id="3" name="Content Placeholder 2"/>
          <p:cNvSpPr>
            <a:spLocks noGrp="1"/>
          </p:cNvSpPr>
          <p:nvPr>
            <p:ph idx="1"/>
          </p:nvPr>
        </p:nvSpPr>
        <p:spPr>
          <a:xfrm>
            <a:off x="264695" y="955498"/>
            <a:ext cx="3950368" cy="5575931"/>
          </a:xfrm>
        </p:spPr>
        <p:txBody>
          <a:bodyPr>
            <a:normAutofit fontScale="92500" lnSpcReduction="20000"/>
          </a:bodyPr>
          <a:lstStyle/>
          <a:p>
            <a:r>
              <a:rPr lang="en-NZ" dirty="0" smtClean="0"/>
              <a:t>class </a:t>
            </a:r>
            <a:r>
              <a:rPr lang="en-NZ" dirty="0"/>
              <a:t>2 folds, curvatures of both the arcs is the same</a:t>
            </a:r>
          </a:p>
          <a:p>
            <a:pPr lvl="1"/>
            <a:r>
              <a:rPr lang="en-NZ" dirty="0"/>
              <a:t>dip isogons are parallel to each other and to the axial plane trace of the fold</a:t>
            </a:r>
          </a:p>
          <a:p>
            <a:pPr lvl="1"/>
            <a:endParaRPr lang="en-NZ" dirty="0"/>
          </a:p>
          <a:p>
            <a:r>
              <a:rPr lang="en-NZ" dirty="0"/>
              <a:t>class 3 folds </a:t>
            </a:r>
            <a:r>
              <a:rPr lang="en-NZ" dirty="0" smtClean="0"/>
              <a:t>- </a:t>
            </a:r>
            <a:r>
              <a:rPr lang="en-NZ" dirty="0"/>
              <a:t>dip isogons diverge away from the axial trace as they traverse from outer to the inner arc.</a:t>
            </a:r>
          </a:p>
          <a:p>
            <a:pPr lvl="1"/>
            <a:endParaRPr lang="en-NZ" dirty="0" smtClean="0"/>
          </a:p>
          <a:p>
            <a:r>
              <a:rPr lang="en-NZ" dirty="0" smtClean="0"/>
              <a:t>In the field, we normally discriminate between approximately </a:t>
            </a:r>
            <a:r>
              <a:rPr lang="en-NZ" sz="3800" b="1" dirty="0" smtClean="0"/>
              <a:t>parallel</a:t>
            </a:r>
            <a:r>
              <a:rPr lang="en-NZ" dirty="0" smtClean="0"/>
              <a:t> (for all class 1 folds) and </a:t>
            </a:r>
            <a:r>
              <a:rPr lang="en-NZ" sz="3800" b="1" dirty="0" smtClean="0"/>
              <a:t>similar folds</a:t>
            </a:r>
            <a:r>
              <a:rPr lang="en-NZ" dirty="0" smtClean="0"/>
              <a:t> (for class 2 and 3 folds)</a:t>
            </a:r>
            <a:endParaRPr lang="en-NZ" dirty="0"/>
          </a:p>
        </p:txBody>
      </p:sp>
      <p:pic>
        <p:nvPicPr>
          <p:cNvPr id="4" name="Picture 3" descr="GR10.jpg"/>
          <p:cNvPicPr>
            <a:picLocks noChangeAspect="1"/>
          </p:cNvPicPr>
          <p:nvPr/>
        </p:nvPicPr>
        <p:blipFill>
          <a:blip r:embed="rId2" cstate="print"/>
          <a:stretch>
            <a:fillRect/>
          </a:stretch>
        </p:blipFill>
        <p:spPr>
          <a:xfrm>
            <a:off x="4215063" y="1284914"/>
            <a:ext cx="4800600" cy="5002225"/>
          </a:xfrm>
          <a:prstGeom prst="rect">
            <a:avLst/>
          </a:prstGeom>
        </p:spPr>
      </p:pic>
      <p:sp>
        <p:nvSpPr>
          <p:cNvPr id="6" name="TextBox 5"/>
          <p:cNvSpPr txBox="1"/>
          <p:nvPr/>
        </p:nvSpPr>
        <p:spPr>
          <a:xfrm>
            <a:off x="6316579" y="2947737"/>
            <a:ext cx="1395663" cy="923330"/>
          </a:xfrm>
          <a:prstGeom prst="rect">
            <a:avLst/>
          </a:prstGeom>
          <a:noFill/>
        </p:spPr>
        <p:txBody>
          <a:bodyPr wrap="square" rtlCol="0">
            <a:spAutoFit/>
          </a:bodyPr>
          <a:lstStyle/>
          <a:p>
            <a:pPr algn="ctr"/>
            <a:r>
              <a:rPr lang="en-NZ" dirty="0" smtClean="0"/>
              <a:t>Constant layer thickness</a:t>
            </a:r>
            <a:endParaRPr lang="en-NZ" dirty="0"/>
          </a:p>
        </p:txBody>
      </p:sp>
      <p:sp>
        <p:nvSpPr>
          <p:cNvPr id="7" name="Freeform 6"/>
          <p:cNvSpPr/>
          <p:nvPr/>
        </p:nvSpPr>
        <p:spPr>
          <a:xfrm>
            <a:off x="6710236" y="2159097"/>
            <a:ext cx="121688" cy="97350"/>
          </a:xfrm>
          <a:custGeom>
            <a:avLst/>
            <a:gdLst>
              <a:gd name="connsiteX0" fmla="*/ 0 w 121688"/>
              <a:gd name="connsiteY0" fmla="*/ 97350 h 97350"/>
              <a:gd name="connsiteX1" fmla="*/ 31291 w 121688"/>
              <a:gd name="connsiteY1" fmla="*/ 0 h 97350"/>
              <a:gd name="connsiteX2" fmla="*/ 121688 w 121688"/>
              <a:gd name="connsiteY2" fmla="*/ 31291 h 97350"/>
            </a:gdLst>
            <a:ahLst/>
            <a:cxnLst>
              <a:cxn ang="0">
                <a:pos x="connsiteX0" y="connsiteY0"/>
              </a:cxn>
              <a:cxn ang="0">
                <a:pos x="connsiteX1" y="connsiteY1"/>
              </a:cxn>
              <a:cxn ang="0">
                <a:pos x="connsiteX2" y="connsiteY2"/>
              </a:cxn>
            </a:cxnLst>
            <a:rect l="l" t="t" r="r" b="b"/>
            <a:pathLst>
              <a:path w="121688" h="97350">
                <a:moveTo>
                  <a:pt x="0" y="97350"/>
                </a:moveTo>
                <a:lnTo>
                  <a:pt x="31291" y="0"/>
                </a:lnTo>
                <a:lnTo>
                  <a:pt x="121688" y="31291"/>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Freeform 7"/>
          <p:cNvSpPr/>
          <p:nvPr/>
        </p:nvSpPr>
        <p:spPr>
          <a:xfrm>
            <a:off x="6866692" y="1985256"/>
            <a:ext cx="76490" cy="48676"/>
          </a:xfrm>
          <a:custGeom>
            <a:avLst/>
            <a:gdLst>
              <a:gd name="connsiteX0" fmla="*/ 0 w 76490"/>
              <a:gd name="connsiteY0" fmla="*/ 38245 h 48676"/>
              <a:gd name="connsiteX1" fmla="*/ 38245 w 76490"/>
              <a:gd name="connsiteY1" fmla="*/ 0 h 48676"/>
              <a:gd name="connsiteX2" fmla="*/ 76490 w 76490"/>
              <a:gd name="connsiteY2" fmla="*/ 48676 h 48676"/>
            </a:gdLst>
            <a:ahLst/>
            <a:cxnLst>
              <a:cxn ang="0">
                <a:pos x="connsiteX0" y="connsiteY0"/>
              </a:cxn>
              <a:cxn ang="0">
                <a:pos x="connsiteX1" y="connsiteY1"/>
              </a:cxn>
              <a:cxn ang="0">
                <a:pos x="connsiteX2" y="connsiteY2"/>
              </a:cxn>
            </a:cxnLst>
            <a:rect l="l" t="t" r="r" b="b"/>
            <a:pathLst>
              <a:path w="76490" h="48676">
                <a:moveTo>
                  <a:pt x="0" y="38245"/>
                </a:moveTo>
                <a:lnTo>
                  <a:pt x="38245" y="0"/>
                </a:lnTo>
                <a:lnTo>
                  <a:pt x="76490" y="48676"/>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9" name="Freeform 8"/>
          <p:cNvSpPr/>
          <p:nvPr/>
        </p:nvSpPr>
        <p:spPr>
          <a:xfrm>
            <a:off x="7270002" y="2086084"/>
            <a:ext cx="66059" cy="100827"/>
          </a:xfrm>
          <a:custGeom>
            <a:avLst/>
            <a:gdLst>
              <a:gd name="connsiteX0" fmla="*/ 34768 w 66059"/>
              <a:gd name="connsiteY0" fmla="*/ 0 h 100827"/>
              <a:gd name="connsiteX1" fmla="*/ 66059 w 66059"/>
              <a:gd name="connsiteY1" fmla="*/ 69536 h 100827"/>
              <a:gd name="connsiteX2" fmla="*/ 0 w 66059"/>
              <a:gd name="connsiteY2" fmla="*/ 100827 h 100827"/>
            </a:gdLst>
            <a:ahLst/>
            <a:cxnLst>
              <a:cxn ang="0">
                <a:pos x="connsiteX0" y="connsiteY0"/>
              </a:cxn>
              <a:cxn ang="0">
                <a:pos x="connsiteX1" y="connsiteY1"/>
              </a:cxn>
              <a:cxn ang="0">
                <a:pos x="connsiteX2" y="connsiteY2"/>
              </a:cxn>
            </a:cxnLst>
            <a:rect l="l" t="t" r="r" b="b"/>
            <a:pathLst>
              <a:path w="66059" h="100827">
                <a:moveTo>
                  <a:pt x="34768" y="0"/>
                </a:moveTo>
                <a:lnTo>
                  <a:pt x="66059" y="69536"/>
                </a:lnTo>
                <a:lnTo>
                  <a:pt x="0" y="100827"/>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0" name="Freeform 9"/>
          <p:cNvSpPr/>
          <p:nvPr/>
        </p:nvSpPr>
        <p:spPr>
          <a:xfrm>
            <a:off x="7450795" y="2673664"/>
            <a:ext cx="62583" cy="100827"/>
          </a:xfrm>
          <a:custGeom>
            <a:avLst/>
            <a:gdLst>
              <a:gd name="connsiteX0" fmla="*/ 48676 w 62583"/>
              <a:gd name="connsiteY0" fmla="*/ 0 h 100827"/>
              <a:gd name="connsiteX1" fmla="*/ 62583 w 62583"/>
              <a:gd name="connsiteY1" fmla="*/ 90397 h 100827"/>
              <a:gd name="connsiteX2" fmla="*/ 0 w 62583"/>
              <a:gd name="connsiteY2" fmla="*/ 100827 h 100827"/>
            </a:gdLst>
            <a:ahLst/>
            <a:cxnLst>
              <a:cxn ang="0">
                <a:pos x="connsiteX0" y="connsiteY0"/>
              </a:cxn>
              <a:cxn ang="0">
                <a:pos x="connsiteX1" y="connsiteY1"/>
              </a:cxn>
              <a:cxn ang="0">
                <a:pos x="connsiteX2" y="connsiteY2"/>
              </a:cxn>
            </a:cxnLst>
            <a:rect l="l" t="t" r="r" b="b"/>
            <a:pathLst>
              <a:path w="62583" h="100827">
                <a:moveTo>
                  <a:pt x="48676" y="0"/>
                </a:moveTo>
                <a:lnTo>
                  <a:pt x="62583" y="90397"/>
                </a:lnTo>
                <a:lnTo>
                  <a:pt x="0" y="100827"/>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 name="Rectangle 10"/>
          <p:cNvSpPr/>
          <p:nvPr/>
        </p:nvSpPr>
        <p:spPr>
          <a:xfrm>
            <a:off x="6710236" y="2712853"/>
            <a:ext cx="740559" cy="27407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2" name="Rectangle 11"/>
          <p:cNvSpPr/>
          <p:nvPr/>
        </p:nvSpPr>
        <p:spPr>
          <a:xfrm>
            <a:off x="5040118" y="5712956"/>
            <a:ext cx="740559" cy="27407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218533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11.jpg"/>
          <p:cNvPicPr>
            <a:picLocks noChangeAspect="1"/>
          </p:cNvPicPr>
          <p:nvPr/>
        </p:nvPicPr>
        <p:blipFill>
          <a:blip r:embed="rId2" cstate="print"/>
          <a:stretch>
            <a:fillRect/>
          </a:stretch>
        </p:blipFill>
        <p:spPr>
          <a:xfrm>
            <a:off x="3300654" y="324854"/>
            <a:ext cx="5590684" cy="5747380"/>
          </a:xfrm>
          <a:prstGeom prst="rect">
            <a:avLst/>
          </a:prstGeom>
        </p:spPr>
      </p:pic>
      <p:sp>
        <p:nvSpPr>
          <p:cNvPr id="2" name="Title 1"/>
          <p:cNvSpPr>
            <a:spLocks noGrp="1"/>
          </p:cNvSpPr>
          <p:nvPr>
            <p:ph type="title"/>
          </p:nvPr>
        </p:nvSpPr>
        <p:spPr>
          <a:xfrm>
            <a:off x="406582" y="87725"/>
            <a:ext cx="4727122" cy="867773"/>
          </a:xfrm>
        </p:spPr>
        <p:txBody>
          <a:bodyPr>
            <a:normAutofit fontScale="90000"/>
          </a:bodyPr>
          <a:lstStyle/>
          <a:p>
            <a:r>
              <a:rPr lang="en-NZ" dirty="0" err="1" smtClean="0"/>
              <a:t>Limb:hinge</a:t>
            </a:r>
            <a:r>
              <a:rPr lang="en-NZ" dirty="0" smtClean="0"/>
              <a:t> thickness</a:t>
            </a:r>
            <a:endParaRPr lang="en-NZ" dirty="0"/>
          </a:p>
        </p:txBody>
      </p:sp>
      <p:sp>
        <p:nvSpPr>
          <p:cNvPr id="3" name="Content Placeholder 2"/>
          <p:cNvSpPr>
            <a:spLocks noGrp="1"/>
          </p:cNvSpPr>
          <p:nvPr>
            <p:ph idx="1"/>
          </p:nvPr>
        </p:nvSpPr>
        <p:spPr>
          <a:xfrm>
            <a:off x="406582" y="1192627"/>
            <a:ext cx="3407772" cy="5311740"/>
          </a:xfrm>
        </p:spPr>
        <p:txBody>
          <a:bodyPr>
            <a:normAutofit/>
          </a:bodyPr>
          <a:lstStyle/>
          <a:p>
            <a:r>
              <a:rPr lang="en-NZ" dirty="0" smtClean="0"/>
              <a:t>Assuming upright fold, ratio of limb thickness to hinge thickness varies with local limb dip</a:t>
            </a:r>
          </a:p>
          <a:p>
            <a:r>
              <a:rPr lang="en-NZ" dirty="0"/>
              <a:t>1A has thickened limbs</a:t>
            </a:r>
          </a:p>
          <a:p>
            <a:r>
              <a:rPr lang="en-NZ" dirty="0" smtClean="0"/>
              <a:t>Parallel </a:t>
            </a:r>
            <a:r>
              <a:rPr lang="en-NZ" dirty="0"/>
              <a:t>folds have constant </a:t>
            </a:r>
            <a:r>
              <a:rPr lang="en-NZ" dirty="0" smtClean="0"/>
              <a:t>ratio of 1</a:t>
            </a:r>
            <a:endParaRPr lang="en-NZ" dirty="0"/>
          </a:p>
          <a:p>
            <a:r>
              <a:rPr lang="en-NZ" dirty="0" smtClean="0"/>
              <a:t>1C, 2 and 3 represent increasing hinge thickening</a:t>
            </a:r>
            <a:endParaRPr lang="en-NZ" dirty="0"/>
          </a:p>
        </p:txBody>
      </p:sp>
      <p:cxnSp>
        <p:nvCxnSpPr>
          <p:cNvPr id="6" name="Straight Connector 5"/>
          <p:cNvCxnSpPr/>
          <p:nvPr/>
        </p:nvCxnSpPr>
        <p:spPr>
          <a:xfrm>
            <a:off x="5264331" y="1476103"/>
            <a:ext cx="350084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0452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22" presetClass="entr" presetSubtype="8"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01492" y="187465"/>
            <a:ext cx="8325927" cy="6254432"/>
          </a:xfrm>
        </p:spPr>
      </p:pic>
      <p:sp>
        <p:nvSpPr>
          <p:cNvPr id="2" name="Title 1"/>
          <p:cNvSpPr>
            <a:spLocks noGrp="1"/>
          </p:cNvSpPr>
          <p:nvPr>
            <p:ph type="title"/>
          </p:nvPr>
        </p:nvSpPr>
        <p:spPr/>
        <p:txBody>
          <a:bodyPr/>
          <a:lstStyle/>
          <a:p>
            <a:endParaRPr lang="en-NZ" dirty="0"/>
          </a:p>
        </p:txBody>
      </p:sp>
      <p:sp>
        <p:nvSpPr>
          <p:cNvPr id="15" name="TextBox 14"/>
          <p:cNvSpPr txBox="1"/>
          <p:nvPr/>
        </p:nvSpPr>
        <p:spPr>
          <a:xfrm>
            <a:off x="4977763" y="5056902"/>
            <a:ext cx="4010297" cy="1384995"/>
          </a:xfrm>
          <a:prstGeom prst="rect">
            <a:avLst/>
          </a:prstGeom>
          <a:noFill/>
        </p:spPr>
        <p:txBody>
          <a:bodyPr wrap="square" rtlCol="0">
            <a:spAutoFit/>
          </a:bodyPr>
          <a:lstStyle/>
          <a:p>
            <a:r>
              <a:rPr lang="en-NZ" sz="2800" dirty="0" smtClean="0"/>
              <a:t>Class 1C – convergent isogons, slightly thickened hinge</a:t>
            </a:r>
            <a:endParaRPr lang="en-NZ" sz="2800" dirty="0"/>
          </a:p>
        </p:txBody>
      </p:sp>
      <p:pic>
        <p:nvPicPr>
          <p:cNvPr id="109570" name="Picture 2" descr="http://notnecessarilygeology.files.wordpress.com/2012/05/annotated-fol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1493" y="187465"/>
            <a:ext cx="8328997" cy="62544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53745" y="229223"/>
            <a:ext cx="3457241" cy="584775"/>
          </a:xfrm>
          <a:prstGeom prst="rect">
            <a:avLst/>
          </a:prstGeom>
          <a:solidFill>
            <a:schemeClr val="bg1"/>
          </a:solidFill>
        </p:spPr>
        <p:txBody>
          <a:bodyPr wrap="square" rtlCol="0">
            <a:spAutoFit/>
          </a:bodyPr>
          <a:lstStyle/>
          <a:p>
            <a:r>
              <a:rPr lang="en-NZ" sz="3200" dirty="0" smtClean="0"/>
              <a:t>What class of fold?</a:t>
            </a:r>
            <a:endParaRPr lang="en-NZ" sz="3200" dirty="0"/>
          </a:p>
        </p:txBody>
      </p:sp>
      <p:pic>
        <p:nvPicPr>
          <p:cNvPr id="16" name="Picture 15" descr="GR10.jpg"/>
          <p:cNvPicPr>
            <a:picLocks noChangeAspect="1"/>
          </p:cNvPicPr>
          <p:nvPr/>
        </p:nvPicPr>
        <p:blipFill>
          <a:blip r:embed="rId4" cstate="print"/>
          <a:stretch>
            <a:fillRect/>
          </a:stretch>
        </p:blipFill>
        <p:spPr>
          <a:xfrm>
            <a:off x="6289001" y="87725"/>
            <a:ext cx="2699059" cy="2812419"/>
          </a:xfrm>
          <a:prstGeom prst="rect">
            <a:avLst/>
          </a:prstGeom>
        </p:spPr>
      </p:pic>
    </p:spTree>
    <p:extLst>
      <p:ext uri="{BB962C8B-B14F-4D97-AF65-F5344CB8AC3E}">
        <p14:creationId xmlns:p14="http://schemas.microsoft.com/office/powerpoint/2010/main" val="144188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957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51104" y="1033463"/>
            <a:ext cx="4063746" cy="5143500"/>
          </a:xfrm>
        </p:spPr>
        <p:txBody>
          <a:bodyPr>
            <a:normAutofit fontScale="85000" lnSpcReduction="20000"/>
          </a:bodyPr>
          <a:lstStyle/>
          <a:p>
            <a:r>
              <a:rPr lang="en-US" altLang="en-US" dirty="0" err="1" smtClean="0"/>
              <a:t>Ptygmatic</a:t>
            </a:r>
            <a:r>
              <a:rPr lang="en-US" altLang="en-US" dirty="0" smtClean="0"/>
              <a:t> folds have irregular shapes.</a:t>
            </a:r>
          </a:p>
          <a:p>
            <a:endParaRPr lang="en-US" altLang="en-US" dirty="0" smtClean="0"/>
          </a:p>
          <a:p>
            <a:endParaRPr lang="en-US" altLang="en-US" dirty="0" smtClean="0"/>
          </a:p>
          <a:p>
            <a:endParaRPr lang="en-US" altLang="en-US" dirty="0" smtClean="0"/>
          </a:p>
          <a:p>
            <a:endParaRPr lang="en-US" altLang="en-US" dirty="0" smtClean="0"/>
          </a:p>
          <a:p>
            <a:endParaRPr lang="en-US" altLang="en-US" dirty="0" smtClean="0"/>
          </a:p>
          <a:p>
            <a:endParaRPr lang="en-NZ" dirty="0"/>
          </a:p>
        </p:txBody>
      </p:sp>
      <p:pic>
        <p:nvPicPr>
          <p:cNvPr id="40966" name="Picture 4" descr="ptygmatic fold"/>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9753"/>
          <a:stretch/>
        </p:blipFill>
        <p:spPr bwMode="auto">
          <a:xfrm>
            <a:off x="628650" y="3080881"/>
            <a:ext cx="3332684" cy="320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9" descr="box fold"/>
          <p:cNvPicPr>
            <a:picLocks noChangeAspect="1" noChangeArrowheads="1"/>
          </p:cNvPicPr>
          <p:nvPr/>
        </p:nvPicPr>
        <p:blipFill rotWithShape="1">
          <a:blip r:embed="rId4">
            <a:extLst>
              <a:ext uri="{28A0092B-C50C-407E-A947-70E740481C1C}">
                <a14:useLocalDpi xmlns:a14="http://schemas.microsoft.com/office/drawing/2010/main" val="0"/>
              </a:ext>
            </a:extLst>
          </a:blip>
          <a:srcRect t="38572"/>
          <a:stretch/>
        </p:blipFill>
        <p:spPr bwMode="auto">
          <a:xfrm>
            <a:off x="4897467" y="2201270"/>
            <a:ext cx="3513042" cy="2876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p:txBody>
          <a:bodyPr/>
          <a:lstStyle/>
          <a:p>
            <a:r>
              <a:rPr lang="en-NZ" smtClean="0"/>
              <a:t>Folds not always simple shapes</a:t>
            </a:r>
            <a:endParaRPr lang="en-NZ" dirty="0"/>
          </a:p>
        </p:txBody>
      </p:sp>
      <p:sp>
        <p:nvSpPr>
          <p:cNvPr id="9" name="Content Placeholder 8"/>
          <p:cNvSpPr>
            <a:spLocks noGrp="1"/>
          </p:cNvSpPr>
          <p:nvPr>
            <p:ph sz="half" idx="2"/>
          </p:nvPr>
        </p:nvSpPr>
        <p:spPr>
          <a:xfrm>
            <a:off x="4710888" y="824070"/>
            <a:ext cx="3886200" cy="1425967"/>
          </a:xfrm>
        </p:spPr>
        <p:txBody>
          <a:bodyPr>
            <a:normAutofit fontScale="85000" lnSpcReduction="20000"/>
          </a:bodyPr>
          <a:lstStyle/>
          <a:p>
            <a:r>
              <a:rPr lang="en-US" altLang="en-US" dirty="0"/>
              <a:t>Box or conjugate folds are </a:t>
            </a:r>
            <a:r>
              <a:rPr lang="en-US" altLang="en-US" dirty="0" smtClean="0"/>
              <a:t>composed of </a:t>
            </a:r>
            <a:r>
              <a:rPr lang="en-US" altLang="en-US" dirty="0"/>
              <a:t>three planar limbs connected </a:t>
            </a:r>
            <a:r>
              <a:rPr lang="en-US" altLang="en-US" dirty="0" smtClean="0"/>
              <a:t>by hinge </a:t>
            </a:r>
            <a:r>
              <a:rPr lang="en-US" altLang="en-US" dirty="0"/>
              <a:t>points or narrow, </a:t>
            </a:r>
            <a:r>
              <a:rPr lang="en-US" altLang="en-US" dirty="0" smtClean="0"/>
              <a:t>restricted </a:t>
            </a:r>
            <a:r>
              <a:rPr lang="en-US" altLang="en-US" dirty="0" err="1" smtClean="0"/>
              <a:t>subangular</a:t>
            </a:r>
            <a:r>
              <a:rPr lang="en-US" altLang="en-US" dirty="0" smtClean="0"/>
              <a:t> </a:t>
            </a:r>
            <a:r>
              <a:rPr lang="en-US" altLang="en-US" dirty="0"/>
              <a:t>hinge zones</a:t>
            </a:r>
            <a:endParaRPr lang="en-NZ" dirty="0"/>
          </a:p>
        </p:txBody>
      </p:sp>
      <p:pic>
        <p:nvPicPr>
          <p:cNvPr id="17" name="Picture 5" descr="ptyg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4194" y="1573957"/>
            <a:ext cx="1873345" cy="1467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10888" y="5126578"/>
            <a:ext cx="3915918" cy="1375652"/>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10888" y="5126578"/>
            <a:ext cx="3915918" cy="1375652"/>
          </a:xfrm>
          <a:prstGeom prst="rect">
            <a:avLst/>
          </a:prstGeom>
        </p:spPr>
      </p:pic>
    </p:spTree>
    <p:extLst>
      <p:ext uri="{BB962C8B-B14F-4D97-AF65-F5344CB8AC3E}">
        <p14:creationId xmlns:p14="http://schemas.microsoft.com/office/powerpoint/2010/main" val="525324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5" descr="synantiformcline"/>
          <p:cNvPicPr>
            <a:picLocks noChangeAspect="1" noChangeArrowheads="1"/>
          </p:cNvPicPr>
          <p:nvPr/>
        </p:nvPicPr>
        <p:blipFill rotWithShape="1">
          <a:blip r:embed="rId3">
            <a:extLst>
              <a:ext uri="{28A0092B-C50C-407E-A947-70E740481C1C}">
                <a14:useLocalDpi xmlns:a14="http://schemas.microsoft.com/office/drawing/2010/main" val="0"/>
              </a:ext>
            </a:extLst>
          </a:blip>
          <a:srcRect t="52227" b="21579"/>
          <a:stretch/>
        </p:blipFill>
        <p:spPr bwMode="auto">
          <a:xfrm>
            <a:off x="390524" y="5209675"/>
            <a:ext cx="8667750" cy="806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5" descr="synantiformcline"/>
          <p:cNvPicPr>
            <a:picLocks noChangeAspect="1" noChangeArrowheads="1"/>
          </p:cNvPicPr>
          <p:nvPr/>
        </p:nvPicPr>
        <p:blipFill rotWithShape="1">
          <a:blip r:embed="rId3">
            <a:extLst>
              <a:ext uri="{28A0092B-C50C-407E-A947-70E740481C1C}">
                <a14:useLocalDpi xmlns:a14="http://schemas.microsoft.com/office/drawing/2010/main" val="0"/>
              </a:ext>
            </a:extLst>
          </a:blip>
          <a:srcRect t="18445" b="47843"/>
          <a:stretch/>
        </p:blipFill>
        <p:spPr bwMode="auto">
          <a:xfrm>
            <a:off x="390525" y="4172154"/>
            <a:ext cx="8667750" cy="103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Text Box 9"/>
          <p:cNvSpPr txBox="1">
            <a:spLocks noChangeArrowheads="1"/>
          </p:cNvSpPr>
          <p:nvPr/>
        </p:nvSpPr>
        <p:spPr bwMode="auto">
          <a:xfrm>
            <a:off x="2249906" y="3428652"/>
            <a:ext cx="2296026" cy="966718"/>
          </a:xfrm>
          <a:prstGeom prst="rect">
            <a:avLst/>
          </a:prstGeom>
          <a:solidFill>
            <a:schemeClr val="bg1"/>
          </a:solidFill>
          <a:ln>
            <a:noFill/>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None/>
            </a:pPr>
            <a:r>
              <a:rPr lang="en-US" altLang="en-US" sz="1400" dirty="0">
                <a:latin typeface="Arial Unicode MS" panose="020B0604020202020204" pitchFamily="34" charset="-128"/>
              </a:rPr>
              <a:t>concave </a:t>
            </a:r>
            <a:r>
              <a:rPr lang="en-US" altLang="en-US" sz="1400" dirty="0" smtClean="0">
                <a:latin typeface="Arial Unicode MS" panose="020B0604020202020204" pitchFamily="34" charset="-128"/>
              </a:rPr>
              <a:t>upward (</a:t>
            </a:r>
            <a:r>
              <a:rPr lang="en-US" altLang="en-US" sz="1400" b="1" dirty="0" err="1" smtClean="0">
                <a:latin typeface="Arial Unicode MS" panose="020B0604020202020204" pitchFamily="34" charset="-128"/>
              </a:rPr>
              <a:t>Synformal</a:t>
            </a:r>
            <a:r>
              <a:rPr lang="en-US" altLang="en-US" sz="1400" dirty="0" smtClean="0">
                <a:latin typeface="Arial Unicode MS" panose="020B0604020202020204" pitchFamily="34" charset="-128"/>
              </a:rPr>
              <a:t>), </a:t>
            </a:r>
            <a:r>
              <a:rPr lang="en-US" altLang="en-US" sz="1400" dirty="0">
                <a:latin typeface="Arial Unicode MS" panose="020B0604020202020204" pitchFamily="34" charset="-128"/>
              </a:rPr>
              <a:t>and also concave in direction of younger </a:t>
            </a:r>
            <a:r>
              <a:rPr lang="en-US" altLang="en-US" sz="1400" dirty="0" smtClean="0">
                <a:latin typeface="Arial Unicode MS" panose="020B0604020202020204" pitchFamily="34" charset="-128"/>
              </a:rPr>
              <a:t>bed (young at heart) - </a:t>
            </a:r>
            <a:r>
              <a:rPr lang="en-US" altLang="en-US" sz="1600" b="1" dirty="0">
                <a:latin typeface="Arial Unicode MS" panose="020B0604020202020204" pitchFamily="34" charset="-128"/>
              </a:rPr>
              <a:t>syncline</a:t>
            </a:r>
          </a:p>
        </p:txBody>
      </p:sp>
      <p:sp>
        <p:nvSpPr>
          <p:cNvPr id="20488" name="Rectangle 10"/>
          <p:cNvSpPr>
            <a:spLocks noChangeArrowheads="1"/>
          </p:cNvSpPr>
          <p:nvPr/>
        </p:nvSpPr>
        <p:spPr bwMode="auto">
          <a:xfrm>
            <a:off x="4532897" y="3159084"/>
            <a:ext cx="2209800" cy="1169551"/>
          </a:xfrm>
          <a:prstGeom prst="rect">
            <a:avLst/>
          </a:prstGeom>
          <a:solidFill>
            <a:schemeClr val="bg1"/>
          </a:solidFill>
          <a:ln>
            <a:noFill/>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None/>
            </a:pPr>
            <a:r>
              <a:rPr lang="en-US" altLang="en-US" sz="1400" dirty="0" smtClean="0">
                <a:latin typeface="Arial Unicode MS" panose="020B0604020202020204" pitchFamily="34" charset="-128"/>
              </a:rPr>
              <a:t>convex upward (</a:t>
            </a:r>
            <a:r>
              <a:rPr lang="en-US" altLang="en-US" sz="1400" b="1" dirty="0" err="1" smtClean="0">
                <a:latin typeface="Arial Unicode MS" panose="020B0604020202020204" pitchFamily="34" charset="-128"/>
              </a:rPr>
              <a:t>Antiformal</a:t>
            </a:r>
            <a:r>
              <a:rPr lang="en-US" altLang="en-US" sz="1400" dirty="0" smtClean="0">
                <a:latin typeface="Arial Unicode MS" panose="020B0604020202020204" pitchFamily="34" charset="-128"/>
              </a:rPr>
              <a:t>), </a:t>
            </a:r>
            <a:r>
              <a:rPr lang="en-US" altLang="en-US" sz="1400" dirty="0">
                <a:latin typeface="Arial Unicode MS" panose="020B0604020202020204" pitchFamily="34" charset="-128"/>
              </a:rPr>
              <a:t>and also convex in direction of younger </a:t>
            </a:r>
            <a:r>
              <a:rPr lang="en-US" altLang="en-US" sz="1400" dirty="0" smtClean="0">
                <a:latin typeface="Arial Unicode MS" panose="020B0604020202020204" pitchFamily="34" charset="-128"/>
              </a:rPr>
              <a:t>bed (old at heart) - </a:t>
            </a:r>
            <a:r>
              <a:rPr lang="en-US" altLang="en-US" sz="1400" b="1" dirty="0" smtClean="0">
                <a:latin typeface="Arial Unicode MS" panose="020B0604020202020204" pitchFamily="34" charset="-128"/>
              </a:rPr>
              <a:t>anticline</a:t>
            </a:r>
            <a:endParaRPr lang="en-US" altLang="en-US" sz="1600" b="1" dirty="0">
              <a:latin typeface="Arial Unicode MS" panose="020B0604020202020204" pitchFamily="34" charset="-128"/>
            </a:endParaRPr>
          </a:p>
        </p:txBody>
      </p:sp>
      <p:sp>
        <p:nvSpPr>
          <p:cNvPr id="20489" name="Text Box 11"/>
          <p:cNvSpPr txBox="1">
            <a:spLocks noChangeArrowheads="1"/>
          </p:cNvSpPr>
          <p:nvPr/>
        </p:nvSpPr>
        <p:spPr bwMode="auto">
          <a:xfrm>
            <a:off x="2346325" y="5902545"/>
            <a:ext cx="2284913" cy="596145"/>
          </a:xfrm>
          <a:prstGeom prst="rect">
            <a:avLst/>
          </a:prstGeom>
          <a:solidFill>
            <a:schemeClr val="bg1"/>
          </a:solidFill>
          <a:ln>
            <a:noFill/>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dirty="0">
                <a:latin typeface="Comic Sans MS" panose="030F0702030302020204" pitchFamily="66" charset="0"/>
              </a:rPr>
              <a:t>concave upward - </a:t>
            </a:r>
            <a:r>
              <a:rPr lang="en-US" altLang="en-US" sz="1400" b="1" dirty="0" err="1">
                <a:latin typeface="Comic Sans MS" panose="030F0702030302020204" pitchFamily="66" charset="0"/>
              </a:rPr>
              <a:t>synform</a:t>
            </a:r>
            <a:r>
              <a:rPr lang="en-US" altLang="en-US" sz="1400" dirty="0">
                <a:latin typeface="Comic Sans MS" panose="030F0702030302020204" pitchFamily="66" charset="0"/>
              </a:rPr>
              <a:t>, but convex in direction of younger bed - </a:t>
            </a:r>
            <a:r>
              <a:rPr lang="en-US" altLang="en-US" sz="1400" b="1" dirty="0">
                <a:latin typeface="Comic Sans MS" panose="030F0702030302020204" pitchFamily="66" charset="0"/>
              </a:rPr>
              <a:t>anticline</a:t>
            </a:r>
            <a:endParaRPr lang="en-US" altLang="en-US" sz="1600" b="1" dirty="0">
              <a:latin typeface="Arial Unicode MS" panose="020B0604020202020204" pitchFamily="34" charset="-128"/>
            </a:endParaRPr>
          </a:p>
        </p:txBody>
      </p:sp>
      <p:sp>
        <p:nvSpPr>
          <p:cNvPr id="20490" name="Text Box 12"/>
          <p:cNvSpPr txBox="1">
            <a:spLocks noChangeArrowheads="1"/>
          </p:cNvSpPr>
          <p:nvPr/>
        </p:nvSpPr>
        <p:spPr bwMode="auto">
          <a:xfrm>
            <a:off x="4532897" y="5632976"/>
            <a:ext cx="2041106" cy="988175"/>
          </a:xfrm>
          <a:prstGeom prst="rect">
            <a:avLst/>
          </a:prstGeom>
          <a:solidFill>
            <a:schemeClr val="bg1"/>
          </a:solidFill>
          <a:ln>
            <a:noFill/>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400" dirty="0">
                <a:latin typeface="Comic Sans MS" panose="030F0702030302020204" pitchFamily="66" charset="0"/>
              </a:rPr>
              <a:t>convex upward - </a:t>
            </a:r>
            <a:r>
              <a:rPr lang="en-US" altLang="en-US" sz="1400" b="1" dirty="0" err="1">
                <a:latin typeface="Comic Sans MS" panose="030F0702030302020204" pitchFamily="66" charset="0"/>
              </a:rPr>
              <a:t>antiform</a:t>
            </a:r>
            <a:r>
              <a:rPr lang="en-US" altLang="en-US" sz="1400" dirty="0">
                <a:latin typeface="Comic Sans MS" panose="030F0702030302020204" pitchFamily="66" charset="0"/>
              </a:rPr>
              <a:t>, but concave in direction of younger </a:t>
            </a:r>
            <a:r>
              <a:rPr lang="en-US" altLang="en-US" sz="1400" dirty="0" smtClean="0">
                <a:latin typeface="Comic Sans MS" panose="030F0702030302020204" pitchFamily="66" charset="0"/>
              </a:rPr>
              <a:t>bed – </a:t>
            </a:r>
            <a:r>
              <a:rPr lang="en-US" altLang="en-US" sz="1400" b="1" dirty="0" smtClean="0">
                <a:latin typeface="Comic Sans MS" panose="030F0702030302020204" pitchFamily="66" charset="0"/>
              </a:rPr>
              <a:t>syncline</a:t>
            </a:r>
            <a:endParaRPr lang="en-US" altLang="en-US" sz="1600" b="1" dirty="0">
              <a:latin typeface="Arial Unicode MS" panose="020B0604020202020204" pitchFamily="34" charset="-128"/>
            </a:endParaRPr>
          </a:p>
        </p:txBody>
      </p:sp>
      <p:sp>
        <p:nvSpPr>
          <p:cNvPr id="2" name="Title 1"/>
          <p:cNvSpPr>
            <a:spLocks noGrp="1"/>
          </p:cNvSpPr>
          <p:nvPr>
            <p:ph type="title"/>
          </p:nvPr>
        </p:nvSpPr>
        <p:spPr>
          <a:xfrm>
            <a:off x="390524" y="87725"/>
            <a:ext cx="8753476" cy="867773"/>
          </a:xfrm>
        </p:spPr>
        <p:txBody>
          <a:bodyPr>
            <a:normAutofit/>
          </a:bodyPr>
          <a:lstStyle/>
          <a:p>
            <a:r>
              <a:rPr lang="en-NZ" sz="3600" dirty="0" smtClean="0"/>
              <a:t>Fold classification by </a:t>
            </a:r>
            <a:r>
              <a:rPr lang="en-NZ" sz="4000" b="1" dirty="0" smtClean="0"/>
              <a:t>FACING </a:t>
            </a:r>
            <a:r>
              <a:rPr lang="en-NZ" sz="3600" dirty="0" smtClean="0"/>
              <a:t>– </a:t>
            </a:r>
            <a:r>
              <a:rPr lang="en-NZ" sz="3600" dirty="0" err="1" smtClean="0"/>
              <a:t>clinal</a:t>
            </a:r>
            <a:r>
              <a:rPr lang="en-NZ" sz="3600" dirty="0" smtClean="0"/>
              <a:t> v. formal</a:t>
            </a:r>
            <a:endParaRPr lang="en-NZ" sz="3600" dirty="0"/>
          </a:p>
        </p:txBody>
      </p:sp>
      <p:sp>
        <p:nvSpPr>
          <p:cNvPr id="3" name="Content Placeholder 2"/>
          <p:cNvSpPr>
            <a:spLocks noGrp="1"/>
          </p:cNvSpPr>
          <p:nvPr>
            <p:ph idx="1"/>
          </p:nvPr>
        </p:nvSpPr>
        <p:spPr>
          <a:xfrm>
            <a:off x="390525" y="989029"/>
            <a:ext cx="8548937" cy="2170055"/>
          </a:xfrm>
        </p:spPr>
        <p:txBody>
          <a:bodyPr>
            <a:normAutofit fontScale="77500" lnSpcReduction="20000"/>
          </a:bodyPr>
          <a:lstStyle/>
          <a:p>
            <a:r>
              <a:rPr lang="en-NZ" dirty="0" smtClean="0"/>
              <a:t>Use </a:t>
            </a:r>
            <a:r>
              <a:rPr lang="en-NZ" dirty="0"/>
              <a:t>of terms anti</a:t>
            </a:r>
            <a:r>
              <a:rPr lang="en-NZ" b="1" u="sng" dirty="0"/>
              <a:t>cline</a:t>
            </a:r>
            <a:r>
              <a:rPr lang="en-NZ" dirty="0"/>
              <a:t> and syn</a:t>
            </a:r>
            <a:r>
              <a:rPr lang="en-NZ" b="1" u="sng" dirty="0"/>
              <a:t>cline</a:t>
            </a:r>
            <a:r>
              <a:rPr lang="en-NZ" dirty="0"/>
              <a:t> implies that stratigraphic succession is </a:t>
            </a:r>
            <a:r>
              <a:rPr lang="en-NZ" dirty="0" smtClean="0"/>
              <a:t>known</a:t>
            </a:r>
          </a:p>
          <a:p>
            <a:r>
              <a:rPr lang="en-NZ" dirty="0" err="1" smtClean="0"/>
              <a:t>Anti</a:t>
            </a:r>
            <a:r>
              <a:rPr lang="en-NZ" b="1" u="sng" dirty="0" err="1" smtClean="0"/>
              <a:t>form</a:t>
            </a:r>
            <a:r>
              <a:rPr lang="en-NZ" dirty="0" smtClean="0"/>
              <a:t> </a:t>
            </a:r>
            <a:r>
              <a:rPr lang="en-NZ" dirty="0"/>
              <a:t>and </a:t>
            </a:r>
            <a:r>
              <a:rPr lang="en-NZ" dirty="0" err="1"/>
              <a:t>syn</a:t>
            </a:r>
            <a:r>
              <a:rPr lang="en-NZ" b="1" u="sng" dirty="0" err="1"/>
              <a:t>form</a:t>
            </a:r>
            <a:r>
              <a:rPr lang="en-NZ" dirty="0"/>
              <a:t> is normally used in reference to folds when stratigraphic order </a:t>
            </a:r>
            <a:r>
              <a:rPr lang="en-NZ" dirty="0" smtClean="0"/>
              <a:t>unknown – form = shape</a:t>
            </a:r>
            <a:endParaRPr lang="en-NZ" dirty="0"/>
          </a:p>
          <a:p>
            <a:r>
              <a:rPr lang="en-NZ" dirty="0"/>
              <a:t>Where sequence is ‘upside-down’, older beds may be above younger beds creating </a:t>
            </a:r>
            <a:r>
              <a:rPr lang="en-NZ" dirty="0" err="1"/>
              <a:t>antiformal</a:t>
            </a:r>
            <a:r>
              <a:rPr lang="en-NZ" dirty="0"/>
              <a:t> synclines and </a:t>
            </a:r>
            <a:r>
              <a:rPr lang="en-NZ" dirty="0" err="1"/>
              <a:t>synformal</a:t>
            </a:r>
            <a:r>
              <a:rPr lang="en-NZ" dirty="0"/>
              <a:t> anticlines. </a:t>
            </a:r>
            <a:endParaRPr lang="en-NZ" dirty="0" smtClean="0"/>
          </a:p>
          <a:p>
            <a:r>
              <a:rPr lang="en-NZ" dirty="0" smtClean="0"/>
              <a:t>Anticlines are old in the core. Sinners (Synclines) are young at heart.</a:t>
            </a:r>
            <a:endParaRPr lang="en-NZ" dirty="0"/>
          </a:p>
        </p:txBody>
      </p:sp>
      <p:sp>
        <p:nvSpPr>
          <p:cNvPr id="6" name="TextBox 5"/>
          <p:cNvSpPr txBox="1"/>
          <p:nvPr/>
        </p:nvSpPr>
        <p:spPr>
          <a:xfrm>
            <a:off x="6574003" y="3848987"/>
            <a:ext cx="2081788" cy="646331"/>
          </a:xfrm>
          <a:prstGeom prst="rect">
            <a:avLst/>
          </a:prstGeom>
          <a:noFill/>
        </p:spPr>
        <p:txBody>
          <a:bodyPr wrap="none" rtlCol="0">
            <a:spAutoFit/>
          </a:bodyPr>
          <a:lstStyle/>
          <a:p>
            <a:r>
              <a:rPr lang="en-NZ" b="1" dirty="0" smtClean="0"/>
              <a:t>Upward facing folds</a:t>
            </a:r>
          </a:p>
          <a:p>
            <a:r>
              <a:rPr lang="en-NZ" b="1" dirty="0" smtClean="0"/>
              <a:t>Young upwards</a:t>
            </a:r>
            <a:endParaRPr lang="en-NZ" b="1" dirty="0"/>
          </a:p>
        </p:txBody>
      </p:sp>
      <p:sp>
        <p:nvSpPr>
          <p:cNvPr id="18" name="TextBox 17"/>
          <p:cNvSpPr txBox="1"/>
          <p:nvPr/>
        </p:nvSpPr>
        <p:spPr>
          <a:xfrm>
            <a:off x="6574003" y="5776958"/>
            <a:ext cx="2370842" cy="646331"/>
          </a:xfrm>
          <a:prstGeom prst="rect">
            <a:avLst/>
          </a:prstGeom>
          <a:noFill/>
        </p:spPr>
        <p:txBody>
          <a:bodyPr wrap="none" rtlCol="0">
            <a:spAutoFit/>
          </a:bodyPr>
          <a:lstStyle/>
          <a:p>
            <a:r>
              <a:rPr lang="en-NZ" b="1" dirty="0" smtClean="0"/>
              <a:t>Downward facing folds</a:t>
            </a:r>
          </a:p>
          <a:p>
            <a:r>
              <a:rPr lang="en-NZ" b="1" dirty="0" smtClean="0"/>
              <a:t>Young downwards</a:t>
            </a:r>
            <a:endParaRPr lang="en-NZ" b="1" dirty="0"/>
          </a:p>
        </p:txBody>
      </p:sp>
    </p:spTree>
    <p:extLst>
      <p:ext uri="{BB962C8B-B14F-4D97-AF65-F5344CB8AC3E}">
        <p14:creationId xmlns:p14="http://schemas.microsoft.com/office/powerpoint/2010/main" val="3344494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487"/>
                                        </p:tgtEl>
                                        <p:attrNameLst>
                                          <p:attrName>style.visibility</p:attrName>
                                        </p:attrNameLst>
                                      </p:cBhvr>
                                      <p:to>
                                        <p:strVal val="visible"/>
                                      </p:to>
                                    </p:set>
                                    <p:animEffect transition="in" filter="fade">
                                      <p:cBhvr>
                                        <p:cTn id="7" dur="500"/>
                                        <p:tgtEl>
                                          <p:spTgt spid="2048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488"/>
                                        </p:tgtEl>
                                        <p:attrNameLst>
                                          <p:attrName>style.visibility</p:attrName>
                                        </p:attrNameLst>
                                      </p:cBhvr>
                                      <p:to>
                                        <p:strVal val="visible"/>
                                      </p:to>
                                    </p:set>
                                    <p:animEffect transition="in" filter="fade">
                                      <p:cBhvr>
                                        <p:cTn id="12" dur="500"/>
                                        <p:tgtEl>
                                          <p:spTgt spid="2048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489"/>
                                        </p:tgtEl>
                                        <p:attrNameLst>
                                          <p:attrName>style.visibility</p:attrName>
                                        </p:attrNameLst>
                                      </p:cBhvr>
                                      <p:to>
                                        <p:strVal val="visible"/>
                                      </p:to>
                                    </p:set>
                                    <p:animEffect transition="in" filter="fade">
                                      <p:cBhvr>
                                        <p:cTn id="22" dur="500"/>
                                        <p:tgtEl>
                                          <p:spTgt spid="2048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490"/>
                                        </p:tgtEl>
                                        <p:attrNameLst>
                                          <p:attrName>style.visibility</p:attrName>
                                        </p:attrNameLst>
                                      </p:cBhvr>
                                      <p:to>
                                        <p:strVal val="visible"/>
                                      </p:to>
                                    </p:set>
                                    <p:animEffect transition="in" filter="fade">
                                      <p:cBhvr>
                                        <p:cTn id="27" dur="500"/>
                                        <p:tgtEl>
                                          <p:spTgt spid="2049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7" grpId="0" animBg="1"/>
      <p:bldP spid="20488" grpId="0" animBg="1"/>
      <p:bldP spid="20489" grpId="0" animBg="1"/>
      <p:bldP spid="20490" grpId="0" animBg="1"/>
      <p:bldP spid="6"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r="21583"/>
          <a:stretch/>
        </p:blipFill>
        <p:spPr bwMode="auto">
          <a:xfrm>
            <a:off x="4012558" y="888221"/>
            <a:ext cx="5155505" cy="5474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 Box 7"/>
          <p:cNvSpPr txBox="1">
            <a:spLocks noChangeArrowheads="1"/>
          </p:cNvSpPr>
          <p:nvPr/>
        </p:nvSpPr>
        <p:spPr bwMode="auto">
          <a:xfrm>
            <a:off x="5158121" y="5837239"/>
            <a:ext cx="11509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AU" altLang="en-US" sz="2400" dirty="0"/>
              <a:t>200km</a:t>
            </a:r>
          </a:p>
        </p:txBody>
      </p:sp>
      <p:sp>
        <p:nvSpPr>
          <p:cNvPr id="6150" name="Text Box 9"/>
          <p:cNvSpPr txBox="1">
            <a:spLocks noChangeArrowheads="1"/>
          </p:cNvSpPr>
          <p:nvPr/>
        </p:nvSpPr>
        <p:spPr bwMode="auto">
          <a:xfrm>
            <a:off x="4305743" y="3399382"/>
            <a:ext cx="1054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AU" altLang="en-US" sz="2400" b="1" dirty="0"/>
              <a:t>Iraq</a:t>
            </a:r>
          </a:p>
        </p:txBody>
      </p:sp>
      <p:sp>
        <p:nvSpPr>
          <p:cNvPr id="6151" name="Text Box 10"/>
          <p:cNvSpPr txBox="1">
            <a:spLocks noChangeArrowheads="1"/>
          </p:cNvSpPr>
          <p:nvPr/>
        </p:nvSpPr>
        <p:spPr bwMode="auto">
          <a:xfrm>
            <a:off x="8123038" y="3856582"/>
            <a:ext cx="1241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AU" altLang="en-US" sz="2400" b="1" dirty="0"/>
              <a:t>Iran</a:t>
            </a:r>
          </a:p>
        </p:txBody>
      </p:sp>
      <p:sp>
        <p:nvSpPr>
          <p:cNvPr id="6152" name="Line 11"/>
          <p:cNvSpPr>
            <a:spLocks noChangeShapeType="1"/>
          </p:cNvSpPr>
          <p:nvPr/>
        </p:nvSpPr>
        <p:spPr bwMode="auto">
          <a:xfrm>
            <a:off x="4510087" y="6294439"/>
            <a:ext cx="216058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NZ"/>
          </a:p>
        </p:txBody>
      </p:sp>
      <p:sp>
        <p:nvSpPr>
          <p:cNvPr id="6153" name="Text Box 12"/>
          <p:cNvSpPr txBox="1">
            <a:spLocks noChangeArrowheads="1"/>
          </p:cNvSpPr>
          <p:nvPr/>
        </p:nvSpPr>
        <p:spPr bwMode="auto">
          <a:xfrm>
            <a:off x="5395938" y="1008155"/>
            <a:ext cx="2376488"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de-DE" altLang="en-US" sz="2200" dirty="0">
                <a:effectLst>
                  <a:outerShdw blurRad="38100" dist="38100" dir="2700000" algn="tl">
                    <a:srgbClr val="000000">
                      <a:alpha val="43137"/>
                    </a:srgbClr>
                  </a:outerShdw>
                </a:effectLst>
                <a:latin typeface="Comic Sans MS" panose="030F0702030302020204" pitchFamily="66" charset="0"/>
              </a:rPr>
              <a:t>Zagros </a:t>
            </a:r>
          </a:p>
          <a:p>
            <a:pPr eaLnBrk="1" hangingPunct="1">
              <a:spcBef>
                <a:spcPct val="0"/>
              </a:spcBef>
              <a:buFontTx/>
              <a:buNone/>
            </a:pPr>
            <a:r>
              <a:rPr lang="de-DE" altLang="en-US" sz="2200" dirty="0">
                <a:effectLst>
                  <a:outerShdw blurRad="38100" dist="38100" dir="2700000" algn="tl">
                    <a:srgbClr val="000000">
                      <a:alpha val="43137"/>
                    </a:srgbClr>
                  </a:outerShdw>
                </a:effectLst>
                <a:latin typeface="Comic Sans MS" panose="030F0702030302020204" pitchFamily="66" charset="0"/>
              </a:rPr>
              <a:t>fold-and-thrust belt</a:t>
            </a:r>
          </a:p>
        </p:txBody>
      </p:sp>
      <p:sp>
        <p:nvSpPr>
          <p:cNvPr id="2" name="Title 1"/>
          <p:cNvSpPr>
            <a:spLocks noGrp="1"/>
          </p:cNvSpPr>
          <p:nvPr>
            <p:ph type="title"/>
          </p:nvPr>
        </p:nvSpPr>
        <p:spPr>
          <a:xfrm>
            <a:off x="628650" y="87726"/>
            <a:ext cx="7886700" cy="805716"/>
          </a:xfrm>
        </p:spPr>
        <p:txBody>
          <a:bodyPr/>
          <a:lstStyle/>
          <a:p>
            <a:r>
              <a:rPr lang="en-NZ" dirty="0" smtClean="0"/>
              <a:t>Fold and thrust belts</a:t>
            </a:r>
            <a:endParaRPr lang="en-NZ" dirty="0"/>
          </a:p>
        </p:txBody>
      </p:sp>
      <p:sp>
        <p:nvSpPr>
          <p:cNvPr id="3" name="Content Placeholder 2"/>
          <p:cNvSpPr>
            <a:spLocks noGrp="1"/>
          </p:cNvSpPr>
          <p:nvPr>
            <p:ph idx="1"/>
          </p:nvPr>
        </p:nvSpPr>
        <p:spPr>
          <a:xfrm>
            <a:off x="628650" y="1130157"/>
            <a:ext cx="3474118" cy="5311740"/>
          </a:xfrm>
        </p:spPr>
        <p:txBody>
          <a:bodyPr/>
          <a:lstStyle/>
          <a:p>
            <a:r>
              <a:rPr lang="en-NZ" dirty="0" smtClean="0"/>
              <a:t>Folds </a:t>
            </a:r>
            <a:r>
              <a:rPr lang="en-NZ" dirty="0"/>
              <a:t>are visually most spectacular structures on Earth. </a:t>
            </a:r>
          </a:p>
          <a:p>
            <a:r>
              <a:rPr lang="en-NZ" dirty="0" smtClean="0"/>
              <a:t>conspicuous </a:t>
            </a:r>
            <a:r>
              <a:rPr lang="en-NZ" dirty="0"/>
              <a:t>natural images of how original shapes of </a:t>
            </a:r>
            <a:r>
              <a:rPr lang="en-NZ" dirty="0" smtClean="0"/>
              <a:t>rock bodies </a:t>
            </a:r>
            <a:r>
              <a:rPr lang="en-NZ" dirty="0"/>
              <a:t>can be changed during deformation.</a:t>
            </a:r>
          </a:p>
          <a:p>
            <a:endParaRPr lang="en-NZ" dirty="0"/>
          </a:p>
        </p:txBody>
      </p:sp>
    </p:spTree>
    <p:extLst>
      <p:ext uri="{BB962C8B-B14F-4D97-AF65-F5344CB8AC3E}">
        <p14:creationId xmlns:p14="http://schemas.microsoft.com/office/powerpoint/2010/main" val="28810051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30157"/>
            <a:ext cx="4014787" cy="5311740"/>
          </a:xfrm>
        </p:spPr>
        <p:txBody>
          <a:bodyPr>
            <a:normAutofit fontScale="70000" lnSpcReduction="20000"/>
          </a:bodyPr>
          <a:lstStyle/>
          <a:p>
            <a:r>
              <a:rPr lang="en-US" altLang="en-US" dirty="0" smtClean="0"/>
              <a:t>Upside-down folds are totally inverted</a:t>
            </a:r>
          </a:p>
          <a:p>
            <a:pPr lvl="1"/>
            <a:r>
              <a:rPr lang="en-US" altLang="en-US" dirty="0" err="1" smtClean="0"/>
              <a:t>antiformal</a:t>
            </a:r>
            <a:r>
              <a:rPr lang="en-US" altLang="en-US" dirty="0" smtClean="0"/>
              <a:t> synclines or </a:t>
            </a:r>
            <a:r>
              <a:rPr lang="en-US" altLang="en-US" dirty="0" err="1" smtClean="0"/>
              <a:t>synformal</a:t>
            </a:r>
            <a:r>
              <a:rPr lang="en-US" altLang="en-US" dirty="0" smtClean="0"/>
              <a:t> anticlines </a:t>
            </a:r>
          </a:p>
          <a:p>
            <a:endParaRPr lang="en-US" altLang="en-US" dirty="0" smtClean="0"/>
          </a:p>
          <a:p>
            <a:r>
              <a:rPr lang="en-US" altLang="en-US" dirty="0" smtClean="0"/>
              <a:t>Only rarely are folds completely upside-down, usually they are overturned.  </a:t>
            </a:r>
          </a:p>
          <a:p>
            <a:endParaRPr lang="en-US" altLang="en-US" dirty="0" smtClean="0"/>
          </a:p>
          <a:p>
            <a:endParaRPr lang="de-DE" altLang="en-US" dirty="0" smtClean="0"/>
          </a:p>
          <a:p>
            <a:endParaRPr lang="de-DE" altLang="en-US" dirty="0" smtClean="0"/>
          </a:p>
          <a:p>
            <a:endParaRPr lang="de-DE" altLang="en-US" dirty="0" smtClean="0"/>
          </a:p>
          <a:p>
            <a:endParaRPr lang="de-DE" altLang="en-US" dirty="0" smtClean="0"/>
          </a:p>
          <a:p>
            <a:endParaRPr lang="de-DE" altLang="en-US" dirty="0" smtClean="0"/>
          </a:p>
          <a:p>
            <a:endParaRPr lang="de-DE" altLang="en-US" dirty="0" smtClean="0"/>
          </a:p>
          <a:p>
            <a:r>
              <a:rPr lang="en-US" altLang="en-US" dirty="0" smtClean="0"/>
              <a:t>Fold is considered overturned if at least one limb is overturned.</a:t>
            </a:r>
          </a:p>
          <a:p>
            <a:endParaRPr lang="en-NZ" dirty="0"/>
          </a:p>
        </p:txBody>
      </p:sp>
      <p:pic>
        <p:nvPicPr>
          <p:cNvPr id="24579" name="Picture 3" descr="vossakos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0438" y="1412875"/>
            <a:ext cx="4265612" cy="537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4" descr="synantiformcline"/>
          <p:cNvPicPr>
            <a:picLocks noChangeAspect="1" noChangeArrowheads="1"/>
          </p:cNvPicPr>
          <p:nvPr/>
        </p:nvPicPr>
        <p:blipFill rotWithShape="1">
          <a:blip r:embed="rId4">
            <a:extLst>
              <a:ext uri="{28A0092B-C50C-407E-A947-70E740481C1C}">
                <a14:useLocalDpi xmlns:a14="http://schemas.microsoft.com/office/drawing/2010/main" val="0"/>
              </a:ext>
            </a:extLst>
          </a:blip>
          <a:srcRect l="76672"/>
          <a:stretch/>
        </p:blipFill>
        <p:spPr bwMode="auto">
          <a:xfrm>
            <a:off x="1985210" y="3452311"/>
            <a:ext cx="1058027"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Rectangle 5"/>
          <p:cNvSpPr>
            <a:spLocks noChangeArrowheads="1"/>
          </p:cNvSpPr>
          <p:nvPr/>
        </p:nvSpPr>
        <p:spPr bwMode="auto">
          <a:xfrm>
            <a:off x="2395538" y="3596773"/>
            <a:ext cx="647700" cy="936625"/>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200">
              <a:latin typeface="Comic Sans MS" panose="030F0702030302020204" pitchFamily="66" charset="0"/>
            </a:endParaRPr>
          </a:p>
        </p:txBody>
      </p:sp>
      <p:sp>
        <p:nvSpPr>
          <p:cNvPr id="24582" name="Line 6"/>
          <p:cNvSpPr>
            <a:spLocks noChangeShapeType="1"/>
          </p:cNvSpPr>
          <p:nvPr/>
        </p:nvSpPr>
        <p:spPr bwMode="auto">
          <a:xfrm flipV="1">
            <a:off x="2466975" y="4533398"/>
            <a:ext cx="217488" cy="792163"/>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NZ"/>
          </a:p>
        </p:txBody>
      </p:sp>
      <p:sp>
        <p:nvSpPr>
          <p:cNvPr id="24583" name="Line 7"/>
          <p:cNvSpPr>
            <a:spLocks noChangeShapeType="1"/>
          </p:cNvSpPr>
          <p:nvPr/>
        </p:nvSpPr>
        <p:spPr bwMode="auto">
          <a:xfrm flipV="1">
            <a:off x="3043236" y="4708057"/>
            <a:ext cx="2274721" cy="811356"/>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NZ"/>
          </a:p>
        </p:txBody>
      </p:sp>
      <p:sp>
        <p:nvSpPr>
          <p:cNvPr id="2" name="Title 1"/>
          <p:cNvSpPr>
            <a:spLocks noGrp="1"/>
          </p:cNvSpPr>
          <p:nvPr>
            <p:ph type="title"/>
          </p:nvPr>
        </p:nvSpPr>
        <p:spPr/>
        <p:txBody>
          <a:bodyPr/>
          <a:lstStyle/>
          <a:p>
            <a:r>
              <a:rPr lang="en-NZ" dirty="0" smtClean="0"/>
              <a:t>Overturned folds</a:t>
            </a:r>
            <a:endParaRPr lang="en-NZ" dirty="0"/>
          </a:p>
        </p:txBody>
      </p:sp>
    </p:spTree>
    <p:extLst>
      <p:ext uri="{BB962C8B-B14F-4D97-AF65-F5344CB8AC3E}">
        <p14:creationId xmlns:p14="http://schemas.microsoft.com/office/powerpoint/2010/main" val="597351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1" end="11"/>
                                            </p:txEl>
                                          </p:spTgt>
                                        </p:tgtEl>
                                        <p:attrNameLst>
                                          <p:attrName>style.visibility</p:attrName>
                                        </p:attrNameLst>
                                      </p:cBhvr>
                                      <p:to>
                                        <p:strVal val="visible"/>
                                      </p:to>
                                    </p:set>
                                    <p:animEffect transition="in" filter="fade">
                                      <p:cBhvr>
                                        <p:cTn id="7" dur="500"/>
                                        <p:tgtEl>
                                          <p:spTgt spid="3">
                                            <p:txEl>
                                              <p:pRg st="11" end="1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583"/>
                                        </p:tgtEl>
                                        <p:attrNameLst>
                                          <p:attrName>style.visibility</p:attrName>
                                        </p:attrNameLst>
                                      </p:cBhvr>
                                      <p:to>
                                        <p:strVal val="visible"/>
                                      </p:to>
                                    </p:set>
                                    <p:animEffect transition="in" filter="fade">
                                      <p:cBhvr>
                                        <p:cTn id="10" dur="500"/>
                                        <p:tgtEl>
                                          <p:spTgt spid="2458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582"/>
                                        </p:tgtEl>
                                        <p:attrNameLst>
                                          <p:attrName>style.visibility</p:attrName>
                                        </p:attrNameLst>
                                      </p:cBhvr>
                                      <p:to>
                                        <p:strVal val="visible"/>
                                      </p:to>
                                    </p:set>
                                    <p:animEffect transition="in" filter="fade">
                                      <p:cBhvr>
                                        <p:cTn id="13" dur="500"/>
                                        <p:tgtEl>
                                          <p:spTgt spid="245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2" grpId="0" animBg="1"/>
      <p:bldP spid="2458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87115" y="2063901"/>
            <a:ext cx="6574255" cy="4500850"/>
          </a:xfrm>
        </p:spPr>
      </p:pic>
      <p:sp>
        <p:nvSpPr>
          <p:cNvPr id="2" name="Title 1"/>
          <p:cNvSpPr>
            <a:spLocks noGrp="1"/>
          </p:cNvSpPr>
          <p:nvPr>
            <p:ph type="title"/>
          </p:nvPr>
        </p:nvSpPr>
        <p:spPr/>
        <p:txBody>
          <a:bodyPr/>
          <a:lstStyle/>
          <a:p>
            <a:r>
              <a:rPr lang="en-NZ" dirty="0" smtClean="0"/>
              <a:t>Cleavage bedding relationships</a:t>
            </a:r>
            <a:endParaRPr lang="en-NZ" dirty="0"/>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7115" y="2063901"/>
            <a:ext cx="6574255" cy="4500850"/>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7115" y="2063901"/>
            <a:ext cx="6574255" cy="4500850"/>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7115" y="2063901"/>
            <a:ext cx="6574255" cy="4500850"/>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87115" y="2063901"/>
            <a:ext cx="6574255" cy="4500850"/>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7115" y="2063901"/>
            <a:ext cx="6574255" cy="4500850"/>
          </a:xfrm>
          <a:prstGeom prst="rect">
            <a:avLst/>
          </a:prstGeom>
        </p:spPr>
      </p:pic>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87115" y="2063901"/>
            <a:ext cx="6574255" cy="4500850"/>
          </a:xfrm>
          <a:prstGeom prst="rect">
            <a:avLst/>
          </a:prstGeom>
        </p:spPr>
      </p:pic>
      <p:pic>
        <p:nvPicPr>
          <p:cNvPr id="24" name="Picture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87115" y="2063901"/>
            <a:ext cx="6574255" cy="4500850"/>
          </a:xfrm>
          <a:prstGeom prst="rect">
            <a:avLst/>
          </a:prstGeom>
        </p:spPr>
      </p:pic>
      <p:pic>
        <p:nvPicPr>
          <p:cNvPr id="25" name="Picture 2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87115" y="2063901"/>
            <a:ext cx="6574255" cy="4500850"/>
          </a:xfrm>
          <a:prstGeom prst="rect">
            <a:avLst/>
          </a:prstGeom>
        </p:spPr>
      </p:pic>
      <p:pic>
        <p:nvPicPr>
          <p:cNvPr id="26" name="Picture 2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87115" y="2063901"/>
            <a:ext cx="6574255" cy="4500850"/>
          </a:xfrm>
          <a:prstGeom prst="rect">
            <a:avLst/>
          </a:prstGeom>
        </p:spPr>
      </p:pic>
      <p:pic>
        <p:nvPicPr>
          <p:cNvPr id="27" name="Picture 2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87115" y="2063901"/>
            <a:ext cx="6574255" cy="4500850"/>
          </a:xfrm>
          <a:prstGeom prst="rect">
            <a:avLst/>
          </a:prstGeom>
        </p:spPr>
      </p:pic>
      <p:sp>
        <p:nvSpPr>
          <p:cNvPr id="3" name="TextBox 2"/>
          <p:cNvSpPr txBox="1"/>
          <p:nvPr/>
        </p:nvSpPr>
        <p:spPr>
          <a:xfrm>
            <a:off x="628650" y="795078"/>
            <a:ext cx="7552824" cy="1631216"/>
          </a:xfrm>
          <a:prstGeom prst="rect">
            <a:avLst/>
          </a:prstGeom>
          <a:noFill/>
        </p:spPr>
        <p:txBody>
          <a:bodyPr wrap="square" rtlCol="0">
            <a:spAutoFit/>
          </a:bodyPr>
          <a:lstStyle/>
          <a:p>
            <a:pPr marL="285750" indent="-285750">
              <a:buFont typeface="Arial" panose="020B0604020202020204" pitchFamily="34" charset="0"/>
              <a:buChar char="•"/>
            </a:pPr>
            <a:r>
              <a:rPr lang="en-NZ" sz="2000" dirty="0"/>
              <a:t>Axial Planar Cleavage forms approximately parallel to axial surfaces of </a:t>
            </a:r>
            <a:r>
              <a:rPr lang="en-NZ" sz="2000" dirty="0" smtClean="0"/>
              <a:t>folds</a:t>
            </a:r>
          </a:p>
          <a:p>
            <a:pPr marL="285750" indent="-285750">
              <a:buFont typeface="Arial" panose="020B0604020202020204" pitchFamily="34" charset="0"/>
              <a:buChar char="•"/>
            </a:pPr>
            <a:r>
              <a:rPr lang="en-NZ" sz="2000" dirty="0" smtClean="0"/>
              <a:t>Forms </a:t>
            </a:r>
            <a:r>
              <a:rPr lang="en-NZ" sz="2000" dirty="0"/>
              <a:t>perpendicular to maximum </a:t>
            </a:r>
            <a:r>
              <a:rPr lang="en-NZ" sz="2000" dirty="0" smtClean="0"/>
              <a:t>shortening by </a:t>
            </a:r>
            <a:r>
              <a:rPr lang="en-NZ" sz="2000" dirty="0"/>
              <a:t>pressure </a:t>
            </a:r>
            <a:r>
              <a:rPr lang="en-NZ" sz="2000" dirty="0" smtClean="0"/>
              <a:t>solution</a:t>
            </a:r>
          </a:p>
          <a:p>
            <a:pPr marL="285750" indent="-285750">
              <a:buFont typeface="Arial" panose="020B0604020202020204" pitchFamily="34" charset="0"/>
              <a:buChar char="•"/>
            </a:pPr>
            <a:r>
              <a:rPr lang="en-NZ" sz="2000" dirty="0" smtClean="0"/>
              <a:t>Useful for identifying anticlines </a:t>
            </a:r>
          </a:p>
          <a:p>
            <a:pPr marL="285750" indent="-285750">
              <a:buFont typeface="Arial" panose="020B0604020202020204" pitchFamily="34" charset="0"/>
              <a:buChar char="•"/>
            </a:pPr>
            <a:r>
              <a:rPr lang="en-NZ" sz="2000" dirty="0" smtClean="0"/>
              <a:t>and overturned limbs</a:t>
            </a:r>
            <a:endParaRPr lang="en-NZ" sz="2000" dirty="0"/>
          </a:p>
        </p:txBody>
      </p:sp>
      <p:sp>
        <p:nvSpPr>
          <p:cNvPr id="4" name="TextBox 3"/>
          <p:cNvSpPr txBox="1"/>
          <p:nvPr/>
        </p:nvSpPr>
        <p:spPr>
          <a:xfrm>
            <a:off x="5293895" y="5967664"/>
            <a:ext cx="2341347" cy="369332"/>
          </a:xfrm>
          <a:prstGeom prst="rect">
            <a:avLst/>
          </a:prstGeom>
          <a:noFill/>
        </p:spPr>
        <p:txBody>
          <a:bodyPr wrap="none" rtlCol="0">
            <a:spAutoFit/>
          </a:bodyPr>
          <a:lstStyle/>
          <a:p>
            <a:r>
              <a:rPr lang="en-NZ" b="1" dirty="0" smtClean="0"/>
              <a:t>Both in same direction</a:t>
            </a:r>
            <a:endParaRPr lang="en-NZ" b="1" dirty="0"/>
          </a:p>
        </p:txBody>
      </p:sp>
    </p:spTree>
    <p:extLst>
      <p:ext uri="{BB962C8B-B14F-4D97-AF65-F5344CB8AC3E}">
        <p14:creationId xmlns:p14="http://schemas.microsoft.com/office/powerpoint/2010/main" val="4214401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down)">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3" end="3"/>
                                            </p:txEl>
                                          </p:spTgt>
                                        </p:tgtEl>
                                        <p:attrNameLst>
                                          <p:attrName>style.visibility</p:attrName>
                                        </p:attrNameLst>
                                      </p:cBhvr>
                                      <p:to>
                                        <p:strVal val="visible"/>
                                      </p:to>
                                    </p:set>
                                    <p:animEffect transition="in" filter="fade">
                                      <p:cBhvr>
                                        <p:cTn id="47" dur="500"/>
                                        <p:tgtEl>
                                          <p:spTgt spid="3">
                                            <p:txEl>
                                              <p:pRg st="3" end="3"/>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500"/>
                                        <p:tgtEl>
                                          <p:spTgt spid="24"/>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wipe(down)">
                                      <p:cBhvr>
                                        <p:cTn id="55" dur="500"/>
                                        <p:tgtEl>
                                          <p:spTgt spid="25"/>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500"/>
                                        <p:tgtEl>
                                          <p:spTgt spid="26"/>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fade">
                                      <p:cBhvr>
                                        <p:cTn id="65" dur="500"/>
                                        <p:tgtEl>
                                          <p:spTgt spid="27"/>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4"/>
                                        </p:tgtEl>
                                        <p:attrNameLst>
                                          <p:attrName>style.visibility</p:attrName>
                                        </p:attrNameLst>
                                      </p:cBhvr>
                                      <p:to>
                                        <p:strVal val="visible"/>
                                      </p:to>
                                    </p:set>
                                    <p:animEffect transition="in" filter="fade">
                                      <p:cBhvr>
                                        <p:cTn id="6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8848" y="262384"/>
            <a:ext cx="4272534" cy="867773"/>
          </a:xfrm>
        </p:spPr>
        <p:txBody>
          <a:bodyPr>
            <a:normAutofit/>
          </a:bodyPr>
          <a:lstStyle/>
          <a:p>
            <a:r>
              <a:rPr lang="en-NZ" dirty="0"/>
              <a:t>Van </a:t>
            </a:r>
            <a:r>
              <a:rPr lang="en-NZ" dirty="0" err="1"/>
              <a:t>Hise</a:t>
            </a:r>
            <a:r>
              <a:rPr lang="en-NZ" dirty="0"/>
              <a:t> </a:t>
            </a:r>
            <a:r>
              <a:rPr lang="en-NZ" dirty="0" smtClean="0"/>
              <a:t>Rock</a:t>
            </a:r>
            <a:endParaRPr lang="en-NZ" dirty="0"/>
          </a:p>
        </p:txBody>
      </p:sp>
      <p:sp>
        <p:nvSpPr>
          <p:cNvPr id="3" name="Content Placeholder 2"/>
          <p:cNvSpPr>
            <a:spLocks noGrp="1"/>
          </p:cNvSpPr>
          <p:nvPr>
            <p:ph idx="1"/>
          </p:nvPr>
        </p:nvSpPr>
        <p:spPr>
          <a:xfrm>
            <a:off x="4754880" y="1130157"/>
            <a:ext cx="3760470" cy="5311740"/>
          </a:xfrm>
        </p:spPr>
        <p:txBody>
          <a:bodyPr/>
          <a:lstStyle/>
          <a:p>
            <a:endParaRPr lang="en-NZ" dirty="0"/>
          </a:p>
        </p:txBody>
      </p:sp>
      <p:pic>
        <p:nvPicPr>
          <p:cNvPr id="1028" name="Picture 4" descr="https://farm6.staticflickr.com/5040/5908662048_69bc8594ed.jpg"/>
          <p:cNvPicPr>
            <a:picLocks noChangeAspect="1" noChangeArrowheads="1"/>
          </p:cNvPicPr>
          <p:nvPr/>
        </p:nvPicPr>
        <p:blipFill rotWithShape="1">
          <a:blip r:embed="rId2">
            <a:extLst>
              <a:ext uri="{28A0092B-C50C-407E-A947-70E740481C1C}">
                <a14:useLocalDpi xmlns:a14="http://schemas.microsoft.com/office/drawing/2010/main" val="0"/>
              </a:ext>
            </a:extLst>
          </a:blip>
          <a:srcRect l="24854" t="4745" r="24624" b="8335"/>
          <a:stretch/>
        </p:blipFill>
        <p:spPr bwMode="auto">
          <a:xfrm>
            <a:off x="5705856" y="2225825"/>
            <a:ext cx="3267456" cy="42160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8912" y="316941"/>
            <a:ext cx="3803904" cy="6124956"/>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8912" y="316941"/>
            <a:ext cx="3803904" cy="6124956"/>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8912" y="316941"/>
            <a:ext cx="3803904" cy="6124956"/>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8912" y="316941"/>
            <a:ext cx="3803904" cy="6124956"/>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8912" y="316941"/>
            <a:ext cx="3803904" cy="6124956"/>
          </a:xfrm>
          <a:prstGeom prst="rect">
            <a:avLst/>
          </a:prstGeom>
        </p:spPr>
      </p:pic>
    </p:spTree>
    <p:extLst>
      <p:ext uri="{BB962C8B-B14F-4D97-AF65-F5344CB8AC3E}">
        <p14:creationId xmlns:p14="http://schemas.microsoft.com/office/powerpoint/2010/main" val="122967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right)">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95198" y="87725"/>
            <a:ext cx="6759758" cy="6354172"/>
          </a:xfrm>
          <a:prstGeom prst="rect">
            <a:avLst/>
          </a:prstGeom>
        </p:spPr>
      </p:pic>
      <p:sp>
        <p:nvSpPr>
          <p:cNvPr id="2" name="Title 1"/>
          <p:cNvSpPr>
            <a:spLocks noGrp="1"/>
          </p:cNvSpPr>
          <p:nvPr>
            <p:ph type="title"/>
          </p:nvPr>
        </p:nvSpPr>
        <p:spPr>
          <a:xfrm>
            <a:off x="4663440" y="5574124"/>
            <a:ext cx="4291516" cy="867773"/>
          </a:xfrm>
        </p:spPr>
        <p:txBody>
          <a:bodyPr>
            <a:normAutofit/>
          </a:bodyPr>
          <a:lstStyle/>
          <a:p>
            <a:r>
              <a:rPr lang="en-NZ" sz="2800" dirty="0" err="1" smtClean="0"/>
              <a:t>Fleuty</a:t>
            </a:r>
            <a:r>
              <a:rPr lang="en-NZ" sz="2800" dirty="0" smtClean="0"/>
              <a:t> - Fold </a:t>
            </a:r>
            <a:r>
              <a:rPr lang="en-NZ" sz="2800" dirty="0"/>
              <a:t>classification by </a:t>
            </a:r>
            <a:r>
              <a:rPr lang="en-NZ" sz="2800" b="1" dirty="0" smtClean="0"/>
              <a:t>ORIENTATION</a:t>
            </a:r>
            <a:endParaRPr lang="en-NZ" sz="2800" b="1" dirty="0"/>
          </a:p>
        </p:txBody>
      </p:sp>
      <p:sp>
        <p:nvSpPr>
          <p:cNvPr id="3" name="Content Placeholder 2"/>
          <p:cNvSpPr>
            <a:spLocks noGrp="1"/>
          </p:cNvSpPr>
          <p:nvPr>
            <p:ph idx="1"/>
          </p:nvPr>
        </p:nvSpPr>
        <p:spPr>
          <a:xfrm>
            <a:off x="303653" y="457056"/>
            <a:ext cx="2083286" cy="5984841"/>
          </a:xfrm>
        </p:spPr>
        <p:txBody>
          <a:bodyPr>
            <a:normAutofit fontScale="70000" lnSpcReduction="20000"/>
          </a:bodyPr>
          <a:lstStyle/>
          <a:p>
            <a:pPr>
              <a:spcBef>
                <a:spcPct val="0"/>
              </a:spcBef>
            </a:pPr>
            <a:r>
              <a:rPr lang="en-US" altLang="en-US" dirty="0"/>
              <a:t>orientation of fold axis does not uniquely establish attitude of </a:t>
            </a:r>
            <a:r>
              <a:rPr lang="en-US" altLang="en-US" dirty="0" smtClean="0"/>
              <a:t>fold!</a:t>
            </a:r>
            <a:endParaRPr lang="en-US" altLang="en-US" dirty="0"/>
          </a:p>
          <a:p>
            <a:pPr>
              <a:spcBef>
                <a:spcPct val="0"/>
              </a:spcBef>
            </a:pPr>
            <a:endParaRPr lang="en-US" altLang="en-US" dirty="0"/>
          </a:p>
          <a:p>
            <a:pPr>
              <a:spcBef>
                <a:spcPct val="0"/>
              </a:spcBef>
            </a:pPr>
            <a:r>
              <a:rPr lang="en-US" altLang="en-US" dirty="0"/>
              <a:t>folds having same orientation of axis can have strikingly different </a:t>
            </a:r>
            <a:r>
              <a:rPr lang="en-US" altLang="en-US" dirty="0" smtClean="0"/>
              <a:t>orientations</a:t>
            </a:r>
          </a:p>
          <a:p>
            <a:pPr>
              <a:spcBef>
                <a:spcPct val="0"/>
              </a:spcBef>
            </a:pPr>
            <a:endParaRPr lang="en-US" altLang="en-US" dirty="0"/>
          </a:p>
          <a:p>
            <a:r>
              <a:rPr lang="en-NZ" dirty="0"/>
              <a:t>axial surface strike and </a:t>
            </a:r>
            <a:r>
              <a:rPr lang="en-NZ" sz="4000" b="1" dirty="0" smtClean="0"/>
              <a:t>dip</a:t>
            </a:r>
          </a:p>
          <a:p>
            <a:endParaRPr lang="en-NZ" b="1" dirty="0"/>
          </a:p>
          <a:p>
            <a:r>
              <a:rPr lang="en-NZ" dirty="0" smtClean="0"/>
              <a:t>Hinge line trend and </a:t>
            </a:r>
            <a:r>
              <a:rPr lang="en-NZ" sz="4000" b="1" dirty="0" smtClean="0"/>
              <a:t>plunge </a:t>
            </a:r>
            <a:endParaRPr lang="en-NZ" b="1" dirty="0" smtClean="0"/>
          </a:p>
          <a:p>
            <a:endParaRPr lang="en-NZ" dirty="0"/>
          </a:p>
          <a:p>
            <a:r>
              <a:rPr lang="en-NZ" dirty="0" smtClean="0"/>
              <a:t>Why is the </a:t>
            </a:r>
            <a:r>
              <a:rPr lang="en-NZ" dirty="0" err="1" smtClean="0"/>
              <a:t>Fleuty</a:t>
            </a:r>
            <a:r>
              <a:rPr lang="en-NZ" dirty="0" smtClean="0"/>
              <a:t> plot triangular?</a:t>
            </a:r>
            <a:endParaRPr lang="en-NZ" dirty="0"/>
          </a:p>
        </p:txBody>
      </p:sp>
      <p:cxnSp>
        <p:nvCxnSpPr>
          <p:cNvPr id="6" name="Straight Arrow Connector 5"/>
          <p:cNvCxnSpPr/>
          <p:nvPr/>
        </p:nvCxnSpPr>
        <p:spPr>
          <a:xfrm>
            <a:off x="4349931" y="1776549"/>
            <a:ext cx="3291840" cy="1306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212527" y="1841863"/>
            <a:ext cx="2925994" cy="400110"/>
          </a:xfrm>
          <a:prstGeom prst="rect">
            <a:avLst/>
          </a:prstGeom>
          <a:solidFill>
            <a:schemeClr val="bg1"/>
          </a:solidFill>
        </p:spPr>
        <p:txBody>
          <a:bodyPr wrap="none" rtlCol="0">
            <a:spAutoFit/>
          </a:bodyPr>
          <a:lstStyle/>
          <a:p>
            <a:r>
              <a:rPr lang="en-NZ" sz="2000" b="1" dirty="0" smtClean="0"/>
              <a:t>Axial plane </a:t>
            </a:r>
            <a:r>
              <a:rPr lang="en-NZ" dirty="0" smtClean="0"/>
              <a:t>- Decreasing dip</a:t>
            </a:r>
            <a:endParaRPr lang="en-NZ" dirty="0"/>
          </a:p>
        </p:txBody>
      </p:sp>
      <p:cxnSp>
        <p:nvCxnSpPr>
          <p:cNvPr id="9" name="Straight Arrow Connector 8"/>
          <p:cNvCxnSpPr/>
          <p:nvPr/>
        </p:nvCxnSpPr>
        <p:spPr>
          <a:xfrm>
            <a:off x="4349931" y="2026529"/>
            <a:ext cx="0" cy="306798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rot="5400000">
            <a:off x="3013088" y="3278379"/>
            <a:ext cx="2931380" cy="400110"/>
          </a:xfrm>
          <a:prstGeom prst="rect">
            <a:avLst/>
          </a:prstGeom>
          <a:noFill/>
        </p:spPr>
        <p:txBody>
          <a:bodyPr wrap="none" rtlCol="0">
            <a:spAutoFit/>
          </a:bodyPr>
          <a:lstStyle/>
          <a:p>
            <a:r>
              <a:rPr lang="en-NZ" sz="2000" b="1" dirty="0" smtClean="0"/>
              <a:t>Fold axis </a:t>
            </a:r>
            <a:r>
              <a:rPr lang="en-NZ" dirty="0" smtClean="0"/>
              <a:t>- Increasing plunge</a:t>
            </a:r>
            <a:endParaRPr lang="en-NZ" dirty="0"/>
          </a:p>
        </p:txBody>
      </p:sp>
      <p:sp>
        <p:nvSpPr>
          <p:cNvPr id="11" name="TextBox 10"/>
          <p:cNvSpPr txBox="1"/>
          <p:nvPr/>
        </p:nvSpPr>
        <p:spPr>
          <a:xfrm>
            <a:off x="6662058" y="4373795"/>
            <a:ext cx="2145758" cy="1200329"/>
          </a:xfrm>
          <a:prstGeom prst="rect">
            <a:avLst/>
          </a:prstGeom>
          <a:solidFill>
            <a:schemeClr val="bg1"/>
          </a:solidFill>
          <a:ln>
            <a:solidFill>
              <a:srgbClr val="FF0000"/>
            </a:solidFill>
          </a:ln>
        </p:spPr>
        <p:txBody>
          <a:bodyPr wrap="square" rtlCol="0">
            <a:spAutoFit/>
          </a:bodyPr>
          <a:lstStyle/>
          <a:p>
            <a:r>
              <a:rPr lang="en-NZ" dirty="0" smtClean="0"/>
              <a:t>A low dip surface cannot contain a steeply plunging hinge line</a:t>
            </a:r>
            <a:endParaRPr lang="en-NZ" dirty="0"/>
          </a:p>
        </p:txBody>
      </p:sp>
      <p:sp>
        <p:nvSpPr>
          <p:cNvPr id="13" name="Rectangle 12"/>
          <p:cNvSpPr/>
          <p:nvPr/>
        </p:nvSpPr>
        <p:spPr>
          <a:xfrm>
            <a:off x="6570617" y="4321543"/>
            <a:ext cx="2384339" cy="13216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2233232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par>
                                <p:cTn id="11" presetID="22" presetClass="entr" presetSubtype="8"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fade">
                                      <p:cBhvr>
                                        <p:cTn id="18" dur="500"/>
                                        <p:tgtEl>
                                          <p:spTgt spid="3">
                                            <p:txEl>
                                              <p:pRg st="6" end="6"/>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up)">
                                      <p:cBhvr>
                                        <p:cTn id="21" dur="500"/>
                                        <p:tgtEl>
                                          <p:spTgt spid="10"/>
                                        </p:tgtEl>
                                      </p:cBhvr>
                                    </p:animEffect>
                                  </p:childTnLst>
                                </p:cTn>
                              </p:par>
                              <p:par>
                                <p:cTn id="22" presetID="22" presetClass="entr" presetSubtype="1"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up)">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500"/>
                                        <p:tgtEl>
                                          <p:spTgt spid="3">
                                            <p:txEl>
                                              <p:pRg st="8" end="8"/>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 y="87725"/>
            <a:ext cx="8869679" cy="867773"/>
          </a:xfrm>
        </p:spPr>
        <p:txBody>
          <a:bodyPr>
            <a:noAutofit/>
          </a:bodyPr>
          <a:lstStyle/>
          <a:p>
            <a:r>
              <a:rPr lang="en-NZ" sz="3200" dirty="0" smtClean="0"/>
              <a:t>Plunging folds in the Appalachians of Pennsylvania</a:t>
            </a:r>
            <a:endParaRPr lang="en-NZ" sz="3200" dirty="0"/>
          </a:p>
        </p:txBody>
      </p:sp>
      <p:sp>
        <p:nvSpPr>
          <p:cNvPr id="3" name="Content Placeholder 2"/>
          <p:cNvSpPr>
            <a:spLocks noGrp="1"/>
          </p:cNvSpPr>
          <p:nvPr>
            <p:ph idx="1"/>
          </p:nvPr>
        </p:nvSpPr>
        <p:spPr/>
        <p:txBody>
          <a:bodyPr/>
          <a:lstStyle/>
          <a:p>
            <a:endParaRPr lang="en-NZ"/>
          </a:p>
        </p:txBody>
      </p:sp>
      <p:pic>
        <p:nvPicPr>
          <p:cNvPr id="4" name="Picture 3"/>
          <p:cNvPicPr>
            <a:picLocks noChangeAspect="1"/>
          </p:cNvPicPr>
          <p:nvPr/>
        </p:nvPicPr>
        <p:blipFill>
          <a:blip r:embed="rId2"/>
          <a:stretch>
            <a:fillRect/>
          </a:stretch>
        </p:blipFill>
        <p:spPr>
          <a:xfrm>
            <a:off x="974558" y="886218"/>
            <a:ext cx="7834312" cy="5555679"/>
          </a:xfrm>
          <a:prstGeom prst="rect">
            <a:avLst/>
          </a:prstGeom>
        </p:spPr>
      </p:pic>
      <p:sp>
        <p:nvSpPr>
          <p:cNvPr id="5" name="Rectangle 4"/>
          <p:cNvSpPr/>
          <p:nvPr/>
        </p:nvSpPr>
        <p:spPr>
          <a:xfrm>
            <a:off x="4236870" y="5795566"/>
            <a:ext cx="4572000" cy="646331"/>
          </a:xfrm>
          <a:prstGeom prst="rect">
            <a:avLst/>
          </a:prstGeom>
          <a:solidFill>
            <a:srgbClr val="FFFF00"/>
          </a:solidFill>
        </p:spPr>
        <p:txBody>
          <a:bodyPr>
            <a:spAutoFit/>
          </a:bodyPr>
          <a:lstStyle/>
          <a:p>
            <a:r>
              <a:rPr lang="en-NZ" dirty="0">
                <a:hlinkClick r:id="rId3"/>
              </a:rPr>
              <a:t>https://www.google.co.nz/maps/@40.3125586,-77.5780836,199526m/data=!</a:t>
            </a:r>
            <a:r>
              <a:rPr lang="en-NZ" dirty="0" smtClean="0">
                <a:hlinkClick r:id="rId3"/>
              </a:rPr>
              <a:t>3m1!1e3</a:t>
            </a:r>
            <a:r>
              <a:rPr lang="en-NZ" dirty="0" smtClean="0"/>
              <a:t> </a:t>
            </a:r>
            <a:endParaRPr lang="en-NZ" dirty="0"/>
          </a:p>
        </p:txBody>
      </p:sp>
    </p:spTree>
    <p:extLst>
      <p:ext uri="{BB962C8B-B14F-4D97-AF65-F5344CB8AC3E}">
        <p14:creationId xmlns:p14="http://schemas.microsoft.com/office/powerpoint/2010/main" val="5775891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4"/>
          <p:cNvSpPr txBox="1">
            <a:spLocks noChangeArrowheads="1"/>
          </p:cNvSpPr>
          <p:nvPr/>
        </p:nvSpPr>
        <p:spPr bwMode="auto">
          <a:xfrm>
            <a:off x="1042988" y="6308725"/>
            <a:ext cx="58340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endParaRPr lang="en-AU" altLang="en-US" sz="1800"/>
          </a:p>
        </p:txBody>
      </p:sp>
      <p:pic>
        <p:nvPicPr>
          <p:cNvPr id="72708" name="Picture 9" descr="TECTONI4"/>
          <p:cNvPicPr>
            <a:picLocks noChangeAspect="1" noChangeArrowheads="1"/>
          </p:cNvPicPr>
          <p:nvPr/>
        </p:nvPicPr>
        <p:blipFill rotWithShape="1">
          <a:blip r:embed="rId3">
            <a:extLst>
              <a:ext uri="{28A0092B-C50C-407E-A947-70E740481C1C}">
                <a14:useLocalDpi xmlns:a14="http://schemas.microsoft.com/office/drawing/2010/main" val="0"/>
              </a:ext>
            </a:extLst>
          </a:blip>
          <a:srcRect t="5264"/>
          <a:stretch/>
        </p:blipFill>
        <p:spPr bwMode="auto">
          <a:xfrm>
            <a:off x="-107950" y="809895"/>
            <a:ext cx="9432925" cy="4445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2" name="Picture 12" descr="Helvetics Morcles napp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25" y="2564430"/>
            <a:ext cx="6264275" cy="400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3" name="Line 13"/>
          <p:cNvSpPr>
            <a:spLocks noChangeShapeType="1"/>
          </p:cNvSpPr>
          <p:nvPr/>
        </p:nvSpPr>
        <p:spPr bwMode="auto">
          <a:xfrm flipH="1">
            <a:off x="2698750" y="1602405"/>
            <a:ext cx="0" cy="1511300"/>
          </a:xfrm>
          <a:prstGeom prst="line">
            <a:avLst/>
          </a:prstGeom>
          <a:noFill/>
          <a:ln w="1016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NZ"/>
          </a:p>
        </p:txBody>
      </p:sp>
      <p:pic>
        <p:nvPicPr>
          <p:cNvPr id="129030" name="Picture 6" descr="figu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8541" y="3403447"/>
            <a:ext cx="74168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p:txBody>
          <a:bodyPr>
            <a:normAutofit fontScale="90000"/>
          </a:bodyPr>
          <a:lstStyle/>
          <a:p>
            <a:r>
              <a:rPr lang="en-NZ" dirty="0" smtClean="0"/>
              <a:t>Recumbent folds – Helvetic </a:t>
            </a:r>
            <a:r>
              <a:rPr lang="en-NZ" dirty="0" err="1" smtClean="0"/>
              <a:t>nappes</a:t>
            </a:r>
            <a:r>
              <a:rPr lang="en-NZ" dirty="0" smtClean="0"/>
              <a:t> of the Swiss Alps</a:t>
            </a:r>
            <a:endParaRPr lang="en-NZ" dirty="0"/>
          </a:p>
        </p:txBody>
      </p:sp>
      <p:sp>
        <p:nvSpPr>
          <p:cNvPr id="4" name="TextBox 3"/>
          <p:cNvSpPr txBox="1"/>
          <p:nvPr/>
        </p:nvSpPr>
        <p:spPr>
          <a:xfrm>
            <a:off x="1500160" y="6527647"/>
            <a:ext cx="6384953" cy="369332"/>
          </a:xfrm>
          <a:prstGeom prst="rect">
            <a:avLst/>
          </a:prstGeom>
          <a:noFill/>
        </p:spPr>
        <p:txBody>
          <a:bodyPr wrap="none" rtlCol="0">
            <a:spAutoFit/>
          </a:bodyPr>
          <a:lstStyle/>
          <a:p>
            <a:r>
              <a:rPr lang="en-NZ" dirty="0" smtClean="0"/>
              <a:t>Strain localised in the hanging of thrusts at the base of the </a:t>
            </a:r>
            <a:r>
              <a:rPr lang="en-NZ" dirty="0" err="1" smtClean="0"/>
              <a:t>nappes</a:t>
            </a:r>
            <a:endParaRPr lang="en-NZ" dirty="0"/>
          </a:p>
        </p:txBody>
      </p:sp>
    </p:spTree>
    <p:extLst>
      <p:ext uri="{BB962C8B-B14F-4D97-AF65-F5344CB8AC3E}">
        <p14:creationId xmlns:p14="http://schemas.microsoft.com/office/powerpoint/2010/main" val="8531336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129030"/>
                                        </p:tgtEl>
                                        <p:attrNameLst>
                                          <p:attrName>style.visibility</p:attrName>
                                        </p:attrNameLst>
                                      </p:cBhvr>
                                      <p:to>
                                        <p:strVal val="visible"/>
                                      </p:to>
                                    </p:set>
                                    <p:animEffect transition="in" filter="strips(downLeft)">
                                      <p:cBhvr>
                                        <p:cTn id="7" dur="500"/>
                                        <p:tgtEl>
                                          <p:spTgt spid="1290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0" name="Picture 4" descr="SAFOD%20Rig%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2454" y="330200"/>
            <a:ext cx="1964509" cy="3092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12" descr="offsho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7563" y="3380145"/>
            <a:ext cx="2971798" cy="2583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14" descr="offsh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63832" y="6169488"/>
            <a:ext cx="2712612" cy="20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3" name="Line 15"/>
          <p:cNvSpPr>
            <a:spLocks noChangeShapeType="1"/>
          </p:cNvSpPr>
          <p:nvPr/>
        </p:nvSpPr>
        <p:spPr bwMode="auto">
          <a:xfrm>
            <a:off x="7767822" y="3422568"/>
            <a:ext cx="0" cy="1581789"/>
          </a:xfrm>
          <a:prstGeom prst="line">
            <a:avLst/>
          </a:prstGeom>
          <a:noFill/>
          <a:ln w="76200">
            <a:solidFill>
              <a:srgbClr val="FFFF00"/>
            </a:solidFill>
            <a:round/>
            <a:headEnd/>
            <a:tailEnd/>
          </a:ln>
          <a:extLst>
            <a:ext uri="{909E8E84-426E-40DD-AFC4-6F175D3DCCD1}">
              <a14:hiddenFill xmlns:a14="http://schemas.microsoft.com/office/drawing/2010/main">
                <a:noFill/>
              </a14:hiddenFill>
            </a:ext>
          </a:extLst>
        </p:spPr>
        <p:txBody>
          <a:bodyPr/>
          <a:lstStyle/>
          <a:p>
            <a:endParaRPr lang="en-NZ"/>
          </a:p>
        </p:txBody>
      </p:sp>
      <p:sp>
        <p:nvSpPr>
          <p:cNvPr id="16394" name="Line 16"/>
          <p:cNvSpPr>
            <a:spLocks noChangeShapeType="1"/>
          </p:cNvSpPr>
          <p:nvPr/>
        </p:nvSpPr>
        <p:spPr bwMode="auto">
          <a:xfrm>
            <a:off x="8502672" y="3422568"/>
            <a:ext cx="0" cy="1856027"/>
          </a:xfrm>
          <a:prstGeom prst="line">
            <a:avLst/>
          </a:prstGeom>
          <a:noFill/>
          <a:ln w="76200">
            <a:solidFill>
              <a:srgbClr val="FFFF00"/>
            </a:solidFill>
            <a:round/>
            <a:headEnd/>
            <a:tailEnd/>
          </a:ln>
          <a:extLst>
            <a:ext uri="{909E8E84-426E-40DD-AFC4-6F175D3DCCD1}">
              <a14:hiddenFill xmlns:a14="http://schemas.microsoft.com/office/drawing/2010/main">
                <a:noFill/>
              </a14:hiddenFill>
            </a:ext>
          </a:extLst>
        </p:spPr>
        <p:txBody>
          <a:bodyPr/>
          <a:lstStyle/>
          <a:p>
            <a:endParaRPr lang="en-NZ"/>
          </a:p>
        </p:txBody>
      </p:sp>
      <p:sp>
        <p:nvSpPr>
          <p:cNvPr id="2" name="Title 1"/>
          <p:cNvSpPr>
            <a:spLocks noGrp="1"/>
          </p:cNvSpPr>
          <p:nvPr>
            <p:ph type="title"/>
          </p:nvPr>
        </p:nvSpPr>
        <p:spPr>
          <a:xfrm>
            <a:off x="628650" y="87725"/>
            <a:ext cx="8047794" cy="867773"/>
          </a:xfrm>
        </p:spPr>
        <p:txBody>
          <a:bodyPr>
            <a:normAutofit fontScale="90000"/>
          </a:bodyPr>
          <a:lstStyle/>
          <a:p>
            <a:r>
              <a:rPr lang="en-NZ" dirty="0" smtClean="0"/>
              <a:t>Importance of folds for oil exploration</a:t>
            </a:r>
            <a:endParaRPr lang="en-NZ" dirty="0"/>
          </a:p>
        </p:txBody>
      </p:sp>
      <p:sp>
        <p:nvSpPr>
          <p:cNvPr id="3" name="Content Placeholder 2"/>
          <p:cNvSpPr>
            <a:spLocks noGrp="1"/>
          </p:cNvSpPr>
          <p:nvPr>
            <p:ph idx="1"/>
          </p:nvPr>
        </p:nvSpPr>
        <p:spPr>
          <a:xfrm>
            <a:off x="385012" y="1130157"/>
            <a:ext cx="4722566" cy="5248418"/>
          </a:xfrm>
        </p:spPr>
        <p:txBody>
          <a:bodyPr>
            <a:normAutofit/>
          </a:bodyPr>
          <a:lstStyle/>
          <a:p>
            <a:r>
              <a:rPr lang="en-US" altLang="en-US" dirty="0" smtClean="0"/>
              <a:t>Oil in porous rock layers (e.g. sandstone) is less dense than water and solid material </a:t>
            </a:r>
            <a:r>
              <a:rPr lang="en-US" altLang="en-US" dirty="0" smtClean="0">
                <a:sym typeface="Symbol" panose="05050102010706020507" pitchFamily="18" charset="2"/>
              </a:rPr>
              <a:t> </a:t>
            </a:r>
            <a:r>
              <a:rPr lang="en-US" altLang="en-US" dirty="0" smtClean="0"/>
              <a:t>it migrates upward. </a:t>
            </a:r>
          </a:p>
          <a:p>
            <a:r>
              <a:rPr lang="en-US" altLang="en-US" dirty="0" smtClean="0"/>
              <a:t>If roof of </a:t>
            </a:r>
            <a:r>
              <a:rPr lang="en-US" altLang="en-US" dirty="0" err="1" smtClean="0"/>
              <a:t>antiform</a:t>
            </a:r>
            <a:r>
              <a:rPr lang="en-US" altLang="en-US" dirty="0" smtClean="0"/>
              <a:t> trap is made up of non-porous material (e.g. clay), oil can rise no further.</a:t>
            </a:r>
            <a:endParaRPr lang="en-US" altLang="en-US" dirty="0"/>
          </a:p>
          <a:p>
            <a:r>
              <a:rPr lang="en-US" altLang="en-US" dirty="0" smtClean="0"/>
              <a:t>Similar to upside-down bucket trapping bubbles of air as they rise in pond of water. </a:t>
            </a:r>
          </a:p>
          <a:p>
            <a:endParaRPr lang="en-NZ" dirty="0"/>
          </a:p>
        </p:txBody>
      </p:sp>
    </p:spTree>
    <p:extLst>
      <p:ext uri="{BB962C8B-B14F-4D97-AF65-F5344CB8AC3E}">
        <p14:creationId xmlns:p14="http://schemas.microsoft.com/office/powerpoint/2010/main" val="2797567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Middle east oil</a:t>
            </a:r>
            <a:endParaRPr lang="en-NZ" dirty="0"/>
          </a:p>
        </p:txBody>
      </p:sp>
      <p:sp>
        <p:nvSpPr>
          <p:cNvPr id="3" name="Content Placeholder 2"/>
          <p:cNvSpPr>
            <a:spLocks noGrp="1"/>
          </p:cNvSpPr>
          <p:nvPr>
            <p:ph idx="1"/>
          </p:nvPr>
        </p:nvSpPr>
        <p:spPr>
          <a:xfrm>
            <a:off x="431074" y="809897"/>
            <a:ext cx="3840480" cy="1763486"/>
          </a:xfrm>
        </p:spPr>
        <p:txBody>
          <a:bodyPr>
            <a:normAutofit fontScale="77500" lnSpcReduction="20000"/>
          </a:bodyPr>
          <a:lstStyle/>
          <a:p>
            <a:r>
              <a:rPr lang="en-NZ" dirty="0" smtClean="0"/>
              <a:t>Middle eastern oil fields were buried to oil generation temperatures at the same time in the </a:t>
            </a:r>
            <a:r>
              <a:rPr lang="en-NZ" dirty="0" err="1" smtClean="0"/>
              <a:t>Cenozoic</a:t>
            </a:r>
            <a:r>
              <a:rPr lang="en-NZ" dirty="0" smtClean="0"/>
              <a:t> that Zagros deformation was developing large anticlines</a:t>
            </a:r>
          </a:p>
          <a:p>
            <a:endParaRPr lang="en-NZ" dirty="0"/>
          </a:p>
        </p:txBody>
      </p:sp>
      <p:pic>
        <p:nvPicPr>
          <p:cNvPr id="111618" name="Picture 2" descr="http://assets.geoexpro.com/uploads/bfa662b3-a913-4c4b-862e-61545b98792e/ISS012-E-18774_lrg-NASA.jpg"/>
          <p:cNvPicPr>
            <a:picLocks noChangeAspect="1" noChangeArrowheads="1"/>
          </p:cNvPicPr>
          <p:nvPr/>
        </p:nvPicPr>
        <p:blipFill rotWithShape="1">
          <a:blip r:embed="rId2">
            <a:extLst>
              <a:ext uri="{28A0092B-C50C-407E-A947-70E740481C1C}">
                <a14:useLocalDpi xmlns:a14="http://schemas.microsoft.com/office/drawing/2010/main" val="0"/>
              </a:ext>
            </a:extLst>
          </a:blip>
          <a:srcRect l="28920" r="21953"/>
          <a:stretch/>
        </p:blipFill>
        <p:spPr bwMode="auto">
          <a:xfrm>
            <a:off x="4769576" y="521611"/>
            <a:ext cx="4246087" cy="5812971"/>
          </a:xfrm>
          <a:prstGeom prst="rect">
            <a:avLst/>
          </a:prstGeom>
          <a:noFill/>
          <a:extLst>
            <a:ext uri="{909E8E84-426E-40DD-AFC4-6F175D3DCCD1}">
              <a14:hiddenFill xmlns:a14="http://schemas.microsoft.com/office/drawing/2010/main">
                <a:solidFill>
                  <a:srgbClr val="FFFFFF"/>
                </a:solidFill>
              </a14:hiddenFill>
            </a:ext>
          </a:extLst>
        </p:spPr>
      </p:pic>
      <p:pic>
        <p:nvPicPr>
          <p:cNvPr id="111620" name="Picture 4" descr="http://assets.geoexpro.com/legacy-files/2010%20-%20Vol%207/No%201/Why%20so%20much%20oil%20in%20the%20Middle%20East/figure3.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633" y="2286167"/>
            <a:ext cx="4232367" cy="4205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20078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Geometric elements of folds </a:t>
            </a:r>
          </a:p>
        </p:txBody>
      </p:sp>
      <p:pic>
        <p:nvPicPr>
          <p:cNvPr id="4" name="Picture 3"/>
          <p:cNvPicPr>
            <a:picLocks noChangeAspect="1"/>
          </p:cNvPicPr>
          <p:nvPr/>
        </p:nvPicPr>
        <p:blipFill>
          <a:blip r:embed="rId2"/>
          <a:stretch>
            <a:fillRect/>
          </a:stretch>
        </p:blipFill>
        <p:spPr>
          <a:xfrm>
            <a:off x="411524" y="1379285"/>
            <a:ext cx="8671516" cy="4107115"/>
          </a:xfrm>
          <a:prstGeom prst="rect">
            <a:avLst/>
          </a:prstGeom>
        </p:spPr>
      </p:pic>
      <p:grpSp>
        <p:nvGrpSpPr>
          <p:cNvPr id="7" name="Group 6"/>
          <p:cNvGrpSpPr/>
          <p:nvPr/>
        </p:nvGrpSpPr>
        <p:grpSpPr>
          <a:xfrm>
            <a:off x="3572256" y="2645664"/>
            <a:ext cx="2828544" cy="2120655"/>
            <a:chOff x="3572256" y="2645664"/>
            <a:chExt cx="2828544" cy="2120655"/>
          </a:xfrm>
        </p:grpSpPr>
        <p:sp>
          <p:nvSpPr>
            <p:cNvPr id="8" name="Freeform 7"/>
            <p:cNvSpPr/>
            <p:nvPr/>
          </p:nvSpPr>
          <p:spPr>
            <a:xfrm>
              <a:off x="3572256" y="2645664"/>
              <a:ext cx="2828544" cy="2120655"/>
            </a:xfrm>
            <a:custGeom>
              <a:avLst/>
              <a:gdLst>
                <a:gd name="connsiteX0" fmla="*/ 0 w 2968434"/>
                <a:gd name="connsiteY0" fmla="*/ 1745516 h 2251431"/>
                <a:gd name="connsiteX1" fmla="*/ 1694688 w 2968434"/>
                <a:gd name="connsiteY1" fmla="*/ 2060 h 2251431"/>
                <a:gd name="connsiteX2" fmla="*/ 2852928 w 2968434"/>
                <a:gd name="connsiteY2" fmla="*/ 2050316 h 2251431"/>
                <a:gd name="connsiteX3" fmla="*/ 2865120 w 2968434"/>
                <a:gd name="connsiteY3" fmla="*/ 2062508 h 2251431"/>
                <a:gd name="connsiteX0" fmla="*/ 0 w 2944050"/>
                <a:gd name="connsiteY0" fmla="*/ 1745516 h 2251431"/>
                <a:gd name="connsiteX1" fmla="*/ 1670304 w 2944050"/>
                <a:gd name="connsiteY1" fmla="*/ 2060 h 2251431"/>
                <a:gd name="connsiteX2" fmla="*/ 2828544 w 2944050"/>
                <a:gd name="connsiteY2" fmla="*/ 2050316 h 2251431"/>
                <a:gd name="connsiteX3" fmla="*/ 2840736 w 2944050"/>
                <a:gd name="connsiteY3" fmla="*/ 2062508 h 2251431"/>
                <a:gd name="connsiteX0" fmla="*/ 0 w 2925773"/>
                <a:gd name="connsiteY0" fmla="*/ 1806351 h 2316533"/>
                <a:gd name="connsiteX1" fmla="*/ 1938528 w 2925773"/>
                <a:gd name="connsiteY1" fmla="*/ 1935 h 2316533"/>
                <a:gd name="connsiteX2" fmla="*/ 2828544 w 2925773"/>
                <a:gd name="connsiteY2" fmla="*/ 2111151 h 2316533"/>
                <a:gd name="connsiteX3" fmla="*/ 2840736 w 2925773"/>
                <a:gd name="connsiteY3" fmla="*/ 2123343 h 2316533"/>
                <a:gd name="connsiteX0" fmla="*/ 0 w 2925773"/>
                <a:gd name="connsiteY0" fmla="*/ 1804964 h 2315146"/>
                <a:gd name="connsiteX1" fmla="*/ 1938528 w 2925773"/>
                <a:gd name="connsiteY1" fmla="*/ 548 h 2315146"/>
                <a:gd name="connsiteX2" fmla="*/ 2828544 w 2925773"/>
                <a:gd name="connsiteY2" fmla="*/ 2109764 h 2315146"/>
                <a:gd name="connsiteX3" fmla="*/ 2840736 w 2925773"/>
                <a:gd name="connsiteY3" fmla="*/ 2121956 h 2315146"/>
                <a:gd name="connsiteX0" fmla="*/ 0 w 2925773"/>
                <a:gd name="connsiteY0" fmla="*/ 1804690 h 2314872"/>
                <a:gd name="connsiteX1" fmla="*/ 1938528 w 2925773"/>
                <a:gd name="connsiteY1" fmla="*/ 274 h 2314872"/>
                <a:gd name="connsiteX2" fmla="*/ 2828544 w 2925773"/>
                <a:gd name="connsiteY2" fmla="*/ 2109490 h 2314872"/>
                <a:gd name="connsiteX3" fmla="*/ 2840736 w 2925773"/>
                <a:gd name="connsiteY3" fmla="*/ 2121682 h 2314872"/>
                <a:gd name="connsiteX0" fmla="*/ 0 w 2925773"/>
                <a:gd name="connsiteY0" fmla="*/ 1805922 h 2316104"/>
                <a:gd name="connsiteX1" fmla="*/ 1938528 w 2925773"/>
                <a:gd name="connsiteY1" fmla="*/ 1506 h 2316104"/>
                <a:gd name="connsiteX2" fmla="*/ 2828544 w 2925773"/>
                <a:gd name="connsiteY2" fmla="*/ 2110722 h 2316104"/>
                <a:gd name="connsiteX3" fmla="*/ 2840736 w 2925773"/>
                <a:gd name="connsiteY3" fmla="*/ 2122914 h 2316104"/>
                <a:gd name="connsiteX0" fmla="*/ 0 w 2859641"/>
                <a:gd name="connsiteY0" fmla="*/ 1805922 h 2287905"/>
                <a:gd name="connsiteX1" fmla="*/ 1938528 w 2859641"/>
                <a:gd name="connsiteY1" fmla="*/ 1506 h 2287905"/>
                <a:gd name="connsiteX2" fmla="*/ 2828544 w 2859641"/>
                <a:gd name="connsiteY2" fmla="*/ 2110722 h 2287905"/>
                <a:gd name="connsiteX3" fmla="*/ 2840736 w 2859641"/>
                <a:gd name="connsiteY3" fmla="*/ 2122914 h 2287905"/>
                <a:gd name="connsiteX0" fmla="*/ 0 w 3291840"/>
                <a:gd name="connsiteY0" fmla="*/ 1805922 h 2495814"/>
                <a:gd name="connsiteX1" fmla="*/ 1938528 w 3291840"/>
                <a:gd name="connsiteY1" fmla="*/ 1506 h 2495814"/>
                <a:gd name="connsiteX2" fmla="*/ 2828544 w 3291840"/>
                <a:gd name="connsiteY2" fmla="*/ 2110722 h 2495814"/>
                <a:gd name="connsiteX3" fmla="*/ 3291840 w 3291840"/>
                <a:gd name="connsiteY3" fmla="*/ 2464290 h 2495814"/>
                <a:gd name="connsiteX0" fmla="*/ 0 w 2828544"/>
                <a:gd name="connsiteY0" fmla="*/ 1805922 h 2110722"/>
                <a:gd name="connsiteX1" fmla="*/ 1938528 w 2828544"/>
                <a:gd name="connsiteY1" fmla="*/ 1506 h 2110722"/>
                <a:gd name="connsiteX2" fmla="*/ 2828544 w 2828544"/>
                <a:gd name="connsiteY2" fmla="*/ 2110722 h 2110722"/>
                <a:gd name="connsiteX0" fmla="*/ 0 w 2828544"/>
                <a:gd name="connsiteY0" fmla="*/ 1805922 h 2110722"/>
                <a:gd name="connsiteX1" fmla="*/ 1938528 w 2828544"/>
                <a:gd name="connsiteY1" fmla="*/ 1506 h 2110722"/>
                <a:gd name="connsiteX2" fmla="*/ 2828544 w 2828544"/>
                <a:gd name="connsiteY2" fmla="*/ 2110722 h 2110722"/>
              </a:gdLst>
              <a:ahLst/>
              <a:cxnLst>
                <a:cxn ang="0">
                  <a:pos x="connsiteX0" y="connsiteY0"/>
                </a:cxn>
                <a:cxn ang="0">
                  <a:pos x="connsiteX1" y="connsiteY1"/>
                </a:cxn>
                <a:cxn ang="0">
                  <a:pos x="connsiteX2" y="connsiteY2"/>
                </a:cxn>
              </a:cxnLst>
              <a:rect l="l" t="t" r="r" b="b"/>
              <a:pathLst>
                <a:path w="2828544" h="2110722">
                  <a:moveTo>
                    <a:pt x="0" y="1805922"/>
                  </a:moveTo>
                  <a:cubicBezTo>
                    <a:pt x="146304" y="1871962"/>
                    <a:pt x="1503680" y="-61486"/>
                    <a:pt x="1938528" y="1506"/>
                  </a:cubicBezTo>
                  <a:cubicBezTo>
                    <a:pt x="2373376" y="64498"/>
                    <a:pt x="2346960" y="2029442"/>
                    <a:pt x="2828544" y="2110722"/>
                  </a:cubicBezTo>
                </a:path>
              </a:pathLst>
            </a:custGeom>
            <a:noFill/>
            <a:ln w="762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9" name="TextBox 8"/>
            <p:cNvSpPr txBox="1"/>
            <p:nvPr/>
          </p:nvSpPr>
          <p:spPr>
            <a:xfrm rot="4703960">
              <a:off x="5535521" y="3352371"/>
              <a:ext cx="1139607" cy="369332"/>
            </a:xfrm>
            <a:prstGeom prst="rect">
              <a:avLst/>
            </a:prstGeom>
            <a:noFill/>
          </p:spPr>
          <p:txBody>
            <a:bodyPr wrap="none" rtlCol="0">
              <a:spAutoFit/>
            </a:bodyPr>
            <a:lstStyle/>
            <a:p>
              <a:r>
                <a:rPr lang="en-NZ" dirty="0" smtClean="0"/>
                <a:t>Arc length</a:t>
              </a:r>
              <a:endParaRPr lang="en-NZ" dirty="0"/>
            </a:p>
          </p:txBody>
        </p:sp>
      </p:grpSp>
      <p:sp>
        <p:nvSpPr>
          <p:cNvPr id="3" name="Content Placeholder 2"/>
          <p:cNvSpPr>
            <a:spLocks noGrp="1"/>
          </p:cNvSpPr>
          <p:nvPr>
            <p:ph idx="1"/>
          </p:nvPr>
        </p:nvSpPr>
        <p:spPr>
          <a:xfrm>
            <a:off x="628650" y="810810"/>
            <a:ext cx="7886700" cy="5698274"/>
          </a:xfrm>
        </p:spPr>
        <p:txBody>
          <a:bodyPr>
            <a:normAutofit fontScale="77500" lnSpcReduction="20000"/>
          </a:bodyPr>
          <a:lstStyle/>
          <a:p>
            <a:r>
              <a:rPr lang="en-NZ" dirty="0"/>
              <a:t>Folded layers are real, composed of rocks that have been folded. </a:t>
            </a:r>
          </a:p>
          <a:p>
            <a:r>
              <a:rPr lang="en-NZ" dirty="0"/>
              <a:t>Hinge is also real, fixed in position and contained in real rocks</a:t>
            </a:r>
            <a:r>
              <a:rPr lang="en-NZ" dirty="0" smtClean="0"/>
              <a:t>.</a:t>
            </a:r>
          </a:p>
          <a:p>
            <a:endParaRPr lang="en-NZ" dirty="0"/>
          </a:p>
          <a:p>
            <a:endParaRPr lang="en-NZ" dirty="0" smtClean="0"/>
          </a:p>
          <a:p>
            <a:endParaRPr lang="en-NZ" dirty="0"/>
          </a:p>
          <a:p>
            <a:endParaRPr lang="en-NZ" dirty="0" smtClean="0"/>
          </a:p>
          <a:p>
            <a:endParaRPr lang="en-NZ" dirty="0"/>
          </a:p>
          <a:p>
            <a:endParaRPr lang="en-NZ" dirty="0" smtClean="0"/>
          </a:p>
          <a:p>
            <a:endParaRPr lang="en-NZ" dirty="0"/>
          </a:p>
          <a:p>
            <a:endParaRPr lang="en-NZ" dirty="0" smtClean="0"/>
          </a:p>
          <a:p>
            <a:endParaRPr lang="en-NZ" dirty="0"/>
          </a:p>
          <a:p>
            <a:endParaRPr lang="en-NZ" dirty="0" smtClean="0"/>
          </a:p>
          <a:p>
            <a:endParaRPr lang="en-NZ" dirty="0" smtClean="0"/>
          </a:p>
          <a:p>
            <a:r>
              <a:rPr lang="en-NZ" dirty="0" smtClean="0"/>
              <a:t>Axial surfaces </a:t>
            </a:r>
            <a:r>
              <a:rPr lang="en-NZ" dirty="0"/>
              <a:t>and inflection </a:t>
            </a:r>
            <a:r>
              <a:rPr lang="en-NZ" dirty="0" smtClean="0"/>
              <a:t>points are </a:t>
            </a:r>
            <a:r>
              <a:rPr lang="en-NZ" dirty="0"/>
              <a:t>imaginary geometric objects.</a:t>
            </a:r>
          </a:p>
          <a:p>
            <a:r>
              <a:rPr lang="en-NZ" dirty="0" smtClean="0"/>
              <a:t>Convenient </a:t>
            </a:r>
            <a:r>
              <a:rPr lang="en-NZ" dirty="0"/>
              <a:t>for helping to define orientation and form of fold</a:t>
            </a:r>
            <a:r>
              <a:rPr lang="en-NZ" dirty="0" smtClean="0"/>
              <a:t>.</a:t>
            </a:r>
            <a:endParaRPr lang="en-NZ" dirty="0"/>
          </a:p>
        </p:txBody>
      </p:sp>
    </p:spTree>
    <p:extLst>
      <p:ext uri="{BB962C8B-B14F-4D97-AF65-F5344CB8AC3E}">
        <p14:creationId xmlns:p14="http://schemas.microsoft.com/office/powerpoint/2010/main" val="17011961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Fold terminology</a:t>
            </a:r>
            <a:endParaRPr lang="en-NZ" dirty="0"/>
          </a:p>
        </p:txBody>
      </p:sp>
      <p:sp>
        <p:nvSpPr>
          <p:cNvPr id="3" name="Content Placeholder 2"/>
          <p:cNvSpPr>
            <a:spLocks noGrp="1"/>
          </p:cNvSpPr>
          <p:nvPr>
            <p:ph idx="1"/>
          </p:nvPr>
        </p:nvSpPr>
        <p:spPr>
          <a:xfrm>
            <a:off x="628650" y="5606716"/>
            <a:ext cx="8515350" cy="974558"/>
          </a:xfrm>
        </p:spPr>
        <p:txBody>
          <a:bodyPr>
            <a:normAutofit fontScale="92500" lnSpcReduction="20000"/>
          </a:bodyPr>
          <a:lstStyle/>
          <a:p>
            <a:r>
              <a:rPr lang="en-NZ" dirty="0"/>
              <a:t>Interlimb angle: The angle between fold limbs as measured in the profile plane - more intense folding produces smaller interlimb angles</a:t>
            </a:r>
          </a:p>
          <a:p>
            <a:endParaRPr lang="en-NZ" dirty="0"/>
          </a:p>
        </p:txBody>
      </p:sp>
      <p:pic>
        <p:nvPicPr>
          <p:cNvPr id="4" name="Picture 3"/>
          <p:cNvPicPr>
            <a:picLocks noChangeAspect="1"/>
          </p:cNvPicPr>
          <p:nvPr/>
        </p:nvPicPr>
        <p:blipFill>
          <a:blip r:embed="rId2"/>
          <a:stretch>
            <a:fillRect/>
          </a:stretch>
        </p:blipFill>
        <p:spPr>
          <a:xfrm>
            <a:off x="411524" y="1379285"/>
            <a:ext cx="8671516" cy="4107115"/>
          </a:xfrm>
          <a:prstGeom prst="rect">
            <a:avLst/>
          </a:prstGeom>
        </p:spPr>
      </p:pic>
      <p:sp>
        <p:nvSpPr>
          <p:cNvPr id="6" name="Rectangle 5"/>
          <p:cNvSpPr/>
          <p:nvPr/>
        </p:nvSpPr>
        <p:spPr>
          <a:xfrm>
            <a:off x="2218944" y="4791456"/>
            <a:ext cx="907967" cy="5730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grpSp>
        <p:nvGrpSpPr>
          <p:cNvPr id="7" name="Group 6"/>
          <p:cNvGrpSpPr/>
          <p:nvPr/>
        </p:nvGrpSpPr>
        <p:grpSpPr>
          <a:xfrm>
            <a:off x="3572256" y="2645664"/>
            <a:ext cx="2828544" cy="2120655"/>
            <a:chOff x="3572256" y="2645664"/>
            <a:chExt cx="2828544" cy="2120655"/>
          </a:xfrm>
        </p:grpSpPr>
        <p:sp>
          <p:nvSpPr>
            <p:cNvPr id="8" name="Freeform 7"/>
            <p:cNvSpPr/>
            <p:nvPr/>
          </p:nvSpPr>
          <p:spPr>
            <a:xfrm>
              <a:off x="3572256" y="2645664"/>
              <a:ext cx="2828544" cy="2120655"/>
            </a:xfrm>
            <a:custGeom>
              <a:avLst/>
              <a:gdLst>
                <a:gd name="connsiteX0" fmla="*/ 0 w 2968434"/>
                <a:gd name="connsiteY0" fmla="*/ 1745516 h 2251431"/>
                <a:gd name="connsiteX1" fmla="*/ 1694688 w 2968434"/>
                <a:gd name="connsiteY1" fmla="*/ 2060 h 2251431"/>
                <a:gd name="connsiteX2" fmla="*/ 2852928 w 2968434"/>
                <a:gd name="connsiteY2" fmla="*/ 2050316 h 2251431"/>
                <a:gd name="connsiteX3" fmla="*/ 2865120 w 2968434"/>
                <a:gd name="connsiteY3" fmla="*/ 2062508 h 2251431"/>
                <a:gd name="connsiteX0" fmla="*/ 0 w 2944050"/>
                <a:gd name="connsiteY0" fmla="*/ 1745516 h 2251431"/>
                <a:gd name="connsiteX1" fmla="*/ 1670304 w 2944050"/>
                <a:gd name="connsiteY1" fmla="*/ 2060 h 2251431"/>
                <a:gd name="connsiteX2" fmla="*/ 2828544 w 2944050"/>
                <a:gd name="connsiteY2" fmla="*/ 2050316 h 2251431"/>
                <a:gd name="connsiteX3" fmla="*/ 2840736 w 2944050"/>
                <a:gd name="connsiteY3" fmla="*/ 2062508 h 2251431"/>
                <a:gd name="connsiteX0" fmla="*/ 0 w 2925773"/>
                <a:gd name="connsiteY0" fmla="*/ 1806351 h 2316533"/>
                <a:gd name="connsiteX1" fmla="*/ 1938528 w 2925773"/>
                <a:gd name="connsiteY1" fmla="*/ 1935 h 2316533"/>
                <a:gd name="connsiteX2" fmla="*/ 2828544 w 2925773"/>
                <a:gd name="connsiteY2" fmla="*/ 2111151 h 2316533"/>
                <a:gd name="connsiteX3" fmla="*/ 2840736 w 2925773"/>
                <a:gd name="connsiteY3" fmla="*/ 2123343 h 2316533"/>
                <a:gd name="connsiteX0" fmla="*/ 0 w 2925773"/>
                <a:gd name="connsiteY0" fmla="*/ 1804964 h 2315146"/>
                <a:gd name="connsiteX1" fmla="*/ 1938528 w 2925773"/>
                <a:gd name="connsiteY1" fmla="*/ 548 h 2315146"/>
                <a:gd name="connsiteX2" fmla="*/ 2828544 w 2925773"/>
                <a:gd name="connsiteY2" fmla="*/ 2109764 h 2315146"/>
                <a:gd name="connsiteX3" fmla="*/ 2840736 w 2925773"/>
                <a:gd name="connsiteY3" fmla="*/ 2121956 h 2315146"/>
                <a:gd name="connsiteX0" fmla="*/ 0 w 2925773"/>
                <a:gd name="connsiteY0" fmla="*/ 1804690 h 2314872"/>
                <a:gd name="connsiteX1" fmla="*/ 1938528 w 2925773"/>
                <a:gd name="connsiteY1" fmla="*/ 274 h 2314872"/>
                <a:gd name="connsiteX2" fmla="*/ 2828544 w 2925773"/>
                <a:gd name="connsiteY2" fmla="*/ 2109490 h 2314872"/>
                <a:gd name="connsiteX3" fmla="*/ 2840736 w 2925773"/>
                <a:gd name="connsiteY3" fmla="*/ 2121682 h 2314872"/>
                <a:gd name="connsiteX0" fmla="*/ 0 w 2925773"/>
                <a:gd name="connsiteY0" fmla="*/ 1805922 h 2316104"/>
                <a:gd name="connsiteX1" fmla="*/ 1938528 w 2925773"/>
                <a:gd name="connsiteY1" fmla="*/ 1506 h 2316104"/>
                <a:gd name="connsiteX2" fmla="*/ 2828544 w 2925773"/>
                <a:gd name="connsiteY2" fmla="*/ 2110722 h 2316104"/>
                <a:gd name="connsiteX3" fmla="*/ 2840736 w 2925773"/>
                <a:gd name="connsiteY3" fmla="*/ 2122914 h 2316104"/>
                <a:gd name="connsiteX0" fmla="*/ 0 w 2859641"/>
                <a:gd name="connsiteY0" fmla="*/ 1805922 h 2287905"/>
                <a:gd name="connsiteX1" fmla="*/ 1938528 w 2859641"/>
                <a:gd name="connsiteY1" fmla="*/ 1506 h 2287905"/>
                <a:gd name="connsiteX2" fmla="*/ 2828544 w 2859641"/>
                <a:gd name="connsiteY2" fmla="*/ 2110722 h 2287905"/>
                <a:gd name="connsiteX3" fmla="*/ 2840736 w 2859641"/>
                <a:gd name="connsiteY3" fmla="*/ 2122914 h 2287905"/>
                <a:gd name="connsiteX0" fmla="*/ 0 w 3291840"/>
                <a:gd name="connsiteY0" fmla="*/ 1805922 h 2495814"/>
                <a:gd name="connsiteX1" fmla="*/ 1938528 w 3291840"/>
                <a:gd name="connsiteY1" fmla="*/ 1506 h 2495814"/>
                <a:gd name="connsiteX2" fmla="*/ 2828544 w 3291840"/>
                <a:gd name="connsiteY2" fmla="*/ 2110722 h 2495814"/>
                <a:gd name="connsiteX3" fmla="*/ 3291840 w 3291840"/>
                <a:gd name="connsiteY3" fmla="*/ 2464290 h 2495814"/>
                <a:gd name="connsiteX0" fmla="*/ 0 w 2828544"/>
                <a:gd name="connsiteY0" fmla="*/ 1805922 h 2110722"/>
                <a:gd name="connsiteX1" fmla="*/ 1938528 w 2828544"/>
                <a:gd name="connsiteY1" fmla="*/ 1506 h 2110722"/>
                <a:gd name="connsiteX2" fmla="*/ 2828544 w 2828544"/>
                <a:gd name="connsiteY2" fmla="*/ 2110722 h 2110722"/>
                <a:gd name="connsiteX0" fmla="*/ 0 w 2828544"/>
                <a:gd name="connsiteY0" fmla="*/ 1805922 h 2110722"/>
                <a:gd name="connsiteX1" fmla="*/ 1938528 w 2828544"/>
                <a:gd name="connsiteY1" fmla="*/ 1506 h 2110722"/>
                <a:gd name="connsiteX2" fmla="*/ 2828544 w 2828544"/>
                <a:gd name="connsiteY2" fmla="*/ 2110722 h 2110722"/>
              </a:gdLst>
              <a:ahLst/>
              <a:cxnLst>
                <a:cxn ang="0">
                  <a:pos x="connsiteX0" y="connsiteY0"/>
                </a:cxn>
                <a:cxn ang="0">
                  <a:pos x="connsiteX1" y="connsiteY1"/>
                </a:cxn>
                <a:cxn ang="0">
                  <a:pos x="connsiteX2" y="connsiteY2"/>
                </a:cxn>
              </a:cxnLst>
              <a:rect l="l" t="t" r="r" b="b"/>
              <a:pathLst>
                <a:path w="2828544" h="2110722">
                  <a:moveTo>
                    <a:pt x="0" y="1805922"/>
                  </a:moveTo>
                  <a:cubicBezTo>
                    <a:pt x="146304" y="1871962"/>
                    <a:pt x="1503680" y="-61486"/>
                    <a:pt x="1938528" y="1506"/>
                  </a:cubicBezTo>
                  <a:cubicBezTo>
                    <a:pt x="2373376" y="64498"/>
                    <a:pt x="2346960" y="2029442"/>
                    <a:pt x="2828544" y="2110722"/>
                  </a:cubicBezTo>
                </a:path>
              </a:pathLst>
            </a:custGeom>
            <a:noFill/>
            <a:ln w="762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9" name="TextBox 8"/>
            <p:cNvSpPr txBox="1"/>
            <p:nvPr/>
          </p:nvSpPr>
          <p:spPr>
            <a:xfrm rot="4703960">
              <a:off x="5535521" y="3352371"/>
              <a:ext cx="1139607" cy="369332"/>
            </a:xfrm>
            <a:prstGeom prst="rect">
              <a:avLst/>
            </a:prstGeom>
            <a:noFill/>
          </p:spPr>
          <p:txBody>
            <a:bodyPr wrap="none" rtlCol="0">
              <a:spAutoFit/>
            </a:bodyPr>
            <a:lstStyle/>
            <a:p>
              <a:r>
                <a:rPr lang="en-NZ" dirty="0" smtClean="0"/>
                <a:t>Arc length</a:t>
              </a:r>
              <a:endParaRPr lang="en-NZ" dirty="0"/>
            </a:p>
          </p:txBody>
        </p:sp>
      </p:grpSp>
    </p:spTree>
    <p:extLst>
      <p:ext uri="{BB962C8B-B14F-4D97-AF65-F5344CB8AC3E}">
        <p14:creationId xmlns:p14="http://schemas.microsoft.com/office/powerpoint/2010/main" val="42842194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Geometric elements of folds </a:t>
            </a:r>
          </a:p>
        </p:txBody>
      </p:sp>
      <p:pic>
        <p:nvPicPr>
          <p:cNvPr id="4" name="Picture 3"/>
          <p:cNvPicPr>
            <a:picLocks noChangeAspect="1"/>
          </p:cNvPicPr>
          <p:nvPr/>
        </p:nvPicPr>
        <p:blipFill>
          <a:blip r:embed="rId2"/>
          <a:stretch>
            <a:fillRect/>
          </a:stretch>
        </p:blipFill>
        <p:spPr>
          <a:xfrm>
            <a:off x="411524" y="1379285"/>
            <a:ext cx="8671516" cy="4107115"/>
          </a:xfrm>
          <a:prstGeom prst="rect">
            <a:avLst/>
          </a:prstGeom>
        </p:spPr>
      </p:pic>
      <p:sp>
        <p:nvSpPr>
          <p:cNvPr id="6" name="Rectangle 5"/>
          <p:cNvSpPr/>
          <p:nvPr/>
        </p:nvSpPr>
        <p:spPr>
          <a:xfrm rot="358406">
            <a:off x="4096512" y="4584192"/>
            <a:ext cx="1237151" cy="45110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grpSp>
        <p:nvGrpSpPr>
          <p:cNvPr id="7" name="Group 6"/>
          <p:cNvGrpSpPr/>
          <p:nvPr/>
        </p:nvGrpSpPr>
        <p:grpSpPr>
          <a:xfrm>
            <a:off x="3572256" y="2645664"/>
            <a:ext cx="2828544" cy="2120655"/>
            <a:chOff x="3572256" y="2645664"/>
            <a:chExt cx="2828544" cy="2120655"/>
          </a:xfrm>
        </p:grpSpPr>
        <p:sp>
          <p:nvSpPr>
            <p:cNvPr id="8" name="Freeform 7"/>
            <p:cNvSpPr/>
            <p:nvPr/>
          </p:nvSpPr>
          <p:spPr>
            <a:xfrm>
              <a:off x="3572256" y="2645664"/>
              <a:ext cx="2828544" cy="2120655"/>
            </a:xfrm>
            <a:custGeom>
              <a:avLst/>
              <a:gdLst>
                <a:gd name="connsiteX0" fmla="*/ 0 w 2968434"/>
                <a:gd name="connsiteY0" fmla="*/ 1745516 h 2251431"/>
                <a:gd name="connsiteX1" fmla="*/ 1694688 w 2968434"/>
                <a:gd name="connsiteY1" fmla="*/ 2060 h 2251431"/>
                <a:gd name="connsiteX2" fmla="*/ 2852928 w 2968434"/>
                <a:gd name="connsiteY2" fmla="*/ 2050316 h 2251431"/>
                <a:gd name="connsiteX3" fmla="*/ 2865120 w 2968434"/>
                <a:gd name="connsiteY3" fmla="*/ 2062508 h 2251431"/>
                <a:gd name="connsiteX0" fmla="*/ 0 w 2944050"/>
                <a:gd name="connsiteY0" fmla="*/ 1745516 h 2251431"/>
                <a:gd name="connsiteX1" fmla="*/ 1670304 w 2944050"/>
                <a:gd name="connsiteY1" fmla="*/ 2060 h 2251431"/>
                <a:gd name="connsiteX2" fmla="*/ 2828544 w 2944050"/>
                <a:gd name="connsiteY2" fmla="*/ 2050316 h 2251431"/>
                <a:gd name="connsiteX3" fmla="*/ 2840736 w 2944050"/>
                <a:gd name="connsiteY3" fmla="*/ 2062508 h 2251431"/>
                <a:gd name="connsiteX0" fmla="*/ 0 w 2925773"/>
                <a:gd name="connsiteY0" fmla="*/ 1806351 h 2316533"/>
                <a:gd name="connsiteX1" fmla="*/ 1938528 w 2925773"/>
                <a:gd name="connsiteY1" fmla="*/ 1935 h 2316533"/>
                <a:gd name="connsiteX2" fmla="*/ 2828544 w 2925773"/>
                <a:gd name="connsiteY2" fmla="*/ 2111151 h 2316533"/>
                <a:gd name="connsiteX3" fmla="*/ 2840736 w 2925773"/>
                <a:gd name="connsiteY3" fmla="*/ 2123343 h 2316533"/>
                <a:gd name="connsiteX0" fmla="*/ 0 w 2925773"/>
                <a:gd name="connsiteY0" fmla="*/ 1804964 h 2315146"/>
                <a:gd name="connsiteX1" fmla="*/ 1938528 w 2925773"/>
                <a:gd name="connsiteY1" fmla="*/ 548 h 2315146"/>
                <a:gd name="connsiteX2" fmla="*/ 2828544 w 2925773"/>
                <a:gd name="connsiteY2" fmla="*/ 2109764 h 2315146"/>
                <a:gd name="connsiteX3" fmla="*/ 2840736 w 2925773"/>
                <a:gd name="connsiteY3" fmla="*/ 2121956 h 2315146"/>
                <a:gd name="connsiteX0" fmla="*/ 0 w 2925773"/>
                <a:gd name="connsiteY0" fmla="*/ 1804690 h 2314872"/>
                <a:gd name="connsiteX1" fmla="*/ 1938528 w 2925773"/>
                <a:gd name="connsiteY1" fmla="*/ 274 h 2314872"/>
                <a:gd name="connsiteX2" fmla="*/ 2828544 w 2925773"/>
                <a:gd name="connsiteY2" fmla="*/ 2109490 h 2314872"/>
                <a:gd name="connsiteX3" fmla="*/ 2840736 w 2925773"/>
                <a:gd name="connsiteY3" fmla="*/ 2121682 h 2314872"/>
                <a:gd name="connsiteX0" fmla="*/ 0 w 2925773"/>
                <a:gd name="connsiteY0" fmla="*/ 1805922 h 2316104"/>
                <a:gd name="connsiteX1" fmla="*/ 1938528 w 2925773"/>
                <a:gd name="connsiteY1" fmla="*/ 1506 h 2316104"/>
                <a:gd name="connsiteX2" fmla="*/ 2828544 w 2925773"/>
                <a:gd name="connsiteY2" fmla="*/ 2110722 h 2316104"/>
                <a:gd name="connsiteX3" fmla="*/ 2840736 w 2925773"/>
                <a:gd name="connsiteY3" fmla="*/ 2122914 h 2316104"/>
                <a:gd name="connsiteX0" fmla="*/ 0 w 2859641"/>
                <a:gd name="connsiteY0" fmla="*/ 1805922 h 2287905"/>
                <a:gd name="connsiteX1" fmla="*/ 1938528 w 2859641"/>
                <a:gd name="connsiteY1" fmla="*/ 1506 h 2287905"/>
                <a:gd name="connsiteX2" fmla="*/ 2828544 w 2859641"/>
                <a:gd name="connsiteY2" fmla="*/ 2110722 h 2287905"/>
                <a:gd name="connsiteX3" fmla="*/ 2840736 w 2859641"/>
                <a:gd name="connsiteY3" fmla="*/ 2122914 h 2287905"/>
                <a:gd name="connsiteX0" fmla="*/ 0 w 3291840"/>
                <a:gd name="connsiteY0" fmla="*/ 1805922 h 2495814"/>
                <a:gd name="connsiteX1" fmla="*/ 1938528 w 3291840"/>
                <a:gd name="connsiteY1" fmla="*/ 1506 h 2495814"/>
                <a:gd name="connsiteX2" fmla="*/ 2828544 w 3291840"/>
                <a:gd name="connsiteY2" fmla="*/ 2110722 h 2495814"/>
                <a:gd name="connsiteX3" fmla="*/ 3291840 w 3291840"/>
                <a:gd name="connsiteY3" fmla="*/ 2464290 h 2495814"/>
                <a:gd name="connsiteX0" fmla="*/ 0 w 2828544"/>
                <a:gd name="connsiteY0" fmla="*/ 1805922 h 2110722"/>
                <a:gd name="connsiteX1" fmla="*/ 1938528 w 2828544"/>
                <a:gd name="connsiteY1" fmla="*/ 1506 h 2110722"/>
                <a:gd name="connsiteX2" fmla="*/ 2828544 w 2828544"/>
                <a:gd name="connsiteY2" fmla="*/ 2110722 h 2110722"/>
                <a:gd name="connsiteX0" fmla="*/ 0 w 2828544"/>
                <a:gd name="connsiteY0" fmla="*/ 1805922 h 2110722"/>
                <a:gd name="connsiteX1" fmla="*/ 1938528 w 2828544"/>
                <a:gd name="connsiteY1" fmla="*/ 1506 h 2110722"/>
                <a:gd name="connsiteX2" fmla="*/ 2828544 w 2828544"/>
                <a:gd name="connsiteY2" fmla="*/ 2110722 h 2110722"/>
              </a:gdLst>
              <a:ahLst/>
              <a:cxnLst>
                <a:cxn ang="0">
                  <a:pos x="connsiteX0" y="connsiteY0"/>
                </a:cxn>
                <a:cxn ang="0">
                  <a:pos x="connsiteX1" y="connsiteY1"/>
                </a:cxn>
                <a:cxn ang="0">
                  <a:pos x="connsiteX2" y="connsiteY2"/>
                </a:cxn>
              </a:cxnLst>
              <a:rect l="l" t="t" r="r" b="b"/>
              <a:pathLst>
                <a:path w="2828544" h="2110722">
                  <a:moveTo>
                    <a:pt x="0" y="1805922"/>
                  </a:moveTo>
                  <a:cubicBezTo>
                    <a:pt x="146304" y="1871962"/>
                    <a:pt x="1503680" y="-61486"/>
                    <a:pt x="1938528" y="1506"/>
                  </a:cubicBezTo>
                  <a:cubicBezTo>
                    <a:pt x="2373376" y="64498"/>
                    <a:pt x="2346960" y="2029442"/>
                    <a:pt x="2828544" y="2110722"/>
                  </a:cubicBezTo>
                </a:path>
              </a:pathLst>
            </a:custGeom>
            <a:noFill/>
            <a:ln w="762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9" name="TextBox 8"/>
            <p:cNvSpPr txBox="1"/>
            <p:nvPr/>
          </p:nvSpPr>
          <p:spPr>
            <a:xfrm rot="4703960">
              <a:off x="5535521" y="3352371"/>
              <a:ext cx="1139607" cy="369332"/>
            </a:xfrm>
            <a:prstGeom prst="rect">
              <a:avLst/>
            </a:prstGeom>
            <a:noFill/>
          </p:spPr>
          <p:txBody>
            <a:bodyPr wrap="none" rtlCol="0">
              <a:spAutoFit/>
            </a:bodyPr>
            <a:lstStyle/>
            <a:p>
              <a:r>
                <a:rPr lang="en-NZ" dirty="0" smtClean="0"/>
                <a:t>Arc length</a:t>
              </a:r>
              <a:endParaRPr lang="en-NZ" dirty="0"/>
            </a:p>
          </p:txBody>
        </p:sp>
      </p:grpSp>
      <p:sp>
        <p:nvSpPr>
          <p:cNvPr id="3" name="Content Placeholder 2"/>
          <p:cNvSpPr>
            <a:spLocks noGrp="1"/>
          </p:cNvSpPr>
          <p:nvPr>
            <p:ph idx="1"/>
          </p:nvPr>
        </p:nvSpPr>
        <p:spPr>
          <a:xfrm>
            <a:off x="628650" y="810810"/>
            <a:ext cx="7886700" cy="881524"/>
          </a:xfrm>
        </p:spPr>
        <p:txBody>
          <a:bodyPr>
            <a:normAutofit/>
          </a:bodyPr>
          <a:lstStyle/>
          <a:p>
            <a:r>
              <a:rPr lang="en-NZ" dirty="0"/>
              <a:t>Wavelength: distance between two hinges of the same orientation</a:t>
            </a:r>
          </a:p>
        </p:txBody>
      </p:sp>
    </p:spTree>
    <p:extLst>
      <p:ext uri="{BB962C8B-B14F-4D97-AF65-F5344CB8AC3E}">
        <p14:creationId xmlns:p14="http://schemas.microsoft.com/office/powerpoint/2010/main" val="28383896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Geometric elements of folds </a:t>
            </a:r>
          </a:p>
        </p:txBody>
      </p:sp>
      <p:sp>
        <p:nvSpPr>
          <p:cNvPr id="3" name="Content Placeholder 2"/>
          <p:cNvSpPr>
            <a:spLocks noGrp="1"/>
          </p:cNvSpPr>
          <p:nvPr>
            <p:ph idx="1"/>
          </p:nvPr>
        </p:nvSpPr>
        <p:spPr>
          <a:xfrm>
            <a:off x="628650" y="5486399"/>
            <a:ext cx="7886700" cy="955497"/>
          </a:xfrm>
        </p:spPr>
        <p:txBody>
          <a:bodyPr/>
          <a:lstStyle/>
          <a:p>
            <a:r>
              <a:rPr lang="en-NZ" dirty="0"/>
              <a:t>Amplitude: half the height of the fold measured from crest to trough</a:t>
            </a:r>
          </a:p>
          <a:p>
            <a:endParaRPr lang="en-NZ" dirty="0"/>
          </a:p>
        </p:txBody>
      </p:sp>
      <p:pic>
        <p:nvPicPr>
          <p:cNvPr id="4" name="Picture 3"/>
          <p:cNvPicPr>
            <a:picLocks noChangeAspect="1"/>
          </p:cNvPicPr>
          <p:nvPr/>
        </p:nvPicPr>
        <p:blipFill>
          <a:blip r:embed="rId2"/>
          <a:stretch>
            <a:fillRect/>
          </a:stretch>
        </p:blipFill>
        <p:spPr>
          <a:xfrm>
            <a:off x="411524" y="1379285"/>
            <a:ext cx="8671516" cy="4107115"/>
          </a:xfrm>
          <a:prstGeom prst="rect">
            <a:avLst/>
          </a:prstGeom>
        </p:spPr>
      </p:pic>
      <p:sp>
        <p:nvSpPr>
          <p:cNvPr id="6" name="Rectangle 5"/>
          <p:cNvSpPr/>
          <p:nvPr/>
        </p:nvSpPr>
        <p:spPr>
          <a:xfrm>
            <a:off x="5157217" y="4181856"/>
            <a:ext cx="902208" cy="63398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grpSp>
        <p:nvGrpSpPr>
          <p:cNvPr id="7" name="Group 6"/>
          <p:cNvGrpSpPr/>
          <p:nvPr/>
        </p:nvGrpSpPr>
        <p:grpSpPr>
          <a:xfrm>
            <a:off x="3572256" y="2645664"/>
            <a:ext cx="2828544" cy="2120655"/>
            <a:chOff x="3572256" y="2645664"/>
            <a:chExt cx="2828544" cy="2120655"/>
          </a:xfrm>
        </p:grpSpPr>
        <p:sp>
          <p:nvSpPr>
            <p:cNvPr id="8" name="Freeform 7"/>
            <p:cNvSpPr/>
            <p:nvPr/>
          </p:nvSpPr>
          <p:spPr>
            <a:xfrm>
              <a:off x="3572256" y="2645664"/>
              <a:ext cx="2828544" cy="2120655"/>
            </a:xfrm>
            <a:custGeom>
              <a:avLst/>
              <a:gdLst>
                <a:gd name="connsiteX0" fmla="*/ 0 w 2968434"/>
                <a:gd name="connsiteY0" fmla="*/ 1745516 h 2251431"/>
                <a:gd name="connsiteX1" fmla="*/ 1694688 w 2968434"/>
                <a:gd name="connsiteY1" fmla="*/ 2060 h 2251431"/>
                <a:gd name="connsiteX2" fmla="*/ 2852928 w 2968434"/>
                <a:gd name="connsiteY2" fmla="*/ 2050316 h 2251431"/>
                <a:gd name="connsiteX3" fmla="*/ 2865120 w 2968434"/>
                <a:gd name="connsiteY3" fmla="*/ 2062508 h 2251431"/>
                <a:gd name="connsiteX0" fmla="*/ 0 w 2944050"/>
                <a:gd name="connsiteY0" fmla="*/ 1745516 h 2251431"/>
                <a:gd name="connsiteX1" fmla="*/ 1670304 w 2944050"/>
                <a:gd name="connsiteY1" fmla="*/ 2060 h 2251431"/>
                <a:gd name="connsiteX2" fmla="*/ 2828544 w 2944050"/>
                <a:gd name="connsiteY2" fmla="*/ 2050316 h 2251431"/>
                <a:gd name="connsiteX3" fmla="*/ 2840736 w 2944050"/>
                <a:gd name="connsiteY3" fmla="*/ 2062508 h 2251431"/>
                <a:gd name="connsiteX0" fmla="*/ 0 w 2925773"/>
                <a:gd name="connsiteY0" fmla="*/ 1806351 h 2316533"/>
                <a:gd name="connsiteX1" fmla="*/ 1938528 w 2925773"/>
                <a:gd name="connsiteY1" fmla="*/ 1935 h 2316533"/>
                <a:gd name="connsiteX2" fmla="*/ 2828544 w 2925773"/>
                <a:gd name="connsiteY2" fmla="*/ 2111151 h 2316533"/>
                <a:gd name="connsiteX3" fmla="*/ 2840736 w 2925773"/>
                <a:gd name="connsiteY3" fmla="*/ 2123343 h 2316533"/>
                <a:gd name="connsiteX0" fmla="*/ 0 w 2925773"/>
                <a:gd name="connsiteY0" fmla="*/ 1804964 h 2315146"/>
                <a:gd name="connsiteX1" fmla="*/ 1938528 w 2925773"/>
                <a:gd name="connsiteY1" fmla="*/ 548 h 2315146"/>
                <a:gd name="connsiteX2" fmla="*/ 2828544 w 2925773"/>
                <a:gd name="connsiteY2" fmla="*/ 2109764 h 2315146"/>
                <a:gd name="connsiteX3" fmla="*/ 2840736 w 2925773"/>
                <a:gd name="connsiteY3" fmla="*/ 2121956 h 2315146"/>
                <a:gd name="connsiteX0" fmla="*/ 0 w 2925773"/>
                <a:gd name="connsiteY0" fmla="*/ 1804690 h 2314872"/>
                <a:gd name="connsiteX1" fmla="*/ 1938528 w 2925773"/>
                <a:gd name="connsiteY1" fmla="*/ 274 h 2314872"/>
                <a:gd name="connsiteX2" fmla="*/ 2828544 w 2925773"/>
                <a:gd name="connsiteY2" fmla="*/ 2109490 h 2314872"/>
                <a:gd name="connsiteX3" fmla="*/ 2840736 w 2925773"/>
                <a:gd name="connsiteY3" fmla="*/ 2121682 h 2314872"/>
                <a:gd name="connsiteX0" fmla="*/ 0 w 2925773"/>
                <a:gd name="connsiteY0" fmla="*/ 1805922 h 2316104"/>
                <a:gd name="connsiteX1" fmla="*/ 1938528 w 2925773"/>
                <a:gd name="connsiteY1" fmla="*/ 1506 h 2316104"/>
                <a:gd name="connsiteX2" fmla="*/ 2828544 w 2925773"/>
                <a:gd name="connsiteY2" fmla="*/ 2110722 h 2316104"/>
                <a:gd name="connsiteX3" fmla="*/ 2840736 w 2925773"/>
                <a:gd name="connsiteY3" fmla="*/ 2122914 h 2316104"/>
                <a:gd name="connsiteX0" fmla="*/ 0 w 2859641"/>
                <a:gd name="connsiteY0" fmla="*/ 1805922 h 2287905"/>
                <a:gd name="connsiteX1" fmla="*/ 1938528 w 2859641"/>
                <a:gd name="connsiteY1" fmla="*/ 1506 h 2287905"/>
                <a:gd name="connsiteX2" fmla="*/ 2828544 w 2859641"/>
                <a:gd name="connsiteY2" fmla="*/ 2110722 h 2287905"/>
                <a:gd name="connsiteX3" fmla="*/ 2840736 w 2859641"/>
                <a:gd name="connsiteY3" fmla="*/ 2122914 h 2287905"/>
                <a:gd name="connsiteX0" fmla="*/ 0 w 3291840"/>
                <a:gd name="connsiteY0" fmla="*/ 1805922 h 2495814"/>
                <a:gd name="connsiteX1" fmla="*/ 1938528 w 3291840"/>
                <a:gd name="connsiteY1" fmla="*/ 1506 h 2495814"/>
                <a:gd name="connsiteX2" fmla="*/ 2828544 w 3291840"/>
                <a:gd name="connsiteY2" fmla="*/ 2110722 h 2495814"/>
                <a:gd name="connsiteX3" fmla="*/ 3291840 w 3291840"/>
                <a:gd name="connsiteY3" fmla="*/ 2464290 h 2495814"/>
                <a:gd name="connsiteX0" fmla="*/ 0 w 2828544"/>
                <a:gd name="connsiteY0" fmla="*/ 1805922 h 2110722"/>
                <a:gd name="connsiteX1" fmla="*/ 1938528 w 2828544"/>
                <a:gd name="connsiteY1" fmla="*/ 1506 h 2110722"/>
                <a:gd name="connsiteX2" fmla="*/ 2828544 w 2828544"/>
                <a:gd name="connsiteY2" fmla="*/ 2110722 h 2110722"/>
                <a:gd name="connsiteX0" fmla="*/ 0 w 2828544"/>
                <a:gd name="connsiteY0" fmla="*/ 1805922 h 2110722"/>
                <a:gd name="connsiteX1" fmla="*/ 1938528 w 2828544"/>
                <a:gd name="connsiteY1" fmla="*/ 1506 h 2110722"/>
                <a:gd name="connsiteX2" fmla="*/ 2828544 w 2828544"/>
                <a:gd name="connsiteY2" fmla="*/ 2110722 h 2110722"/>
              </a:gdLst>
              <a:ahLst/>
              <a:cxnLst>
                <a:cxn ang="0">
                  <a:pos x="connsiteX0" y="connsiteY0"/>
                </a:cxn>
                <a:cxn ang="0">
                  <a:pos x="connsiteX1" y="connsiteY1"/>
                </a:cxn>
                <a:cxn ang="0">
                  <a:pos x="connsiteX2" y="connsiteY2"/>
                </a:cxn>
              </a:cxnLst>
              <a:rect l="l" t="t" r="r" b="b"/>
              <a:pathLst>
                <a:path w="2828544" h="2110722">
                  <a:moveTo>
                    <a:pt x="0" y="1805922"/>
                  </a:moveTo>
                  <a:cubicBezTo>
                    <a:pt x="146304" y="1871962"/>
                    <a:pt x="1503680" y="-61486"/>
                    <a:pt x="1938528" y="1506"/>
                  </a:cubicBezTo>
                  <a:cubicBezTo>
                    <a:pt x="2373376" y="64498"/>
                    <a:pt x="2346960" y="2029442"/>
                    <a:pt x="2828544" y="2110722"/>
                  </a:cubicBezTo>
                </a:path>
              </a:pathLst>
            </a:custGeom>
            <a:noFill/>
            <a:ln w="762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9" name="TextBox 8"/>
            <p:cNvSpPr txBox="1"/>
            <p:nvPr/>
          </p:nvSpPr>
          <p:spPr>
            <a:xfrm rot="4703960">
              <a:off x="5535521" y="3352371"/>
              <a:ext cx="1139607" cy="369332"/>
            </a:xfrm>
            <a:prstGeom prst="rect">
              <a:avLst/>
            </a:prstGeom>
            <a:noFill/>
          </p:spPr>
          <p:txBody>
            <a:bodyPr wrap="none" rtlCol="0">
              <a:spAutoFit/>
            </a:bodyPr>
            <a:lstStyle/>
            <a:p>
              <a:r>
                <a:rPr lang="en-NZ" dirty="0" smtClean="0"/>
                <a:t>Arc length</a:t>
              </a:r>
              <a:endParaRPr lang="en-NZ" dirty="0"/>
            </a:p>
          </p:txBody>
        </p:sp>
      </p:grpSp>
    </p:spTree>
    <p:extLst>
      <p:ext uri="{BB962C8B-B14F-4D97-AF65-F5344CB8AC3E}">
        <p14:creationId xmlns:p14="http://schemas.microsoft.com/office/powerpoint/2010/main" val="13901433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Geometric elements of folds </a:t>
            </a:r>
          </a:p>
        </p:txBody>
      </p:sp>
      <p:sp>
        <p:nvSpPr>
          <p:cNvPr id="3" name="Content Placeholder 2"/>
          <p:cNvSpPr>
            <a:spLocks noGrp="1"/>
          </p:cNvSpPr>
          <p:nvPr>
            <p:ph idx="1"/>
          </p:nvPr>
        </p:nvSpPr>
        <p:spPr>
          <a:xfrm>
            <a:off x="520087" y="5723496"/>
            <a:ext cx="8454390" cy="955496"/>
          </a:xfrm>
        </p:spPr>
        <p:txBody>
          <a:bodyPr>
            <a:normAutofit/>
          </a:bodyPr>
          <a:lstStyle/>
          <a:p>
            <a:r>
              <a:rPr lang="en-NZ" dirty="0"/>
              <a:t>Arc length: distance between two hinges of the same orientation, measured over the folded surface</a:t>
            </a:r>
          </a:p>
          <a:p>
            <a:endParaRPr lang="en-NZ" dirty="0"/>
          </a:p>
        </p:txBody>
      </p:sp>
      <p:pic>
        <p:nvPicPr>
          <p:cNvPr id="4" name="Picture 3"/>
          <p:cNvPicPr>
            <a:picLocks noChangeAspect="1"/>
          </p:cNvPicPr>
          <p:nvPr/>
        </p:nvPicPr>
        <p:blipFill>
          <a:blip r:embed="rId2"/>
          <a:stretch>
            <a:fillRect/>
          </a:stretch>
        </p:blipFill>
        <p:spPr>
          <a:xfrm>
            <a:off x="411524" y="1379285"/>
            <a:ext cx="8671516" cy="4107115"/>
          </a:xfrm>
          <a:prstGeom prst="rect">
            <a:avLst/>
          </a:prstGeom>
        </p:spPr>
      </p:pic>
      <p:sp>
        <p:nvSpPr>
          <p:cNvPr id="6" name="Rectangle 5"/>
          <p:cNvSpPr/>
          <p:nvPr/>
        </p:nvSpPr>
        <p:spPr>
          <a:xfrm>
            <a:off x="5715718" y="2941738"/>
            <a:ext cx="685082" cy="119059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grpSp>
        <p:nvGrpSpPr>
          <p:cNvPr id="9" name="Group 8"/>
          <p:cNvGrpSpPr/>
          <p:nvPr/>
        </p:nvGrpSpPr>
        <p:grpSpPr>
          <a:xfrm>
            <a:off x="3572256" y="2645664"/>
            <a:ext cx="2828544" cy="2120655"/>
            <a:chOff x="3572256" y="2645664"/>
            <a:chExt cx="2828544" cy="2120655"/>
          </a:xfrm>
        </p:grpSpPr>
        <p:sp>
          <p:nvSpPr>
            <p:cNvPr id="7" name="Freeform 6"/>
            <p:cNvSpPr/>
            <p:nvPr/>
          </p:nvSpPr>
          <p:spPr>
            <a:xfrm>
              <a:off x="3572256" y="2645664"/>
              <a:ext cx="2828544" cy="2120655"/>
            </a:xfrm>
            <a:custGeom>
              <a:avLst/>
              <a:gdLst>
                <a:gd name="connsiteX0" fmla="*/ 0 w 2968434"/>
                <a:gd name="connsiteY0" fmla="*/ 1745516 h 2251431"/>
                <a:gd name="connsiteX1" fmla="*/ 1694688 w 2968434"/>
                <a:gd name="connsiteY1" fmla="*/ 2060 h 2251431"/>
                <a:gd name="connsiteX2" fmla="*/ 2852928 w 2968434"/>
                <a:gd name="connsiteY2" fmla="*/ 2050316 h 2251431"/>
                <a:gd name="connsiteX3" fmla="*/ 2865120 w 2968434"/>
                <a:gd name="connsiteY3" fmla="*/ 2062508 h 2251431"/>
                <a:gd name="connsiteX0" fmla="*/ 0 w 2944050"/>
                <a:gd name="connsiteY0" fmla="*/ 1745516 h 2251431"/>
                <a:gd name="connsiteX1" fmla="*/ 1670304 w 2944050"/>
                <a:gd name="connsiteY1" fmla="*/ 2060 h 2251431"/>
                <a:gd name="connsiteX2" fmla="*/ 2828544 w 2944050"/>
                <a:gd name="connsiteY2" fmla="*/ 2050316 h 2251431"/>
                <a:gd name="connsiteX3" fmla="*/ 2840736 w 2944050"/>
                <a:gd name="connsiteY3" fmla="*/ 2062508 h 2251431"/>
                <a:gd name="connsiteX0" fmla="*/ 0 w 2925773"/>
                <a:gd name="connsiteY0" fmla="*/ 1806351 h 2316533"/>
                <a:gd name="connsiteX1" fmla="*/ 1938528 w 2925773"/>
                <a:gd name="connsiteY1" fmla="*/ 1935 h 2316533"/>
                <a:gd name="connsiteX2" fmla="*/ 2828544 w 2925773"/>
                <a:gd name="connsiteY2" fmla="*/ 2111151 h 2316533"/>
                <a:gd name="connsiteX3" fmla="*/ 2840736 w 2925773"/>
                <a:gd name="connsiteY3" fmla="*/ 2123343 h 2316533"/>
                <a:gd name="connsiteX0" fmla="*/ 0 w 2925773"/>
                <a:gd name="connsiteY0" fmla="*/ 1804964 h 2315146"/>
                <a:gd name="connsiteX1" fmla="*/ 1938528 w 2925773"/>
                <a:gd name="connsiteY1" fmla="*/ 548 h 2315146"/>
                <a:gd name="connsiteX2" fmla="*/ 2828544 w 2925773"/>
                <a:gd name="connsiteY2" fmla="*/ 2109764 h 2315146"/>
                <a:gd name="connsiteX3" fmla="*/ 2840736 w 2925773"/>
                <a:gd name="connsiteY3" fmla="*/ 2121956 h 2315146"/>
                <a:gd name="connsiteX0" fmla="*/ 0 w 2925773"/>
                <a:gd name="connsiteY0" fmla="*/ 1804690 h 2314872"/>
                <a:gd name="connsiteX1" fmla="*/ 1938528 w 2925773"/>
                <a:gd name="connsiteY1" fmla="*/ 274 h 2314872"/>
                <a:gd name="connsiteX2" fmla="*/ 2828544 w 2925773"/>
                <a:gd name="connsiteY2" fmla="*/ 2109490 h 2314872"/>
                <a:gd name="connsiteX3" fmla="*/ 2840736 w 2925773"/>
                <a:gd name="connsiteY3" fmla="*/ 2121682 h 2314872"/>
                <a:gd name="connsiteX0" fmla="*/ 0 w 2925773"/>
                <a:gd name="connsiteY0" fmla="*/ 1805922 h 2316104"/>
                <a:gd name="connsiteX1" fmla="*/ 1938528 w 2925773"/>
                <a:gd name="connsiteY1" fmla="*/ 1506 h 2316104"/>
                <a:gd name="connsiteX2" fmla="*/ 2828544 w 2925773"/>
                <a:gd name="connsiteY2" fmla="*/ 2110722 h 2316104"/>
                <a:gd name="connsiteX3" fmla="*/ 2840736 w 2925773"/>
                <a:gd name="connsiteY3" fmla="*/ 2122914 h 2316104"/>
                <a:gd name="connsiteX0" fmla="*/ 0 w 2859641"/>
                <a:gd name="connsiteY0" fmla="*/ 1805922 h 2287905"/>
                <a:gd name="connsiteX1" fmla="*/ 1938528 w 2859641"/>
                <a:gd name="connsiteY1" fmla="*/ 1506 h 2287905"/>
                <a:gd name="connsiteX2" fmla="*/ 2828544 w 2859641"/>
                <a:gd name="connsiteY2" fmla="*/ 2110722 h 2287905"/>
                <a:gd name="connsiteX3" fmla="*/ 2840736 w 2859641"/>
                <a:gd name="connsiteY3" fmla="*/ 2122914 h 2287905"/>
                <a:gd name="connsiteX0" fmla="*/ 0 w 3291840"/>
                <a:gd name="connsiteY0" fmla="*/ 1805922 h 2495814"/>
                <a:gd name="connsiteX1" fmla="*/ 1938528 w 3291840"/>
                <a:gd name="connsiteY1" fmla="*/ 1506 h 2495814"/>
                <a:gd name="connsiteX2" fmla="*/ 2828544 w 3291840"/>
                <a:gd name="connsiteY2" fmla="*/ 2110722 h 2495814"/>
                <a:gd name="connsiteX3" fmla="*/ 3291840 w 3291840"/>
                <a:gd name="connsiteY3" fmla="*/ 2464290 h 2495814"/>
                <a:gd name="connsiteX0" fmla="*/ 0 w 2828544"/>
                <a:gd name="connsiteY0" fmla="*/ 1805922 h 2110722"/>
                <a:gd name="connsiteX1" fmla="*/ 1938528 w 2828544"/>
                <a:gd name="connsiteY1" fmla="*/ 1506 h 2110722"/>
                <a:gd name="connsiteX2" fmla="*/ 2828544 w 2828544"/>
                <a:gd name="connsiteY2" fmla="*/ 2110722 h 2110722"/>
                <a:gd name="connsiteX0" fmla="*/ 0 w 2828544"/>
                <a:gd name="connsiteY0" fmla="*/ 1805922 h 2110722"/>
                <a:gd name="connsiteX1" fmla="*/ 1938528 w 2828544"/>
                <a:gd name="connsiteY1" fmla="*/ 1506 h 2110722"/>
                <a:gd name="connsiteX2" fmla="*/ 2828544 w 2828544"/>
                <a:gd name="connsiteY2" fmla="*/ 2110722 h 2110722"/>
              </a:gdLst>
              <a:ahLst/>
              <a:cxnLst>
                <a:cxn ang="0">
                  <a:pos x="connsiteX0" y="connsiteY0"/>
                </a:cxn>
                <a:cxn ang="0">
                  <a:pos x="connsiteX1" y="connsiteY1"/>
                </a:cxn>
                <a:cxn ang="0">
                  <a:pos x="connsiteX2" y="connsiteY2"/>
                </a:cxn>
              </a:cxnLst>
              <a:rect l="l" t="t" r="r" b="b"/>
              <a:pathLst>
                <a:path w="2828544" h="2110722">
                  <a:moveTo>
                    <a:pt x="0" y="1805922"/>
                  </a:moveTo>
                  <a:cubicBezTo>
                    <a:pt x="146304" y="1871962"/>
                    <a:pt x="1503680" y="-61486"/>
                    <a:pt x="1938528" y="1506"/>
                  </a:cubicBezTo>
                  <a:cubicBezTo>
                    <a:pt x="2373376" y="64498"/>
                    <a:pt x="2346960" y="2029442"/>
                    <a:pt x="2828544" y="2110722"/>
                  </a:cubicBezTo>
                </a:path>
              </a:pathLst>
            </a:custGeom>
            <a:noFill/>
            <a:ln w="762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TextBox 7"/>
            <p:cNvSpPr txBox="1"/>
            <p:nvPr/>
          </p:nvSpPr>
          <p:spPr>
            <a:xfrm rot="4703960">
              <a:off x="5535521" y="3352371"/>
              <a:ext cx="1139607" cy="369332"/>
            </a:xfrm>
            <a:prstGeom prst="rect">
              <a:avLst/>
            </a:prstGeom>
            <a:noFill/>
          </p:spPr>
          <p:txBody>
            <a:bodyPr wrap="none" rtlCol="0">
              <a:spAutoFit/>
            </a:bodyPr>
            <a:lstStyle/>
            <a:p>
              <a:r>
                <a:rPr lang="en-NZ" dirty="0" smtClean="0"/>
                <a:t>Arc length</a:t>
              </a:r>
              <a:endParaRPr lang="en-NZ" dirty="0"/>
            </a:p>
          </p:txBody>
        </p:sp>
      </p:grpSp>
    </p:spTree>
    <p:extLst>
      <p:ext uri="{BB962C8B-B14F-4D97-AF65-F5344CB8AC3E}">
        <p14:creationId xmlns:p14="http://schemas.microsoft.com/office/powerpoint/2010/main" val="97139065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5435</TotalTime>
  <Words>1357</Words>
  <Application>Microsoft Office PowerPoint</Application>
  <PresentationFormat>On-screen Show (4:3)</PresentationFormat>
  <Paragraphs>155</Paragraphs>
  <Slides>25</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Arial Unicode MS</vt:lpstr>
      <vt:lpstr>ＭＳ Ｐゴシック</vt:lpstr>
      <vt:lpstr>Arial</vt:lpstr>
      <vt:lpstr>Calibri</vt:lpstr>
      <vt:lpstr>Calibri Light</vt:lpstr>
      <vt:lpstr>Comic Sans MS</vt:lpstr>
      <vt:lpstr>Symbol</vt:lpstr>
      <vt:lpstr>Office Theme</vt:lpstr>
      <vt:lpstr>Geol 244 – structural geology</vt:lpstr>
      <vt:lpstr>Fold and thrust belts</vt:lpstr>
      <vt:lpstr>Importance of folds for oil exploration</vt:lpstr>
      <vt:lpstr>Middle east oil</vt:lpstr>
      <vt:lpstr>Geometric elements of folds </vt:lpstr>
      <vt:lpstr>Fold terminology</vt:lpstr>
      <vt:lpstr>Geometric elements of folds </vt:lpstr>
      <vt:lpstr>Geometric elements of folds </vt:lpstr>
      <vt:lpstr>Geometric elements of folds </vt:lpstr>
      <vt:lpstr>Fold classification</vt:lpstr>
      <vt:lpstr>Fold classification by 3D SHAPE</vt:lpstr>
      <vt:lpstr>Non-cylindrical anticlines</vt:lpstr>
      <vt:lpstr>Fold classification by SHAPE – interlimb angle</vt:lpstr>
      <vt:lpstr>Fold classification by SHAPE - Dip isogons</vt:lpstr>
      <vt:lpstr>Fold classification by SHAPE - Dip isogons</vt:lpstr>
      <vt:lpstr>Limb:hinge thickness</vt:lpstr>
      <vt:lpstr>PowerPoint Presentation</vt:lpstr>
      <vt:lpstr>Folds not always simple shapes</vt:lpstr>
      <vt:lpstr>Fold classification by FACING – clinal v. formal</vt:lpstr>
      <vt:lpstr>Overturned folds</vt:lpstr>
      <vt:lpstr>Cleavage bedding relationships</vt:lpstr>
      <vt:lpstr>Van Hise Rock</vt:lpstr>
      <vt:lpstr>Fleuty - Fold classification by ORIENTATION</vt:lpstr>
      <vt:lpstr>Plunging folds in the Appalachians of Pennsylvania</vt:lpstr>
      <vt:lpstr>Recumbent folds – Helvetic nappes of the Swiss Alps</vt:lpstr>
    </vt:vector>
  </TitlesOfParts>
  <Company>University of Canterbury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Brendan Duffy</dc:creator>
  <cp:lastModifiedBy>SSE</cp:lastModifiedBy>
  <cp:revision>110</cp:revision>
  <dcterms:created xsi:type="dcterms:W3CDTF">2014-06-03T04:23:00Z</dcterms:created>
  <dcterms:modified xsi:type="dcterms:W3CDTF">2014-09-21T22:50:26Z</dcterms:modified>
</cp:coreProperties>
</file>