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58" r:id="rId3"/>
    <p:sldId id="364" r:id="rId4"/>
    <p:sldId id="363" r:id="rId5"/>
    <p:sldId id="296" r:id="rId6"/>
    <p:sldId id="365" r:id="rId7"/>
    <p:sldId id="295" r:id="rId8"/>
    <p:sldId id="366" r:id="rId9"/>
    <p:sldId id="367" r:id="rId10"/>
    <p:sldId id="351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289" r:id="rId21"/>
    <p:sldId id="303" r:id="rId22"/>
    <p:sldId id="304" r:id="rId23"/>
    <p:sldId id="306" r:id="rId24"/>
    <p:sldId id="30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1" autoAdjust="0"/>
    <p:restoredTop sz="86357" autoAdjust="0"/>
  </p:normalViewPr>
  <p:slideViewPr>
    <p:cSldViewPr snapToGrid="0">
      <p:cViewPr varScale="1">
        <p:scale>
          <a:sx n="79" d="100"/>
          <a:sy n="79" d="100"/>
        </p:scale>
        <p:origin x="12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3B3D1-B2A9-458F-A2B8-8E16036BA3DC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B6310-CB37-4ADA-861B-E2FFD9C60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444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A92046-1618-4841-A33F-60516A6F265A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2846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88F9EE-1DF4-4DBB-929D-E1FCDA4387FA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7482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B38E71-DCE1-44AB-8475-D363AC85BD9E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61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5AE081-F78C-495E-BF4B-4FF4689B0924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074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32C960-9A66-4B56-AE5A-932B2A5124CE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92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8DB01B-24A7-441E-89B1-3CB07D5AE388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232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6237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Finite element model of buckle folding</a:t>
            </a:r>
          </a:p>
          <a:p>
            <a:r>
              <a:rPr lang="en-NZ" dirty="0" smtClean="0"/>
              <a:t>Note that the top layer is thinnest and bottom</a:t>
            </a:r>
            <a:r>
              <a:rPr lang="en-NZ" baseline="0" dirty="0" smtClean="0"/>
              <a:t> thickest, top highest contrast, bottom lowest</a:t>
            </a:r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97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Amplification</a:t>
            </a:r>
            <a:r>
              <a:rPr lang="en-NZ" baseline="0" dirty="0" smtClean="0"/>
              <a:t> curve shows how single layer folds grow in amplitude with increased shortening. </a:t>
            </a:r>
          </a:p>
          <a:p>
            <a:r>
              <a:rPr lang="en-NZ" dirty="0" smtClean="0"/>
              <a:t>The slope of the curve depends on the initial growth rate, which is strongly controlled by the viscosity contrast</a:t>
            </a:r>
          </a:p>
          <a:p>
            <a:r>
              <a:rPr lang="en-NZ" dirty="0" smtClean="0"/>
              <a:t>as well as the amount of shortening</a:t>
            </a:r>
          </a:p>
          <a:p>
            <a:r>
              <a:rPr lang="en-NZ" dirty="0" smtClean="0"/>
              <a:t>A higher contrast will result in more rapid amplification </a:t>
            </a:r>
            <a:r>
              <a:rPr lang="en-NZ" smtClean="0"/>
              <a:t>of folds</a:t>
            </a:r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4272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445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70B6E3-B9C0-4FBE-9DB3-4F11C9C672BD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730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48D6D2-34B6-45E0-8B81-DF03D741AE59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326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73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46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910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865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4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7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545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90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969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236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25/09/2014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11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7725"/>
            <a:ext cx="7886700" cy="86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30157"/>
            <a:ext cx="7886700" cy="531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.MOV"/><Relationship Id="rId7" Type="http://schemas.openxmlformats.org/officeDocument/2006/relationships/hyperlink" Target="https://www.youtube.com/watch?v=qOtdn8nt1RA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784" y="901866"/>
            <a:ext cx="3500538" cy="4969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" y="24384"/>
            <a:ext cx="8881110" cy="804673"/>
          </a:xfrm>
        </p:spPr>
        <p:txBody>
          <a:bodyPr>
            <a:normAutofit fontScale="90000"/>
          </a:bodyPr>
          <a:lstStyle/>
          <a:p>
            <a:r>
              <a:rPr lang="en-N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</a:t>
            </a:r>
            <a:r>
              <a:rPr lang="en-N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244 – structural geology</a:t>
            </a:r>
            <a:endParaRPr lang="en-N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0912" y="5830340"/>
            <a:ext cx="7429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14 – fold systems and active folding</a:t>
            </a:r>
            <a:endParaRPr lang="en-NZ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4336" y="5804573"/>
            <a:ext cx="7429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14 – fold systems and active folding</a:t>
            </a:r>
            <a:endParaRPr lang="en-N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07" y="901866"/>
            <a:ext cx="3500814" cy="496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0187" y="808433"/>
            <a:ext cx="8020250" cy="5115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84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8650" y="5136094"/>
            <a:ext cx="78867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Z-shaped and S-shaped minor folds help to map and unravel regional assemblages of folded rocks. </a:t>
            </a:r>
          </a:p>
          <a:p>
            <a:pPr>
              <a:spcBef>
                <a:spcPct val="0"/>
              </a:spcBef>
            </a:pPr>
            <a:endParaRPr lang="en-US" altLang="en-US" sz="1000" dirty="0"/>
          </a:p>
          <a:p>
            <a:pPr>
              <a:spcBef>
                <a:spcPct val="0"/>
              </a:spcBef>
            </a:pPr>
            <a:r>
              <a:rPr lang="en-US" altLang="en-US" dirty="0"/>
              <a:t>A change from Z to S folds within uniformly dipping strata may signal presence of otherwise hidden fold structure.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84" y="87724"/>
            <a:ext cx="5635335" cy="48933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240" y="1220009"/>
            <a:ext cx="293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Look at the long limbs as the horizontal part of a letter</a:t>
            </a:r>
            <a:endParaRPr lang="en-NZ" dirty="0"/>
          </a:p>
        </p:txBody>
      </p:sp>
      <p:sp>
        <p:nvSpPr>
          <p:cNvPr id="16" name="Freeform 15"/>
          <p:cNvSpPr/>
          <p:nvPr/>
        </p:nvSpPr>
        <p:spPr>
          <a:xfrm>
            <a:off x="3693695" y="24064"/>
            <a:ext cx="5017168" cy="1612232"/>
          </a:xfrm>
          <a:custGeom>
            <a:avLst/>
            <a:gdLst>
              <a:gd name="connsiteX0" fmla="*/ 216568 w 5017168"/>
              <a:gd name="connsiteY0" fmla="*/ 12032 h 1576137"/>
              <a:gd name="connsiteX1" fmla="*/ 0 w 5017168"/>
              <a:gd name="connsiteY1" fmla="*/ 1576137 h 1576137"/>
              <a:gd name="connsiteX2" fmla="*/ 5017168 w 5017168"/>
              <a:gd name="connsiteY2" fmla="*/ 1552074 h 1576137"/>
              <a:gd name="connsiteX3" fmla="*/ 3549316 w 5017168"/>
              <a:gd name="connsiteY3" fmla="*/ 0 h 1576137"/>
              <a:gd name="connsiteX4" fmla="*/ 216568 w 5017168"/>
              <a:gd name="connsiteY4" fmla="*/ 12032 h 157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7168" h="1576137">
                <a:moveTo>
                  <a:pt x="216568" y="12032"/>
                </a:moveTo>
                <a:lnTo>
                  <a:pt x="0" y="1576137"/>
                </a:lnTo>
                <a:lnTo>
                  <a:pt x="5017168" y="1552074"/>
                </a:lnTo>
                <a:lnTo>
                  <a:pt x="3549316" y="0"/>
                </a:lnTo>
                <a:lnTo>
                  <a:pt x="216568" y="1203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1110519"/>
            <a:ext cx="240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/>
              <a:t>Erosion surface</a:t>
            </a:r>
            <a:endParaRPr lang="en-NZ" sz="2800" dirty="0"/>
          </a:p>
        </p:txBody>
      </p:sp>
      <p:sp>
        <p:nvSpPr>
          <p:cNvPr id="18" name="Freeform 17"/>
          <p:cNvSpPr/>
          <p:nvPr/>
        </p:nvSpPr>
        <p:spPr>
          <a:xfrm>
            <a:off x="5907505" y="1443789"/>
            <a:ext cx="3176337" cy="3645569"/>
          </a:xfrm>
          <a:custGeom>
            <a:avLst/>
            <a:gdLst>
              <a:gd name="connsiteX0" fmla="*/ 312821 w 3176337"/>
              <a:gd name="connsiteY0" fmla="*/ 120316 h 3645569"/>
              <a:gd name="connsiteX1" fmla="*/ 0 w 3176337"/>
              <a:gd name="connsiteY1" fmla="*/ 2346158 h 3645569"/>
              <a:gd name="connsiteX2" fmla="*/ 336884 w 3176337"/>
              <a:gd name="connsiteY2" fmla="*/ 3645569 h 3645569"/>
              <a:gd name="connsiteX3" fmla="*/ 3176337 w 3176337"/>
              <a:gd name="connsiteY3" fmla="*/ 3621506 h 3645569"/>
              <a:gd name="connsiteX4" fmla="*/ 3031958 w 3176337"/>
              <a:gd name="connsiteY4" fmla="*/ 0 h 3645569"/>
              <a:gd name="connsiteX5" fmla="*/ 312821 w 3176337"/>
              <a:gd name="connsiteY5" fmla="*/ 120316 h 364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6337" h="3645569">
                <a:moveTo>
                  <a:pt x="312821" y="120316"/>
                </a:moveTo>
                <a:lnTo>
                  <a:pt x="0" y="2346158"/>
                </a:lnTo>
                <a:lnTo>
                  <a:pt x="336884" y="3645569"/>
                </a:lnTo>
                <a:lnTo>
                  <a:pt x="3176337" y="3621506"/>
                </a:lnTo>
                <a:lnTo>
                  <a:pt x="3031958" y="0"/>
                </a:lnTo>
                <a:lnTo>
                  <a:pt x="312821" y="12031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TextBox 21"/>
          <p:cNvSpPr txBox="1"/>
          <p:nvPr/>
        </p:nvSpPr>
        <p:spPr>
          <a:xfrm>
            <a:off x="469428" y="2021361"/>
            <a:ext cx="240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 smtClean="0"/>
              <a:t>Vergence</a:t>
            </a:r>
            <a:r>
              <a:rPr lang="en-NZ" dirty="0" smtClean="0"/>
              <a:t>! What’s the point?</a:t>
            </a:r>
            <a:endParaRPr lang="en-NZ" dirty="0"/>
          </a:p>
        </p:txBody>
      </p:sp>
      <p:grpSp>
        <p:nvGrpSpPr>
          <p:cNvPr id="24" name="Group 23"/>
          <p:cNvGrpSpPr/>
          <p:nvPr/>
        </p:nvGrpSpPr>
        <p:grpSpPr>
          <a:xfrm>
            <a:off x="469428" y="3068053"/>
            <a:ext cx="3455873" cy="1374674"/>
            <a:chOff x="469428" y="3068053"/>
            <a:chExt cx="3455873" cy="1374674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3777916" y="3068053"/>
              <a:ext cx="120316" cy="890336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3804985" y="3090726"/>
              <a:ext cx="120316" cy="89033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69428" y="3519397"/>
              <a:ext cx="21947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/>
                <a:t>Minor folds verge towards the major folds</a:t>
              </a:r>
              <a:endParaRPr lang="en-NZ" dirty="0"/>
            </a:p>
          </p:txBody>
        </p:sp>
      </p:grpSp>
      <p:sp>
        <p:nvSpPr>
          <p:cNvPr id="26" name="Title 5"/>
          <p:cNvSpPr txBox="1">
            <a:spLocks/>
          </p:cNvSpPr>
          <p:nvPr/>
        </p:nvSpPr>
        <p:spPr>
          <a:xfrm>
            <a:off x="2124301" y="-537824"/>
            <a:ext cx="7886700" cy="86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Using fold </a:t>
            </a:r>
            <a:r>
              <a:rPr lang="en-NZ" dirty="0" smtClean="0"/>
              <a:t>symmetry S </a:t>
            </a:r>
            <a:r>
              <a:rPr lang="en-NZ" dirty="0"/>
              <a:t>and Z </a:t>
            </a:r>
            <a:r>
              <a:rPr lang="en-NZ" dirty="0" smtClean="0"/>
              <a:t>folds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5122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Kinematics and mechanics of folding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Distinguish between passive and active folding</a:t>
            </a:r>
          </a:p>
          <a:p>
            <a:r>
              <a:rPr lang="en-NZ" dirty="0" smtClean="0"/>
              <a:t>Passive folding – layers are not mechanically significant</a:t>
            </a:r>
          </a:p>
          <a:p>
            <a:r>
              <a:rPr lang="en-NZ" dirty="0" smtClean="0"/>
              <a:t>Active folding – layers are mechanically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27839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7725"/>
            <a:ext cx="8352563" cy="867773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Geological conditions for active folding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606" y="955498"/>
            <a:ext cx="4660244" cy="5486399"/>
          </a:xfrm>
        </p:spPr>
        <p:txBody>
          <a:bodyPr/>
          <a:lstStyle/>
          <a:p>
            <a:r>
              <a:rPr lang="en-NZ" dirty="0" smtClean="0"/>
              <a:t>Two conditions for active folding</a:t>
            </a:r>
          </a:p>
          <a:p>
            <a:r>
              <a:rPr lang="en-NZ" u="sng" dirty="0" smtClean="0"/>
              <a:t>1 - Bending </a:t>
            </a:r>
            <a:r>
              <a:rPr lang="en-NZ" dirty="0" smtClean="0"/>
              <a:t>– stress applied at oblique angle to anisotropy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6828"/>
          <a:stretch/>
        </p:blipFill>
        <p:spPr>
          <a:xfrm>
            <a:off x="724833" y="3141701"/>
            <a:ext cx="3249405" cy="7968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19" y="845770"/>
            <a:ext cx="3654219" cy="41407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3712" y="6174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12130"/>
          <a:stretch/>
        </p:blipFill>
        <p:spPr>
          <a:xfrm>
            <a:off x="444291" y="3798361"/>
            <a:ext cx="4159998" cy="2745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6484" y="2729201"/>
            <a:ext cx="40005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 smtClean="0"/>
              <a:t>Forced fold - sedimentary cover bending above faults in rigid basement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4604289" y="5327246"/>
            <a:ext cx="453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Bending is passive in that folding is not driven by competency contrasts</a:t>
            </a:r>
          </a:p>
          <a:p>
            <a:r>
              <a:rPr lang="en-NZ" dirty="0" smtClean="0"/>
              <a:t>Active in that competence contrasts are usually involved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204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7725"/>
            <a:ext cx="8226361" cy="867773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Geological conditions for active folding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23" y="955498"/>
            <a:ext cx="5167273" cy="5486399"/>
          </a:xfrm>
        </p:spPr>
        <p:txBody>
          <a:bodyPr/>
          <a:lstStyle/>
          <a:p>
            <a:r>
              <a:rPr lang="en-NZ" dirty="0" smtClean="0"/>
              <a:t>Two conditions for active folding</a:t>
            </a:r>
          </a:p>
          <a:p>
            <a:r>
              <a:rPr lang="en-NZ" u="sng" dirty="0" smtClean="0"/>
              <a:t>2 - Buckling </a:t>
            </a:r>
            <a:r>
              <a:rPr lang="en-NZ" dirty="0" smtClean="0"/>
              <a:t>– stress applied parallel to anisotropy</a:t>
            </a:r>
          </a:p>
          <a:p>
            <a:pPr lvl="1"/>
            <a:r>
              <a:rPr lang="en-NZ" dirty="0"/>
              <a:t>Pure buckling does not include layer parallel strain or layer thickening</a:t>
            </a:r>
          </a:p>
          <a:p>
            <a:endParaRPr lang="en-NZ" i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23435"/>
          <a:stretch/>
        </p:blipFill>
        <p:spPr>
          <a:xfrm rot="5400000">
            <a:off x="5307852" y="2883031"/>
            <a:ext cx="4310922" cy="278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6083" b="12858"/>
          <a:stretch/>
        </p:blipFill>
        <p:spPr>
          <a:xfrm>
            <a:off x="5644896" y="1130157"/>
            <a:ext cx="3343910" cy="816914"/>
          </a:xfrm>
          <a:prstGeom prst="rect">
            <a:avLst/>
          </a:prstGeom>
        </p:spPr>
      </p:pic>
      <p:pic>
        <p:nvPicPr>
          <p:cNvPr id="8" name="DSCF27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538" r="22718"/>
          <a:stretch/>
        </p:blipFill>
        <p:spPr>
          <a:xfrm>
            <a:off x="1450848" y="3414929"/>
            <a:ext cx="3267456" cy="29767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0773" y="3452674"/>
            <a:ext cx="3127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Cheddar cheese and </a:t>
            </a:r>
            <a:r>
              <a:rPr lang="en-NZ" dirty="0" err="1" smtClean="0"/>
              <a:t>playdough</a:t>
            </a: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307221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1" y="87725"/>
            <a:ext cx="8412479" cy="867773"/>
          </a:xfrm>
        </p:spPr>
        <p:txBody>
          <a:bodyPr>
            <a:noAutofit/>
          </a:bodyPr>
          <a:lstStyle/>
          <a:p>
            <a:r>
              <a:rPr lang="en-NZ" sz="2800" dirty="0" smtClean="0"/>
              <a:t>What controls arc-length  in single-layer buckle folding?</a:t>
            </a:r>
            <a:endParaRPr lang="en-N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1" y="2914360"/>
            <a:ext cx="5055374" cy="3049711"/>
          </a:xfrm>
        </p:spPr>
        <p:txBody>
          <a:bodyPr>
            <a:normAutofit/>
          </a:bodyPr>
          <a:lstStyle/>
          <a:p>
            <a:r>
              <a:rPr lang="en-NZ" dirty="0" smtClean="0"/>
              <a:t>Arc length (L) </a:t>
            </a:r>
          </a:p>
          <a:p>
            <a:pPr lvl="1"/>
            <a:r>
              <a:rPr lang="en-NZ" dirty="0"/>
              <a:t>proportional </a:t>
            </a:r>
            <a:r>
              <a:rPr lang="en-NZ" dirty="0" smtClean="0"/>
              <a:t>to layer thickness t</a:t>
            </a:r>
          </a:p>
          <a:p>
            <a:pPr lvl="1"/>
            <a:r>
              <a:rPr lang="en-NZ" dirty="0"/>
              <a:t>proportional </a:t>
            </a:r>
            <a:r>
              <a:rPr lang="en-NZ" dirty="0" smtClean="0"/>
              <a:t>to cube root of the viscosity contrast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4949"/>
          <a:stretch/>
        </p:blipFill>
        <p:spPr>
          <a:xfrm>
            <a:off x="896280" y="1832622"/>
            <a:ext cx="3724488" cy="821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1209" y="2077202"/>
            <a:ext cx="211873" cy="367990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/>
          <p:cNvSpPr/>
          <p:nvPr/>
        </p:nvSpPr>
        <p:spPr>
          <a:xfrm>
            <a:off x="2433082" y="2077202"/>
            <a:ext cx="1624361" cy="367990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/>
          <p:cNvSpPr txBox="1"/>
          <p:nvPr/>
        </p:nvSpPr>
        <p:spPr>
          <a:xfrm>
            <a:off x="628650" y="772974"/>
            <a:ext cx="5537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Remember: </a:t>
            </a:r>
            <a:r>
              <a:rPr lang="en-NZ" b="1" dirty="0" smtClean="0"/>
              <a:t>Arc length </a:t>
            </a:r>
            <a:r>
              <a:rPr lang="en-NZ" dirty="0" smtClean="0"/>
              <a:t>is the length of </a:t>
            </a:r>
            <a:r>
              <a:rPr lang="en-NZ" dirty="0"/>
              <a:t>the folded surface between the alternate hinge </a:t>
            </a:r>
            <a:r>
              <a:rPr lang="en-NZ" dirty="0" smtClean="0"/>
              <a:t>points – generally stays the same if buckling is the dominant mechanism</a:t>
            </a:r>
          </a:p>
          <a:p>
            <a:endParaRPr lang="en-NZ" dirty="0" smtClean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577680" y="1033250"/>
          <a:ext cx="2926080" cy="156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orelDRAW" r:id="rId4" imgW="4449864" imgH="2376038" progId="CorelDraw.Graphic.16">
                  <p:embed/>
                </p:oleObj>
              </mc:Choice>
              <mc:Fallback>
                <p:oleObj name="CorelDRAW" r:id="rId4" imgW="4449864" imgH="2376038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77680" y="1033250"/>
                        <a:ext cx="2926080" cy="156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8679" t="20848" r="26099" b="23561"/>
          <a:stretch/>
        </p:blipFill>
        <p:spPr>
          <a:xfrm>
            <a:off x="5543056" y="3878259"/>
            <a:ext cx="3370570" cy="25447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64035" y="4005985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η</a:t>
            </a:r>
            <a:r>
              <a:rPr lang="en-NZ" baseline="-25000" dirty="0">
                <a:latin typeface="Calibri" panose="020F0502020204030204" pitchFamily="34" charset="0"/>
              </a:rPr>
              <a:t>L</a:t>
            </a:r>
            <a:endParaRPr lang="en-NZ" dirty="0"/>
          </a:p>
        </p:txBody>
      </p:sp>
      <p:sp>
        <p:nvSpPr>
          <p:cNvPr id="15" name="Rectangle 14"/>
          <p:cNvSpPr/>
          <p:nvPr/>
        </p:nvSpPr>
        <p:spPr>
          <a:xfrm>
            <a:off x="6261324" y="3996364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η</a:t>
            </a:r>
            <a:r>
              <a:rPr lang="en-NZ" baseline="-25000" dirty="0">
                <a:latin typeface="Calibri" panose="020F0502020204030204" pitchFamily="34" charset="0"/>
              </a:rPr>
              <a:t>M</a:t>
            </a:r>
            <a:endParaRPr lang="en-NZ" dirty="0"/>
          </a:p>
        </p:txBody>
      </p:sp>
      <p:sp>
        <p:nvSpPr>
          <p:cNvPr id="16" name="Rectangle 15"/>
          <p:cNvSpPr/>
          <p:nvPr/>
        </p:nvSpPr>
        <p:spPr>
          <a:xfrm>
            <a:off x="7293175" y="3993793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</a:rPr>
              <a:t>η</a:t>
            </a:r>
            <a:r>
              <a:rPr lang="en-NZ" baseline="-25000" dirty="0">
                <a:latin typeface="Calibri" panose="020F0502020204030204" pitchFamily="34" charset="0"/>
              </a:rPr>
              <a:t>M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1461109" y="1667904"/>
            <a:ext cx="236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/>
              <a:t>Biot-Ramberg</a:t>
            </a:r>
            <a:r>
              <a:rPr lang="en-NZ" dirty="0" smtClean="0"/>
              <a:t> equation</a:t>
            </a:r>
            <a:endParaRPr lang="en-NZ" dirty="0"/>
          </a:p>
        </p:txBody>
      </p:sp>
      <p:sp>
        <p:nvSpPr>
          <p:cNvPr id="10" name="Rectangle 9"/>
          <p:cNvSpPr/>
          <p:nvPr/>
        </p:nvSpPr>
        <p:spPr>
          <a:xfrm>
            <a:off x="1182624" y="1667904"/>
            <a:ext cx="3011424" cy="928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765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  <p:bldP spid="6" grpId="0" animBg="1"/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62840" b="7367"/>
          <a:stretch/>
        </p:blipFill>
        <p:spPr>
          <a:xfrm>
            <a:off x="2523744" y="4181855"/>
            <a:ext cx="3672080" cy="16946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30475" b="37803"/>
          <a:stretch/>
        </p:blipFill>
        <p:spPr>
          <a:xfrm>
            <a:off x="2523744" y="2340863"/>
            <a:ext cx="3672080" cy="1804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0811"/>
          <a:stretch/>
        </p:blipFill>
        <p:spPr>
          <a:xfrm>
            <a:off x="2523744" y="607371"/>
            <a:ext cx="3672080" cy="1660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0378" y="87725"/>
            <a:ext cx="2013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 smtClean="0"/>
              <a:t>shortening</a:t>
            </a:r>
            <a:endParaRPr lang="en-NZ" sz="3200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612739" y="2956558"/>
            <a:ext cx="3165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 smtClean="0"/>
              <a:t>Viscosity contrast</a:t>
            </a:r>
            <a:endParaRPr lang="en-NZ" sz="3200" b="1" dirty="0"/>
          </a:p>
        </p:txBody>
      </p:sp>
      <p:sp>
        <p:nvSpPr>
          <p:cNvPr id="10" name="Freeform 9"/>
          <p:cNvSpPr/>
          <p:nvPr/>
        </p:nvSpPr>
        <p:spPr>
          <a:xfrm>
            <a:off x="4287443" y="2962655"/>
            <a:ext cx="540491" cy="231649"/>
          </a:xfrm>
          <a:custGeom>
            <a:avLst/>
            <a:gdLst>
              <a:gd name="connsiteX0" fmla="*/ 0 w 569607"/>
              <a:gd name="connsiteY0" fmla="*/ 231648 h 253938"/>
              <a:gd name="connsiteX1" fmla="*/ 292608 w 569607"/>
              <a:gd name="connsiteY1" fmla="*/ 0 h 253938"/>
              <a:gd name="connsiteX2" fmla="*/ 548640 w 569607"/>
              <a:gd name="connsiteY2" fmla="*/ 231648 h 253938"/>
              <a:gd name="connsiteX3" fmla="*/ 536448 w 569607"/>
              <a:gd name="connsiteY3" fmla="*/ 231648 h 25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607" h="253938">
                <a:moveTo>
                  <a:pt x="0" y="231648"/>
                </a:moveTo>
                <a:cubicBezTo>
                  <a:pt x="100584" y="115824"/>
                  <a:pt x="201168" y="0"/>
                  <a:pt x="292608" y="0"/>
                </a:cubicBezTo>
                <a:cubicBezTo>
                  <a:pt x="384048" y="0"/>
                  <a:pt x="508000" y="193040"/>
                  <a:pt x="548640" y="231648"/>
                </a:cubicBezTo>
                <a:cubicBezTo>
                  <a:pt x="589280" y="270256"/>
                  <a:pt x="562864" y="250952"/>
                  <a:pt x="536448" y="23164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Freeform 10"/>
          <p:cNvSpPr/>
          <p:nvPr/>
        </p:nvSpPr>
        <p:spPr>
          <a:xfrm>
            <a:off x="4258327" y="1286206"/>
            <a:ext cx="569607" cy="502027"/>
          </a:xfrm>
          <a:custGeom>
            <a:avLst/>
            <a:gdLst>
              <a:gd name="connsiteX0" fmla="*/ 0 w 569607"/>
              <a:gd name="connsiteY0" fmla="*/ 231648 h 253938"/>
              <a:gd name="connsiteX1" fmla="*/ 292608 w 569607"/>
              <a:gd name="connsiteY1" fmla="*/ 0 h 253938"/>
              <a:gd name="connsiteX2" fmla="*/ 548640 w 569607"/>
              <a:gd name="connsiteY2" fmla="*/ 231648 h 253938"/>
              <a:gd name="connsiteX3" fmla="*/ 536448 w 569607"/>
              <a:gd name="connsiteY3" fmla="*/ 231648 h 253938"/>
              <a:gd name="connsiteX0" fmla="*/ 0 w 569607"/>
              <a:gd name="connsiteY0" fmla="*/ 231648 h 253938"/>
              <a:gd name="connsiteX1" fmla="*/ 292608 w 569607"/>
              <a:gd name="connsiteY1" fmla="*/ 0 h 253938"/>
              <a:gd name="connsiteX2" fmla="*/ 548640 w 569607"/>
              <a:gd name="connsiteY2" fmla="*/ 231648 h 253938"/>
              <a:gd name="connsiteX3" fmla="*/ 536448 w 569607"/>
              <a:gd name="connsiteY3" fmla="*/ 231648 h 25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607" h="253938">
                <a:moveTo>
                  <a:pt x="0" y="231648"/>
                </a:moveTo>
                <a:cubicBezTo>
                  <a:pt x="100584" y="115824"/>
                  <a:pt x="30480" y="0"/>
                  <a:pt x="292608" y="0"/>
                </a:cubicBezTo>
                <a:cubicBezTo>
                  <a:pt x="554736" y="0"/>
                  <a:pt x="508000" y="193040"/>
                  <a:pt x="548640" y="231648"/>
                </a:cubicBezTo>
                <a:cubicBezTo>
                  <a:pt x="589280" y="270256"/>
                  <a:pt x="562864" y="250952"/>
                  <a:pt x="536448" y="23164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Freeform 11"/>
          <p:cNvSpPr/>
          <p:nvPr/>
        </p:nvSpPr>
        <p:spPr>
          <a:xfrm>
            <a:off x="4608576" y="4912518"/>
            <a:ext cx="573024" cy="86202"/>
          </a:xfrm>
          <a:custGeom>
            <a:avLst/>
            <a:gdLst>
              <a:gd name="connsiteX0" fmla="*/ 0 w 573024"/>
              <a:gd name="connsiteY0" fmla="*/ 49626 h 86202"/>
              <a:gd name="connsiteX1" fmla="*/ 268224 w 573024"/>
              <a:gd name="connsiteY1" fmla="*/ 858 h 86202"/>
              <a:gd name="connsiteX2" fmla="*/ 573024 w 573024"/>
              <a:gd name="connsiteY2" fmla="*/ 86202 h 8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024" h="86202">
                <a:moveTo>
                  <a:pt x="0" y="49626"/>
                </a:moveTo>
                <a:cubicBezTo>
                  <a:pt x="86360" y="22194"/>
                  <a:pt x="172720" y="-5238"/>
                  <a:pt x="268224" y="858"/>
                </a:cubicBezTo>
                <a:cubicBezTo>
                  <a:pt x="363728" y="6954"/>
                  <a:pt x="468376" y="46578"/>
                  <a:pt x="573024" y="8620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12"/>
          <p:cNvSpPr txBox="1"/>
          <p:nvPr/>
        </p:nvSpPr>
        <p:spPr>
          <a:xfrm>
            <a:off x="426720" y="362876"/>
            <a:ext cx="193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Finite element models of single layer buckle folds</a:t>
            </a:r>
            <a:endParaRPr lang="en-NZ" dirty="0"/>
          </a:p>
        </p:txBody>
      </p:sp>
      <p:sp>
        <p:nvSpPr>
          <p:cNvPr id="14" name="TextBox 13"/>
          <p:cNvSpPr txBox="1"/>
          <p:nvPr/>
        </p:nvSpPr>
        <p:spPr>
          <a:xfrm>
            <a:off x="426720" y="3078479"/>
            <a:ext cx="3377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/>
              <a:t>Which contrast gives the longest arc-length?</a:t>
            </a:r>
            <a:endParaRPr lang="en-NZ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915418" y="1447753"/>
            <a:ext cx="82426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dirty="0" smtClean="0"/>
              <a:t>42.1</a:t>
            </a:r>
            <a:endParaRPr lang="en-NZ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915417" y="2962655"/>
            <a:ext cx="82426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dirty="0" smtClean="0"/>
              <a:t>17.5</a:t>
            </a:r>
            <a:endParaRPr lang="en-NZ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915416" y="4912518"/>
            <a:ext cx="64152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dirty="0" smtClean="0"/>
              <a:t>5.2</a:t>
            </a:r>
            <a:endParaRPr lang="en-NZ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878998" y="562931"/>
            <a:ext cx="8066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dirty="0" smtClean="0"/>
              <a:t>33%</a:t>
            </a:r>
            <a:endParaRPr lang="en-NZ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287443" y="566156"/>
            <a:ext cx="8066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dirty="0" smtClean="0"/>
              <a:t>63%</a:t>
            </a:r>
            <a:endParaRPr lang="en-NZ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217803" y="559877"/>
            <a:ext cx="8066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dirty="0" smtClean="0"/>
              <a:t>78%</a:t>
            </a:r>
            <a:endParaRPr lang="en-NZ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r="44949"/>
          <a:stretch/>
        </p:blipFill>
        <p:spPr>
          <a:xfrm>
            <a:off x="300386" y="5385755"/>
            <a:ext cx="3724488" cy="8214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4928740" y="2971682"/>
            <a:ext cx="5945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/>
              <a:t>Less viscosity contrast = thickening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3554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41993"/>
            <a:ext cx="6237732" cy="6152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267" y="5924684"/>
            <a:ext cx="6716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What is the ratio of the viscosities of the shale and the vein?      ~42     </a:t>
            </a:r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1" y="141993"/>
            <a:ext cx="3553509" cy="969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2" y="953714"/>
            <a:ext cx="3749222" cy="875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5267" y="-1694"/>
            <a:ext cx="3577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err="1" smtClean="0"/>
              <a:t>Biot-Ramberg</a:t>
            </a:r>
            <a:r>
              <a:rPr lang="en-NZ" sz="2800" dirty="0" smtClean="0"/>
              <a:t> equation</a:t>
            </a:r>
            <a:endParaRPr lang="en-NZ" sz="2800" dirty="0"/>
          </a:p>
        </p:txBody>
      </p:sp>
      <p:sp>
        <p:nvSpPr>
          <p:cNvPr id="13" name="Rectangle 12"/>
          <p:cNvSpPr/>
          <p:nvPr/>
        </p:nvSpPr>
        <p:spPr>
          <a:xfrm>
            <a:off x="4127174" y="224688"/>
            <a:ext cx="3817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</a:rPr>
              <a:t>characteristic arc length = ~24 mm</a:t>
            </a:r>
          </a:p>
          <a:p>
            <a:r>
              <a:rPr lang="en-NZ" b="1" dirty="0">
                <a:solidFill>
                  <a:srgbClr val="FFFF00"/>
                </a:solidFill>
              </a:rPr>
              <a:t>layer thickness = ~2 mm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68030" y="5924684"/>
            <a:ext cx="90144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b="70811"/>
          <a:stretch/>
        </p:blipFill>
        <p:spPr>
          <a:xfrm>
            <a:off x="4671975" y="871019"/>
            <a:ext cx="3272637" cy="1479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3520" y="1840797"/>
            <a:ext cx="1900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>
                <a:solidFill>
                  <a:srgbClr val="FFFF00"/>
                </a:solidFill>
              </a:rPr>
              <a:t>sandstone</a:t>
            </a:r>
            <a:endParaRPr lang="en-NZ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1126" y="2521078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shale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267" y="3385105"/>
            <a:ext cx="110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err="1" smtClean="0"/>
              <a:t>Qz</a:t>
            </a:r>
            <a:r>
              <a:rPr lang="en-NZ" sz="2400" dirty="0" smtClean="0"/>
              <a:t> vein</a:t>
            </a:r>
            <a:endParaRPr lang="en-NZ" sz="2400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1480249" y="3615937"/>
            <a:ext cx="68400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5267" y="3925405"/>
            <a:ext cx="1633728" cy="14773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FF00"/>
                </a:solidFill>
              </a:rPr>
              <a:t>Viscosity contrast between shale and sandstone?</a:t>
            </a:r>
            <a:endParaRPr lang="en-N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 animBg="1"/>
      <p:bldP spid="14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Fold amplitude is controlled by</a:t>
            </a:r>
            <a:endParaRPr lang="en-NZ" dirty="0"/>
          </a:p>
        </p:txBody>
      </p:sp>
      <p:sp>
        <p:nvSpPr>
          <p:cNvPr id="4" name="Rectangle 3"/>
          <p:cNvSpPr/>
          <p:nvPr/>
        </p:nvSpPr>
        <p:spPr>
          <a:xfrm>
            <a:off x="4777812" y="1415902"/>
            <a:ext cx="417741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Z" dirty="0" smtClean="0">
                <a:latin typeface="Arial Unicode MS" panose="020B0604020202020204" pitchFamily="34" charset="-128"/>
                <a:ea typeface="Arial Unicode MS" panose="020B0604020202020204" pitchFamily="34" charset="-128"/>
              </a:rPr>
              <a:t>single-layer fold amplification curve. (calculated </a:t>
            </a:r>
            <a:r>
              <a:rPr lang="en-NZ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for </a:t>
            </a:r>
            <a:r>
              <a:rPr lang="en-NZ" i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α</a:t>
            </a:r>
            <a:r>
              <a:rPr lang="en-NZ" baseline="-250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  <a:r>
              <a:rPr lang="en-NZ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 = </a:t>
            </a:r>
            <a:r>
              <a:rPr lang="en-NZ" dirty="0" smtClean="0">
                <a:latin typeface="Arial Unicode MS" panose="020B0604020202020204" pitchFamily="34" charset="-128"/>
                <a:ea typeface="Arial Unicode MS" panose="020B0604020202020204" pitchFamily="34" charset="-128"/>
              </a:rPr>
              <a:t>15, corresponding </a:t>
            </a:r>
            <a:r>
              <a:rPr lang="en-NZ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to a viscosity contrast about 50)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295" y="1130157"/>
            <a:ext cx="4314515" cy="5441331"/>
          </a:xfrm>
        </p:spPr>
        <p:txBody>
          <a:bodyPr>
            <a:normAutofit/>
          </a:bodyPr>
          <a:lstStyle/>
          <a:p>
            <a:r>
              <a:rPr lang="en-NZ" dirty="0" smtClean="0"/>
              <a:t>Two main factors</a:t>
            </a:r>
          </a:p>
          <a:p>
            <a:pPr lvl="1"/>
            <a:endParaRPr lang="en-NZ" dirty="0" smtClean="0"/>
          </a:p>
          <a:p>
            <a:pPr lvl="1"/>
            <a:r>
              <a:rPr lang="en-NZ" dirty="0" smtClean="0"/>
              <a:t>Initial growth rate </a:t>
            </a:r>
            <a:r>
              <a:rPr lang="en-NZ" i="1" dirty="0" smtClean="0">
                <a:latin typeface="Arial Unicode MS" panose="020B0604020202020204" pitchFamily="34" charset="-128"/>
                <a:ea typeface="Arial Unicode MS" panose="020B0604020202020204" pitchFamily="34" charset="-128"/>
              </a:rPr>
              <a:t>α</a:t>
            </a:r>
            <a:r>
              <a:rPr lang="en-NZ" baseline="-25000" dirty="0" smtClean="0">
                <a:latin typeface="Arial Unicode MS" panose="020B0604020202020204" pitchFamily="34" charset="-128"/>
                <a:ea typeface="Arial Unicode MS" panose="020B0604020202020204" pitchFamily="34" charset="-128"/>
              </a:rPr>
              <a:t>0</a:t>
            </a:r>
          </a:p>
          <a:p>
            <a:pPr lvl="2"/>
            <a:r>
              <a:rPr lang="en-NZ" dirty="0" smtClean="0"/>
              <a:t>α</a:t>
            </a:r>
            <a:r>
              <a:rPr lang="en-NZ" baseline="-25000" dirty="0" smtClean="0"/>
              <a:t>0</a:t>
            </a:r>
            <a:r>
              <a:rPr lang="en-NZ" dirty="0"/>
              <a:t>=(4𝑅∕3) </a:t>
            </a:r>
            <a:r>
              <a:rPr lang="en-NZ" baseline="30000" dirty="0"/>
              <a:t>3∕</a:t>
            </a:r>
            <a:r>
              <a:rPr lang="en-NZ" baseline="30000" dirty="0" smtClean="0"/>
              <a:t>2</a:t>
            </a:r>
          </a:p>
          <a:p>
            <a:pPr lvl="2"/>
            <a:r>
              <a:rPr lang="en-NZ" dirty="0"/>
              <a:t>R is viscosity contrast </a:t>
            </a:r>
            <a:r>
              <a:rPr lang="en-NZ" dirty="0" err="1" smtClean="0"/>
              <a:t>η</a:t>
            </a:r>
            <a:r>
              <a:rPr lang="en-NZ" baseline="-25000" dirty="0" err="1" smtClean="0"/>
              <a:t>layer</a:t>
            </a:r>
            <a:r>
              <a:rPr lang="en-NZ" dirty="0" smtClean="0"/>
              <a:t>/</a:t>
            </a:r>
            <a:r>
              <a:rPr lang="en-NZ" dirty="0" err="1" smtClean="0"/>
              <a:t>η</a:t>
            </a:r>
            <a:r>
              <a:rPr lang="en-NZ" baseline="-25000" dirty="0" err="1" smtClean="0"/>
              <a:t>matrix</a:t>
            </a:r>
            <a:endParaRPr lang="en-NZ" baseline="-25000" dirty="0" smtClean="0"/>
          </a:p>
          <a:p>
            <a:pPr lvl="2"/>
            <a:endParaRPr lang="en-NZ" baseline="-25000" dirty="0" smtClean="0"/>
          </a:p>
          <a:p>
            <a:pPr lvl="2"/>
            <a:endParaRPr lang="en-NZ" baseline="-25000" dirty="0"/>
          </a:p>
          <a:p>
            <a:pPr lvl="2"/>
            <a:endParaRPr lang="en-NZ" baseline="-25000" dirty="0" smtClean="0"/>
          </a:p>
          <a:p>
            <a:pPr lvl="2"/>
            <a:endParaRPr lang="en-NZ" baseline="-25000" dirty="0"/>
          </a:p>
          <a:p>
            <a:pPr lvl="2"/>
            <a:endParaRPr lang="en-NZ" baseline="30000" dirty="0"/>
          </a:p>
          <a:p>
            <a:pPr marL="914400" lvl="2" indent="0">
              <a:buNone/>
            </a:pPr>
            <a:endParaRPr lang="en-NZ" dirty="0" smtClean="0"/>
          </a:p>
          <a:p>
            <a:pPr lvl="1"/>
            <a:endParaRPr lang="en-NZ" dirty="0" smtClean="0"/>
          </a:p>
          <a:p>
            <a:pPr lvl="1"/>
            <a:endParaRPr lang="en-NZ" dirty="0" smtClean="0"/>
          </a:p>
          <a:p>
            <a:pPr lvl="1"/>
            <a:r>
              <a:rPr lang="en-NZ" dirty="0" smtClean="0"/>
              <a:t>% shortening</a:t>
            </a:r>
            <a:r>
              <a:rPr lang="en-NZ" dirty="0"/>
              <a:t>. </a:t>
            </a:r>
            <a:endParaRPr lang="en-NZ" dirty="0" smtClean="0"/>
          </a:p>
          <a:p>
            <a:pPr lvl="1"/>
            <a:endParaRPr lang="en-NZ" dirty="0" smtClean="0"/>
          </a:p>
          <a:p>
            <a:pPr lvl="1"/>
            <a:endParaRPr lang="en-NZ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570125" y="2278826"/>
          <a:ext cx="4385105" cy="387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CorelDRAW" r:id="rId4" imgW="3415489" imgH="2826499" progId="CorelDraw.Graphic.16">
                  <p:embed/>
                </p:oleObj>
              </mc:Choice>
              <mc:Fallback>
                <p:oleObj name="CorelDRAW" r:id="rId4" imgW="3415489" imgH="2826499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0125" y="2278826"/>
                        <a:ext cx="4385105" cy="3877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570124" y="2278826"/>
          <a:ext cx="4385105" cy="387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CorelDRAW" r:id="rId6" imgW="3415489" imgH="2826499" progId="CorelDraw.Graphic.16">
                  <p:embed/>
                </p:oleObj>
              </mc:Choice>
              <mc:Fallback>
                <p:oleObj name="CorelDRAW" r:id="rId6" imgW="3415489" imgH="2826499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0124" y="2278826"/>
                        <a:ext cx="4385105" cy="3877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28650" y="3601066"/>
            <a:ext cx="38084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/>
              <a:t>growth </a:t>
            </a:r>
            <a:r>
              <a:rPr lang="en-NZ" b="1" dirty="0"/>
              <a:t>rate depends on viscosity </a:t>
            </a:r>
            <a:r>
              <a:rPr lang="en-NZ" b="1" dirty="0" err="1"/>
              <a:t>ccontrast</a:t>
            </a:r>
            <a:r>
              <a:rPr lang="en-NZ" b="1" dirty="0"/>
              <a:t> between layer and matrix  </a:t>
            </a:r>
            <a:endParaRPr lang="en-NZ" b="1" dirty="0" smtClean="0"/>
          </a:p>
          <a:p>
            <a:endParaRPr lang="en-NZ" b="1" dirty="0" smtClean="0"/>
          </a:p>
          <a:p>
            <a:r>
              <a:rPr lang="en-NZ" b="1" dirty="0" smtClean="0"/>
              <a:t>greater contrast → greater growth rate </a:t>
            </a:r>
            <a:endParaRPr lang="en-NZ" b="1" dirty="0"/>
          </a:p>
          <a:p>
            <a:endParaRPr lang="en-NZ" b="1" dirty="0"/>
          </a:p>
          <a:p>
            <a:endParaRPr lang="en-NZ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874925" y="5595582"/>
            <a:ext cx="434054" cy="159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72640" y="2339232"/>
            <a:ext cx="219456" cy="3186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/>
          <p:cNvSpPr/>
          <p:nvPr/>
        </p:nvSpPr>
        <p:spPr>
          <a:xfrm>
            <a:off x="8052179" y="3289110"/>
            <a:ext cx="463171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ectangle 13"/>
          <p:cNvSpPr/>
          <p:nvPr/>
        </p:nvSpPr>
        <p:spPr>
          <a:xfrm>
            <a:off x="6653921" y="4353895"/>
            <a:ext cx="463171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15"/>
          <p:cNvSpPr/>
          <p:nvPr/>
        </p:nvSpPr>
        <p:spPr>
          <a:xfrm>
            <a:off x="8204579" y="3441510"/>
            <a:ext cx="463171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/>
          <p:cNvSpPr/>
          <p:nvPr/>
        </p:nvSpPr>
        <p:spPr>
          <a:xfrm>
            <a:off x="7378132" y="3714344"/>
            <a:ext cx="463171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Rectangle 17"/>
          <p:cNvSpPr/>
          <p:nvPr/>
        </p:nvSpPr>
        <p:spPr>
          <a:xfrm>
            <a:off x="6259609" y="4936724"/>
            <a:ext cx="463171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Rectangle 18"/>
          <p:cNvSpPr/>
          <p:nvPr/>
        </p:nvSpPr>
        <p:spPr>
          <a:xfrm>
            <a:off x="6544738" y="5545783"/>
            <a:ext cx="463171" cy="13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67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Multi-layer folding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8088630" cy="5311740"/>
          </a:xfrm>
        </p:spPr>
        <p:txBody>
          <a:bodyPr/>
          <a:lstStyle/>
          <a:p>
            <a:r>
              <a:rPr lang="en-NZ" dirty="0" smtClean="0"/>
              <a:t>What happens if several layers are present and folding together?</a:t>
            </a:r>
          </a:p>
          <a:p>
            <a:r>
              <a:rPr lang="en-NZ" dirty="0" err="1" smtClean="0"/>
              <a:t>behavior</a:t>
            </a:r>
            <a:r>
              <a:rPr lang="en-NZ" dirty="0" smtClean="0"/>
              <a:t> </a:t>
            </a:r>
            <a:r>
              <a:rPr lang="en-NZ" dirty="0"/>
              <a:t>depends on the combination of </a:t>
            </a:r>
            <a:r>
              <a:rPr lang="en-NZ" dirty="0" smtClean="0"/>
              <a:t>layers and </a:t>
            </a:r>
            <a:r>
              <a:rPr lang="en-NZ" dirty="0"/>
              <a:t>their </a:t>
            </a:r>
            <a:r>
              <a:rPr lang="en-NZ" dirty="0" smtClean="0"/>
              <a:t>thicknesses</a:t>
            </a:r>
          </a:p>
          <a:p>
            <a:pPr lvl="1"/>
            <a:r>
              <a:rPr lang="en-NZ" dirty="0" smtClean="0"/>
              <a:t>One thin layer</a:t>
            </a:r>
          </a:p>
          <a:p>
            <a:pPr lvl="1"/>
            <a:r>
              <a:rPr lang="en-NZ" dirty="0" smtClean="0"/>
              <a:t>Two thin layers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202" t="13678" r="13932" b="18589"/>
          <a:stretch/>
        </p:blipFill>
        <p:spPr>
          <a:xfrm>
            <a:off x="3493892" y="2536327"/>
            <a:ext cx="2551331" cy="1828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45" y="3839521"/>
            <a:ext cx="1524088" cy="2448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685" y="3948293"/>
            <a:ext cx="1584092" cy="2328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25833" r="18000" b="27834"/>
          <a:stretch/>
        </p:blipFill>
        <p:spPr>
          <a:xfrm>
            <a:off x="3499500" y="4845247"/>
            <a:ext cx="2545724" cy="13609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02352" y="113813"/>
            <a:ext cx="3858768" cy="923330"/>
          </a:xfrm>
          <a:prstGeom prst="rect">
            <a:avLst/>
          </a:prstGeom>
          <a:solidFill>
            <a:srgbClr val="3333FD"/>
          </a:solidFill>
        </p:spPr>
        <p:txBody>
          <a:bodyPr wrap="square">
            <a:spAutoFit/>
          </a:bodyPr>
          <a:lstStyle/>
          <a:p>
            <a:r>
              <a:rPr lang="en-NZ" dirty="0" smtClean="0">
                <a:solidFill>
                  <a:srgbClr val="FFFF00"/>
                </a:solidFill>
              </a:rPr>
              <a:t>Multi-layer fold wavelength is greater and two thin layers appear to act as a single thicker layer</a:t>
            </a:r>
          </a:p>
        </p:txBody>
      </p:sp>
      <p:pic>
        <p:nvPicPr>
          <p:cNvPr id="10" name="deforming multilayer sushi paper and playdou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4112" t="21159" r="35162" b="14986"/>
          <a:stretch/>
        </p:blipFill>
        <p:spPr>
          <a:xfrm>
            <a:off x="6256211" y="2929258"/>
            <a:ext cx="2750127" cy="32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ding of two silicone layers of different thickness (Structural Geology, analogue modelling)_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20" r="9264"/>
          <a:stretch/>
        </p:blipFill>
        <p:spPr>
          <a:xfrm>
            <a:off x="4482072" y="3355999"/>
            <a:ext cx="4502422" cy="3048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Multi-layer folding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4406646" cy="5311740"/>
          </a:xfrm>
        </p:spPr>
        <p:txBody>
          <a:bodyPr/>
          <a:lstStyle/>
          <a:p>
            <a:r>
              <a:rPr lang="en-NZ" dirty="0"/>
              <a:t>the </a:t>
            </a:r>
            <a:r>
              <a:rPr lang="en-NZ" dirty="0" err="1"/>
              <a:t>behavior</a:t>
            </a:r>
            <a:r>
              <a:rPr lang="en-NZ" dirty="0"/>
              <a:t> of a multilayer system is sensitive to the interaction between </a:t>
            </a:r>
            <a:r>
              <a:rPr lang="en-NZ" dirty="0" smtClean="0"/>
              <a:t>layers</a:t>
            </a:r>
            <a:r>
              <a:rPr lang="en-NZ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11035" y="6138366"/>
            <a:ext cx="1932965" cy="38869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watch on you tube</a:t>
            </a:r>
            <a:endParaRPr lang="en-N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DSCF277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5538" r="22718"/>
          <a:stretch/>
        </p:blipFill>
        <p:spPr>
          <a:xfrm>
            <a:off x="532874" y="3355999"/>
            <a:ext cx="3267456" cy="29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4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Fold systems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Folds rarely occur in isolation</a:t>
            </a:r>
          </a:p>
          <a:p>
            <a:r>
              <a:rPr lang="en-NZ" dirty="0" smtClean="0"/>
              <a:t>By looking at how folds relate to each other, we can find out much more information.</a:t>
            </a:r>
          </a:p>
          <a:p>
            <a:pPr lvl="1"/>
            <a:r>
              <a:rPr lang="en-NZ" dirty="0" smtClean="0"/>
              <a:t>Fold order</a:t>
            </a:r>
          </a:p>
          <a:p>
            <a:pPr lvl="1"/>
            <a:r>
              <a:rPr lang="en-NZ" dirty="0"/>
              <a:t>Enveloping surface</a:t>
            </a:r>
          </a:p>
          <a:p>
            <a:pPr lvl="1"/>
            <a:r>
              <a:rPr lang="en-NZ" dirty="0" smtClean="0"/>
              <a:t>Symmetry</a:t>
            </a:r>
          </a:p>
          <a:p>
            <a:pPr lvl="1"/>
            <a:r>
              <a:rPr lang="en-NZ" dirty="0" err="1" smtClean="0"/>
              <a:t>Vergence</a:t>
            </a: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240509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108" y="40815"/>
            <a:ext cx="3659392" cy="64496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262384"/>
            <a:ext cx="7886700" cy="867773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Kinematic models of active folding - Flexural folding mechanisms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7318" y="1478218"/>
            <a:ext cx="4796790" cy="4685426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Where </a:t>
            </a:r>
            <a:r>
              <a:rPr lang="en-NZ" dirty="0"/>
              <a:t>strata are well bedded and relatively stiff, folding  is achieved by layer-parallel slippage </a:t>
            </a:r>
            <a:r>
              <a:rPr lang="en-NZ" dirty="0" smtClean="0"/>
              <a:t>(flexural slip)</a:t>
            </a:r>
          </a:p>
          <a:p>
            <a:endParaRPr lang="en-NZ" dirty="0" smtClean="0"/>
          </a:p>
          <a:p>
            <a:pPr lvl="1"/>
            <a:r>
              <a:rPr lang="en-NZ" dirty="0"/>
              <a:t>Flexural-slip folding accommodates buckling by layer-parallel slip along contacts between layers</a:t>
            </a:r>
            <a:r>
              <a:rPr lang="en-NZ" dirty="0" smtClean="0"/>
              <a:t>.</a:t>
            </a:r>
          </a:p>
          <a:p>
            <a:pPr lvl="1"/>
            <a:endParaRPr lang="en-NZ" dirty="0"/>
          </a:p>
          <a:p>
            <a:r>
              <a:rPr lang="en-NZ" dirty="0" smtClean="0"/>
              <a:t>Or layer parallel shear (flexural flow)</a:t>
            </a:r>
          </a:p>
          <a:p>
            <a:endParaRPr lang="en-NZ" dirty="0" smtClean="0"/>
          </a:p>
          <a:p>
            <a:r>
              <a:rPr lang="en-NZ" dirty="0" smtClean="0"/>
              <a:t>Layering </a:t>
            </a:r>
            <a:r>
              <a:rPr lang="en-NZ" dirty="0"/>
              <a:t>actively participates in folding by bending and flexing. </a:t>
            </a:r>
          </a:p>
          <a:p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435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6" descr="Faltenty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02"/>
          <a:stretch/>
        </p:blipFill>
        <p:spPr bwMode="auto">
          <a:xfrm>
            <a:off x="1565619" y="5081150"/>
            <a:ext cx="2080677" cy="13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Agios Pavl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55" y="844361"/>
            <a:ext cx="4259714" cy="269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Kinematics of active folding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78" y="1008633"/>
            <a:ext cx="4162806" cy="2318212"/>
          </a:xfrm>
        </p:spPr>
        <p:txBody>
          <a:bodyPr>
            <a:normAutofit fontScale="92500" lnSpcReduction="10000"/>
          </a:bodyPr>
          <a:lstStyle/>
          <a:p>
            <a:r>
              <a:rPr lang="de-DE" altLang="en-US" dirty="0" smtClean="0"/>
              <a:t>Two types of flexural-slip folds are concentric and chevron folds. Both types are parallel folds characterized by uniform layer thickness across fold profile.</a:t>
            </a:r>
            <a:r>
              <a:rPr lang="en-US" altLang="en-US" dirty="0" smtClean="0"/>
              <a:t> </a:t>
            </a:r>
            <a:r>
              <a:rPr lang="de-DE" altLang="en-US" dirty="0" smtClean="0"/>
              <a:t> </a:t>
            </a:r>
            <a:endParaRPr lang="en-US" altLang="en-US" dirty="0" smtClean="0"/>
          </a:p>
          <a:p>
            <a:endParaRPr lang="en-NZ" dirty="0"/>
          </a:p>
        </p:txBody>
      </p:sp>
      <p:pic>
        <p:nvPicPr>
          <p:cNvPr id="13" name="Picture 6" descr="Faltenty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0"/>
          <a:stretch/>
        </p:blipFill>
        <p:spPr bwMode="auto">
          <a:xfrm>
            <a:off x="1395750" y="3326845"/>
            <a:ext cx="2420414" cy="13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parallel fo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72" y="3696016"/>
            <a:ext cx="4254897" cy="277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5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75488" y="87725"/>
            <a:ext cx="7668768" cy="1180243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Concentric flexural slip folds – </a:t>
            </a:r>
            <a:r>
              <a:rPr lang="en-US" altLang="en-US" dirty="0" err="1" smtClean="0"/>
              <a:t>Lulworth</a:t>
            </a:r>
            <a:r>
              <a:rPr lang="en-US" altLang="en-US" dirty="0" smtClean="0"/>
              <a:t> Cove, U.K.</a:t>
            </a:r>
          </a:p>
        </p:txBody>
      </p:sp>
      <p:pic>
        <p:nvPicPr>
          <p:cNvPr id="45059" name="Picture 3" descr="folded layers Lulworth C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00" y="1548384"/>
            <a:ext cx="5230351" cy="468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Bucling strain with variable shorte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18" y="2242462"/>
            <a:ext cx="3186968" cy="317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2575908" y="3629025"/>
            <a:ext cx="35877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C0C"/>
                </a:solidFill>
                <a:latin typeface="Georgia" panose="02040502050405020303" pitchFamily="18" charset="0"/>
              </a:rPr>
              <a:t>a</a:t>
            </a:r>
          </a:p>
        </p:txBody>
      </p:sp>
      <p:pic>
        <p:nvPicPr>
          <p:cNvPr id="49156" name="Picture 8" descr="Limit of concentric fol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909" y="1951590"/>
            <a:ext cx="1948008" cy="326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5709188" y="5320390"/>
            <a:ext cx="2790508" cy="10075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C0C"/>
                </a:solidFill>
                <a:latin typeface="+mn-lt"/>
              </a:rPr>
              <a:t>Geometric limitation on shortening by concentric (parallel) folding to 36%</a:t>
            </a:r>
          </a:p>
        </p:txBody>
      </p:sp>
      <p:sp>
        <p:nvSpPr>
          <p:cNvPr id="49159" name="Text Box 3"/>
          <p:cNvSpPr txBox="1">
            <a:spLocks noChangeArrowheads="1"/>
          </p:cNvSpPr>
          <p:nvPr/>
        </p:nvSpPr>
        <p:spPr bwMode="auto">
          <a:xfrm>
            <a:off x="468311" y="5320390"/>
            <a:ext cx="4786439" cy="11695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en-US" sz="1400" dirty="0">
                <a:solidFill>
                  <a:srgbClr val="000C0C"/>
                </a:solidFill>
                <a:latin typeface="Comic Sans MS" panose="030F0702030302020204" pitchFamily="66" charset="0"/>
              </a:rPr>
              <a:t>Little or no initial shortening</a:t>
            </a:r>
          </a:p>
          <a:p>
            <a:pPr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en-US" sz="1400" dirty="0">
                <a:solidFill>
                  <a:srgbClr val="000C0C"/>
                </a:solidFill>
                <a:latin typeface="Comic Sans MS" panose="030F0702030302020204" pitchFamily="66" charset="0"/>
              </a:rPr>
              <a:t>20%  homogeneous shortening – cleavage fan</a:t>
            </a:r>
          </a:p>
          <a:p>
            <a:pPr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en-US" sz="1400" dirty="0">
                <a:solidFill>
                  <a:srgbClr val="000C0C"/>
                </a:solidFill>
                <a:latin typeface="Comic Sans MS" panose="030F0702030302020204" pitchFamily="66" charset="0"/>
              </a:rPr>
              <a:t>50% homogeneous shortening – near ideal</a:t>
            </a:r>
            <a:r>
              <a:rPr lang="en-US" altLang="en-US" sz="1400" dirty="0">
                <a:latin typeface="Comic Sans MS" panose="030F0702030302020204" pitchFamily="66" charset="0"/>
              </a:rPr>
              <a:t> </a:t>
            </a:r>
            <a:r>
              <a:rPr lang="en-US" altLang="en-US" sz="1400" b="1" dirty="0">
                <a:solidFill>
                  <a:srgbClr val="000C0C"/>
                </a:solidFill>
                <a:latin typeface="Comic Sans MS" panose="030F0702030302020204" pitchFamily="66" charset="0"/>
              </a:rPr>
              <a:t>passive (similar) fold</a:t>
            </a:r>
          </a:p>
        </p:txBody>
      </p:sp>
      <p:sp>
        <p:nvSpPr>
          <p:cNvPr id="49160" name="Text Box 5"/>
          <p:cNvSpPr txBox="1">
            <a:spLocks noChangeArrowheads="1"/>
          </p:cNvSpPr>
          <p:nvPr/>
        </p:nvSpPr>
        <p:spPr bwMode="auto">
          <a:xfrm>
            <a:off x="1832102" y="4717551"/>
            <a:ext cx="35877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C0C"/>
                </a:solidFill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49161" name="Text Box 6"/>
          <p:cNvSpPr txBox="1">
            <a:spLocks noChangeArrowheads="1"/>
          </p:cNvSpPr>
          <p:nvPr/>
        </p:nvSpPr>
        <p:spPr bwMode="auto">
          <a:xfrm>
            <a:off x="3708400" y="4797425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en-US" sz="2000">
              <a:latin typeface="Georgia" panose="02040502050405020303" pitchFamily="18" charset="0"/>
            </a:endParaRPr>
          </a:p>
        </p:txBody>
      </p:sp>
      <p:sp>
        <p:nvSpPr>
          <p:cNvPr id="49162" name="Text Box 7"/>
          <p:cNvSpPr txBox="1">
            <a:spLocks noChangeArrowheads="1"/>
          </p:cNvSpPr>
          <p:nvPr/>
        </p:nvSpPr>
        <p:spPr bwMode="auto">
          <a:xfrm>
            <a:off x="3637090" y="5114426"/>
            <a:ext cx="4318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C0C"/>
                </a:solidFill>
                <a:latin typeface="Georgia" panose="02040502050405020303" pitchFamily="18" charset="0"/>
              </a:rPr>
              <a:t>c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Limits on concentric fold shortening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130157"/>
            <a:ext cx="7886700" cy="1318267"/>
          </a:xfrm>
        </p:spPr>
        <p:txBody>
          <a:bodyPr>
            <a:normAutofit fontScale="62500" lnSpcReduction="20000"/>
          </a:bodyPr>
          <a:lstStyle/>
          <a:p>
            <a:r>
              <a:rPr lang="en-NZ" dirty="0"/>
              <a:t>If you want to accommodate more than ~36% of shortening, you either have to:</a:t>
            </a:r>
          </a:p>
          <a:p>
            <a:r>
              <a:rPr lang="en-NZ" dirty="0" smtClean="0"/>
              <a:t>allow </a:t>
            </a:r>
            <a:r>
              <a:rPr lang="en-NZ" dirty="0"/>
              <a:t>hinges of folds to thicken (which requires additional ductile mechanism – as in (c)) or,</a:t>
            </a:r>
          </a:p>
          <a:p>
            <a:r>
              <a:rPr lang="en-NZ" dirty="0" smtClean="0"/>
              <a:t> </a:t>
            </a:r>
            <a:r>
              <a:rPr lang="en-NZ" dirty="0"/>
              <a:t>allow faults (</a:t>
            </a:r>
            <a:r>
              <a:rPr lang="en-NZ" dirty="0" err="1"/>
              <a:t>decollements</a:t>
            </a:r>
            <a:r>
              <a:rPr lang="en-NZ" dirty="0"/>
              <a:t>) to form.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624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000" dirty="0" smtClean="0"/>
              <a:t>Concentric flexural slip folds forming disharmonic </a:t>
            </a:r>
            <a:r>
              <a:rPr lang="en-US" altLang="en-US" sz="2000" dirty="0" err="1" smtClean="0"/>
              <a:t>decollement</a:t>
            </a:r>
            <a:r>
              <a:rPr lang="en-US" altLang="en-US" sz="2000" dirty="0" smtClean="0"/>
              <a:t> (detachment) surfaces at limit of shortening</a:t>
            </a:r>
          </a:p>
        </p:txBody>
      </p:sp>
      <p:pic>
        <p:nvPicPr>
          <p:cNvPr id="47107" name="Picture 3" descr="concentric fold lim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" b="5382"/>
          <a:stretch/>
        </p:blipFill>
        <p:spPr bwMode="auto">
          <a:xfrm>
            <a:off x="468313" y="842963"/>
            <a:ext cx="8208962" cy="564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435600" y="2284413"/>
            <a:ext cx="338455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Comic Sans MS" panose="030F0702030302020204" pitchFamily="66" charset="0"/>
              </a:rPr>
              <a:t>Disharmonic decollement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V="1">
            <a:off x="4500563" y="2571750"/>
            <a:ext cx="1008062" cy="6477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4356100" y="2571750"/>
            <a:ext cx="1152525" cy="27368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773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1" grpId="0" animBg="1"/>
      <p:bldP spid="501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08" y="2326687"/>
            <a:ext cx="6742612" cy="4115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Fold order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55498"/>
            <a:ext cx="7886700" cy="5311740"/>
          </a:xfrm>
        </p:spPr>
        <p:txBody>
          <a:bodyPr/>
          <a:lstStyle/>
          <a:p>
            <a:r>
              <a:rPr lang="en-NZ" dirty="0" smtClean="0"/>
              <a:t>Competence contrasts cause different beds or </a:t>
            </a:r>
            <a:r>
              <a:rPr lang="en-NZ" dirty="0" err="1" smtClean="0"/>
              <a:t>lithologies</a:t>
            </a:r>
            <a:r>
              <a:rPr lang="en-NZ" dirty="0" smtClean="0"/>
              <a:t> to fold with different wavelength </a:t>
            </a:r>
          </a:p>
          <a:p>
            <a:r>
              <a:rPr lang="en-NZ" dirty="0" smtClean="0"/>
              <a:t>Largest wavelength is highest order</a:t>
            </a:r>
            <a:endParaRPr lang="en-NZ" dirty="0"/>
          </a:p>
        </p:txBody>
      </p:sp>
      <p:pic>
        <p:nvPicPr>
          <p:cNvPr id="5" name="Picture 2" descr="http://www.sciencedirect.com.ezproxy.canterbury.ac.nz/cache/MiamiImageURL/1-s2.0-S0191814113002277-fx1_lrg.jpg/0?wchp=dGLzVlk-zSkzk&amp;pii=S019181411300227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18322" r="64719" b="52289"/>
          <a:stretch/>
        </p:blipFill>
        <p:spPr bwMode="auto">
          <a:xfrm>
            <a:off x="2760063" y="2326687"/>
            <a:ext cx="6292497" cy="410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2149" y="3056709"/>
            <a:ext cx="1897914" cy="13242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74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Enveloping surfaces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96834"/>
            <a:ext cx="7886700" cy="5645063"/>
          </a:xfrm>
        </p:spPr>
        <p:txBody>
          <a:bodyPr/>
          <a:lstStyle/>
          <a:p>
            <a:r>
              <a:rPr lang="en-NZ" dirty="0" smtClean="0"/>
              <a:t> contain the hinges of consecutive folds</a:t>
            </a:r>
          </a:p>
          <a:p>
            <a:r>
              <a:rPr lang="en-NZ" dirty="0" smtClean="0"/>
              <a:t>Regional scale first order down to thin section scale 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668481"/>
            <a:ext cx="8028680" cy="4810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668481"/>
            <a:ext cx="8028680" cy="4810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668481"/>
            <a:ext cx="8028680" cy="48106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684569"/>
            <a:ext cx="8028680" cy="48106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4219" y="1828799"/>
            <a:ext cx="117565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 smtClean="0"/>
              <a:t>First order fold axial surfaces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246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First order fold is defined by the surface that envelopes the second order folds</a:t>
            </a:r>
            <a:endParaRPr lang="en-NZ" dirty="0"/>
          </a:p>
        </p:txBody>
      </p:sp>
      <p:pic>
        <p:nvPicPr>
          <p:cNvPr id="28675" name="Picture 5" descr="parasfo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79565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Freeform 14"/>
          <p:cNvSpPr>
            <a:spLocks/>
          </p:cNvSpPr>
          <p:nvPr/>
        </p:nvSpPr>
        <p:spPr bwMode="auto">
          <a:xfrm>
            <a:off x="755650" y="2323152"/>
            <a:ext cx="7368084" cy="3553773"/>
          </a:xfrm>
          <a:custGeom>
            <a:avLst/>
            <a:gdLst>
              <a:gd name="T0" fmla="*/ 0 w 4899"/>
              <a:gd name="T1" fmla="*/ 2147483646 h 2079"/>
              <a:gd name="T2" fmla="*/ 2147483646 w 4899"/>
              <a:gd name="T3" fmla="*/ 2147483646 h 2079"/>
              <a:gd name="T4" fmla="*/ 2147483646 w 4899"/>
              <a:gd name="T5" fmla="*/ 2147483646 h 2079"/>
              <a:gd name="T6" fmla="*/ 0 60000 65536"/>
              <a:gd name="T7" fmla="*/ 0 60000 65536"/>
              <a:gd name="T8" fmla="*/ 0 60000 65536"/>
              <a:gd name="T9" fmla="*/ 0 w 4899"/>
              <a:gd name="T10" fmla="*/ 0 h 2079"/>
              <a:gd name="T11" fmla="*/ 4899 w 4899"/>
              <a:gd name="T12" fmla="*/ 2079 h 2079"/>
              <a:gd name="connsiteX0" fmla="*/ 0 w 10000"/>
              <a:gd name="connsiteY0" fmla="*/ 10878 h 10878"/>
              <a:gd name="connsiteX1" fmla="*/ 6668 w 10000"/>
              <a:gd name="connsiteY1" fmla="*/ 4 h 10878"/>
              <a:gd name="connsiteX2" fmla="*/ 10000 w 10000"/>
              <a:gd name="connsiteY2" fmla="*/ 9786 h 10878"/>
              <a:gd name="connsiteX0" fmla="*/ 0 w 10000"/>
              <a:gd name="connsiteY0" fmla="*/ 10660 h 10660"/>
              <a:gd name="connsiteX1" fmla="*/ 6838 w 10000"/>
              <a:gd name="connsiteY1" fmla="*/ 5 h 10660"/>
              <a:gd name="connsiteX2" fmla="*/ 10000 w 10000"/>
              <a:gd name="connsiteY2" fmla="*/ 9568 h 10660"/>
              <a:gd name="connsiteX0" fmla="*/ 0 w 9474"/>
              <a:gd name="connsiteY0" fmla="*/ 10660 h 10660"/>
              <a:gd name="connsiteX1" fmla="*/ 6838 w 9474"/>
              <a:gd name="connsiteY1" fmla="*/ 5 h 10660"/>
              <a:gd name="connsiteX2" fmla="*/ 9474 w 9474"/>
              <a:gd name="connsiteY2" fmla="*/ 9568 h 10660"/>
              <a:gd name="connsiteX0" fmla="*/ 0 w 10000"/>
              <a:gd name="connsiteY0" fmla="*/ 10102 h 10102"/>
              <a:gd name="connsiteX1" fmla="*/ 7104 w 10000"/>
              <a:gd name="connsiteY1" fmla="*/ 4 h 10102"/>
              <a:gd name="connsiteX2" fmla="*/ 10000 w 10000"/>
              <a:gd name="connsiteY2" fmla="*/ 9078 h 10102"/>
              <a:gd name="connsiteX0" fmla="*/ 0 w 10000"/>
              <a:gd name="connsiteY0" fmla="*/ 10101 h 10101"/>
              <a:gd name="connsiteX1" fmla="*/ 7104 w 10000"/>
              <a:gd name="connsiteY1" fmla="*/ 3 h 10101"/>
              <a:gd name="connsiteX2" fmla="*/ 10000 w 10000"/>
              <a:gd name="connsiteY2" fmla="*/ 9077 h 10101"/>
              <a:gd name="connsiteX0" fmla="*/ 0 w 10000"/>
              <a:gd name="connsiteY0" fmla="*/ 10101 h 10101"/>
              <a:gd name="connsiteX1" fmla="*/ 7104 w 10000"/>
              <a:gd name="connsiteY1" fmla="*/ 3 h 10101"/>
              <a:gd name="connsiteX2" fmla="*/ 10000 w 10000"/>
              <a:gd name="connsiteY2" fmla="*/ 9077 h 1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101">
                <a:moveTo>
                  <a:pt x="0" y="10101"/>
                </a:moveTo>
                <a:cubicBezTo>
                  <a:pt x="2346" y="5579"/>
                  <a:pt x="5754" y="71"/>
                  <a:pt x="7104" y="3"/>
                </a:cubicBezTo>
                <a:cubicBezTo>
                  <a:pt x="8192" y="-135"/>
                  <a:pt x="8826" y="4898"/>
                  <a:pt x="10000" y="9077"/>
                </a:cubicBezTo>
              </a:path>
            </a:pathLst>
          </a:custGeom>
          <a:noFill/>
          <a:ln w="1905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Fold order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383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Scales of enveloping surfaces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29"/>
          <a:stretch/>
        </p:blipFill>
        <p:spPr>
          <a:xfrm>
            <a:off x="511084" y="1591888"/>
            <a:ext cx="7356226" cy="4850009"/>
          </a:xfrm>
        </p:spPr>
      </p:pic>
      <p:pic>
        <p:nvPicPr>
          <p:cNvPr id="115718" name="Picture 6" descr="http://www.geo.umass.edu/structure/appalachians/Cre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0" y="4208122"/>
            <a:ext cx="3418023" cy="226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NZ" dirty="0" smtClean="0"/>
              <a:t>Two</a:t>
            </a:r>
            <a:r>
              <a:rPr lang="en-NZ" baseline="0" dirty="0" smtClean="0"/>
              <a:t> views of the Appalachians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0005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7" y="804588"/>
            <a:ext cx="8091513" cy="38516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Fold symmetry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28650" y="4896861"/>
            <a:ext cx="3886200" cy="1520737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Equal limb lengths</a:t>
            </a:r>
          </a:p>
          <a:p>
            <a:r>
              <a:rPr lang="en-NZ" dirty="0" smtClean="0"/>
              <a:t>Axial surfaces perpendicular to enveloping surface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29150" y="4896861"/>
            <a:ext cx="3886200" cy="1520738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Unequal limb lengths</a:t>
            </a:r>
          </a:p>
          <a:p>
            <a:r>
              <a:rPr lang="en-NZ" dirty="0" smtClean="0"/>
              <a:t>Axial surfaces inclined to enveloping surface</a:t>
            </a:r>
          </a:p>
          <a:p>
            <a:r>
              <a:rPr lang="en-NZ" dirty="0" smtClean="0"/>
              <a:t>Indicates simple shear</a:t>
            </a:r>
            <a:endParaRPr lang="en-NZ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81011" y="2277979"/>
            <a:ext cx="13956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999747" y="4010526"/>
            <a:ext cx="104273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67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Overfolding by she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02" y="1017298"/>
            <a:ext cx="7046996" cy="28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4572000" y="3284538"/>
            <a:ext cx="4572000" cy="792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Comic Sans MS" panose="030F0702030302020204" pitchFamily="66" charset="0"/>
            </a:endParaRP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4932363" y="765175"/>
            <a:ext cx="4572000" cy="792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latin typeface="Comic Sans MS" panose="030F0702030302020204" pitchFamily="66" charset="0"/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altLang="en-US" sz="3200" dirty="0" smtClean="0"/>
              <a:t>Generation of asymmetric recumbent folds in bed initially oblique to shear zone. </a:t>
            </a:r>
            <a:endParaRPr lang="en-AU" altLang="en-US" sz="3200" dirty="0" smtClean="0"/>
          </a:p>
        </p:txBody>
      </p:sp>
      <p:pic>
        <p:nvPicPr>
          <p:cNvPr id="103430" name="Picture 6" descr="fig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4312" r="2181" b="3703"/>
          <a:stretch/>
        </p:blipFill>
        <p:spPr bwMode="auto">
          <a:xfrm>
            <a:off x="1611647" y="3680619"/>
            <a:ext cx="6641432" cy="27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30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194816"/>
            <a:ext cx="3974592" cy="1731264"/>
          </a:xfrm>
        </p:spPr>
        <p:txBody>
          <a:bodyPr>
            <a:normAutofit fontScale="92500" lnSpcReduction="10000"/>
          </a:bodyPr>
          <a:lstStyle/>
          <a:p>
            <a:r>
              <a:rPr lang="en-NZ" dirty="0" smtClean="0"/>
              <a:t>Simple shear within shear </a:t>
            </a:r>
            <a:r>
              <a:rPr lang="en-NZ" dirty="0"/>
              <a:t>zones </a:t>
            </a:r>
            <a:r>
              <a:rPr lang="en-NZ" dirty="0" smtClean="0"/>
              <a:t>may create </a:t>
            </a:r>
            <a:r>
              <a:rPr lang="en-NZ" dirty="0"/>
              <a:t>minor asymmetric </a:t>
            </a:r>
            <a:r>
              <a:rPr lang="en-NZ" dirty="0" smtClean="0"/>
              <a:t>folds</a:t>
            </a:r>
          </a:p>
          <a:p>
            <a:pPr lvl="1"/>
            <a:r>
              <a:rPr lang="en-NZ" dirty="0" err="1" smtClean="0"/>
              <a:t>Vergence</a:t>
            </a:r>
            <a:r>
              <a:rPr lang="en-NZ" dirty="0" smtClean="0"/>
              <a:t> is consistent </a:t>
            </a:r>
            <a:r>
              <a:rPr lang="en-NZ" dirty="0"/>
              <a:t>with the overall shear sense.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t="67200" r="50201"/>
          <a:stretch/>
        </p:blipFill>
        <p:spPr>
          <a:xfrm>
            <a:off x="4791456" y="3250650"/>
            <a:ext cx="4133087" cy="3062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33511" r="50100" b="33600"/>
          <a:stretch/>
        </p:blipFill>
        <p:spPr>
          <a:xfrm>
            <a:off x="4791456" y="118923"/>
            <a:ext cx="4133087" cy="3070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2" t="33600" r="-351" b="33600"/>
          <a:stretch/>
        </p:blipFill>
        <p:spPr>
          <a:xfrm>
            <a:off x="386539" y="3122786"/>
            <a:ext cx="4305651" cy="31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6172</TotalTime>
  <Words>904</Words>
  <Application>Microsoft Office PowerPoint</Application>
  <PresentationFormat>On-screen Show (4:3)</PresentationFormat>
  <Paragraphs>151</Paragraphs>
  <Slides>24</Slides>
  <Notes>12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 Unicode MS</vt:lpstr>
      <vt:lpstr>ＭＳ Ｐゴシック</vt:lpstr>
      <vt:lpstr>Arial</vt:lpstr>
      <vt:lpstr>Calibri</vt:lpstr>
      <vt:lpstr>Calibri Light</vt:lpstr>
      <vt:lpstr>Comic Sans MS</vt:lpstr>
      <vt:lpstr>Georgia</vt:lpstr>
      <vt:lpstr>Times New Roman</vt:lpstr>
      <vt:lpstr>Office Theme</vt:lpstr>
      <vt:lpstr>CorelDRAW</vt:lpstr>
      <vt:lpstr>Geol 244 – structural geology</vt:lpstr>
      <vt:lpstr>Fold systems</vt:lpstr>
      <vt:lpstr>Fold order</vt:lpstr>
      <vt:lpstr>Enveloping surfaces</vt:lpstr>
      <vt:lpstr>Fold order</vt:lpstr>
      <vt:lpstr>Scales of enveloping surfaces</vt:lpstr>
      <vt:lpstr>Fold symmetry</vt:lpstr>
      <vt:lpstr>Generation of asymmetric recumbent folds in bed initially oblique to shear zone. </vt:lpstr>
      <vt:lpstr>PowerPoint Presentation</vt:lpstr>
      <vt:lpstr>Using fold symmetry S and Z folds</vt:lpstr>
      <vt:lpstr>Kinematics and mechanics of folding</vt:lpstr>
      <vt:lpstr>Geological conditions for active folding</vt:lpstr>
      <vt:lpstr>Geological conditions for active folding</vt:lpstr>
      <vt:lpstr>What controls arc-length  in single-layer buckle folding?</vt:lpstr>
      <vt:lpstr>PowerPoint Presentation</vt:lpstr>
      <vt:lpstr>PowerPoint Presentation</vt:lpstr>
      <vt:lpstr>Fold amplitude is controlled by</vt:lpstr>
      <vt:lpstr>Multi-layer folding</vt:lpstr>
      <vt:lpstr>Multi-layer folding</vt:lpstr>
      <vt:lpstr>Kinematic models of active folding - Flexural folding mechanisms</vt:lpstr>
      <vt:lpstr>Kinematics of active folding</vt:lpstr>
      <vt:lpstr>Concentric flexural slip folds – Lulworth Cove, U.K.</vt:lpstr>
      <vt:lpstr>Limits on concentric fold shortening</vt:lpstr>
      <vt:lpstr>Concentric flexural slip folds forming disharmonic decollement (detachment) surfaces at limit of shortening</vt:lpstr>
    </vt:vector>
  </TitlesOfParts>
  <Company>University of Canterbury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Duffy</dc:creator>
  <cp:lastModifiedBy>SSE</cp:lastModifiedBy>
  <cp:revision>125</cp:revision>
  <dcterms:created xsi:type="dcterms:W3CDTF">2014-06-03T04:23:00Z</dcterms:created>
  <dcterms:modified xsi:type="dcterms:W3CDTF">2014-09-24T22:54:03Z</dcterms:modified>
</cp:coreProperties>
</file>