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71" r:id="rId3"/>
    <p:sldId id="266" r:id="rId4"/>
    <p:sldId id="272" r:id="rId5"/>
    <p:sldId id="285" r:id="rId6"/>
    <p:sldId id="273" r:id="rId7"/>
    <p:sldId id="276" r:id="rId8"/>
    <p:sldId id="270" r:id="rId9"/>
    <p:sldId id="274" r:id="rId10"/>
    <p:sldId id="278" r:id="rId11"/>
    <p:sldId id="275" r:id="rId12"/>
    <p:sldId id="279" r:id="rId13"/>
    <p:sldId id="282" r:id="rId14"/>
    <p:sldId id="281" r:id="rId15"/>
    <p:sldId id="290" r:id="rId16"/>
    <p:sldId id="296" r:id="rId17"/>
    <p:sldId id="284" r:id="rId18"/>
    <p:sldId id="292" r:id="rId19"/>
    <p:sldId id="309" r:id="rId20"/>
    <p:sldId id="310" r:id="rId21"/>
    <p:sldId id="313" r:id="rId22"/>
    <p:sldId id="312" r:id="rId23"/>
    <p:sldId id="311" r:id="rId24"/>
    <p:sldId id="288" r:id="rId25"/>
    <p:sldId id="29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26C2"/>
    <a:srgbClr val="3DF1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7" autoAdjust="0"/>
    <p:restoredTop sz="86357" autoAdjust="0"/>
  </p:normalViewPr>
  <p:slideViewPr>
    <p:cSldViewPr snapToGrid="0">
      <p:cViewPr varScale="1">
        <p:scale>
          <a:sx n="79" d="100"/>
          <a:sy n="79" d="100"/>
        </p:scale>
        <p:origin x="120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07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3B3D1-B2A9-458F-A2B8-8E16036BA3DC}" type="datetimeFigureOut">
              <a:rPr lang="en-NZ" smtClean="0"/>
              <a:t>12/08/2014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B6310-CB37-4ADA-861B-E2FFD9C60489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04440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6310-CB37-4ADA-861B-E2FFD9C60489}" type="slidenum">
              <a:rPr lang="en-NZ" smtClean="0"/>
              <a:t>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26775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6310-CB37-4ADA-861B-E2FFD9C60489}" type="slidenum">
              <a:rPr lang="en-NZ" smtClean="0"/>
              <a:t>8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05371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6310-CB37-4ADA-861B-E2FFD9C60489}" type="slidenum">
              <a:rPr lang="en-NZ" smtClean="0"/>
              <a:t>20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56057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6310-CB37-4ADA-861B-E2FFD9C60489}" type="slidenum">
              <a:rPr lang="en-NZ" smtClean="0"/>
              <a:t>21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79855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6310-CB37-4ADA-861B-E2FFD9C60489}" type="slidenum">
              <a:rPr lang="en-NZ" smtClean="0"/>
              <a:t>22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556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6310-CB37-4ADA-861B-E2FFD9C60489}" type="slidenum">
              <a:rPr lang="en-NZ" smtClean="0"/>
              <a:t>23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2216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12/08/2014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5737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12/08/2014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9466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12/08/2014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79100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12/08/2014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7865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12/08/2014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104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12/08/2014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927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12/08/2014</a:t>
            </a:fld>
            <a:endParaRPr lang="en-N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05451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12/08/2014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5904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12/08/2014</a:t>
            </a:fld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6969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12/08/2014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3236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12/08/2014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01105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87725"/>
            <a:ext cx="7886700" cy="867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30157"/>
            <a:ext cx="7886700" cy="5311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1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rendan.duffy@canterbury.ac.nz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ipac.canterbury.ac.nz/ipac20/ipac.jsp?session=137CG6804249S.9031&amp;profile=a&amp;uri=link=3100006~!16784670~!3100001~!3100002&amp;aspect=subtab13&amp;menu=search&amp;ri=3&amp;source=~!culib&amp;term=Structural+analysis+and+synthesis+:+a+laboratory+course+in+structural+geology.&amp;index=ALTITLE" TargetMode="External"/><Relationship Id="rId3" Type="http://schemas.openxmlformats.org/officeDocument/2006/relationships/hyperlink" Target="http://ipac.canterbury.ac.nz/ipac20/ipac.jsp?session=14M65221C21R9.10076&amp;profile=a&amp;source=~!culib&amp;uri=full=3100001~!832587~!3&amp;ri=1&amp;aspect=basic_search&amp;menu=search&amp;ipp=20&amp;spp=20&amp;staffonly=&amp;term=davis+structural+geology&amp;index=.GW&amp;uindex=&amp;aspect=basic_search&amp;menu=search&amp;ri=1" TargetMode="External"/><Relationship Id="rId7" Type="http://schemas.openxmlformats.org/officeDocument/2006/relationships/hyperlink" Target="http://ipac.canterbury.ac.nz/ipac20/ipac.jsp?session=F40652Y3K5762.9026&amp;profile=a&amp;uri=link=3100006~!17077874~!3100001~!3100002&amp;aspect=basic_search&amp;menu=search&amp;ri=5&amp;source=~!culib&amp;term=Structural+geology+an+introduction+to+geometrical+techniques.&amp;index=ALTITLE" TargetMode="External"/><Relationship Id="rId2" Type="http://schemas.openxmlformats.org/officeDocument/2006/relationships/hyperlink" Target="http://canterbury.summon.serialssolutions.com/2.0.0/link/0/eLvHCXMwY2BQSAN2GczNLBOBHZQUS1MLYzNgG9zYxDLV0Ah0IST4pE_EDlceRCHlJsTAlJonyqDg5hri7KGLMDoeOpQRbwk6Lt3QUIyBBdg3TpVgUDA2STMyTUwEJiIzc5MUYNPZyCLVyDgJaJOxpVlKkgEAvq0hT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pac.canterbury.ac.nz/ipac20/ipac.jsp?session=14A6522O40440.10033&amp;profile=a&amp;source=~!culib&amp;uri=full=3100001~!1636654~!0&amp;ri=1&amp;aspect=basic_search&amp;menu=search&amp;ipp=20&amp;spp=20&amp;staffonly=&amp;term=fossen+structural+geology&amp;index=.GW&amp;uindex=&amp;aspect=basic_search&amp;menu=search&amp;ri=1" TargetMode="External"/><Relationship Id="rId5" Type="http://schemas.openxmlformats.org/officeDocument/2006/relationships/hyperlink" Target="http://ipac.canterbury.ac.nz/ipac20/ipac.jsp?session=V406I21H93766.9844&amp;profile=a&amp;uri=link=3100006~!17122684~!3100001~!3100002&amp;aspect=basic_search&amp;menu=search&amp;ri=5&amp;source=~!culib&amp;term=Structural+geology&amp;index=ALTITLE" TargetMode="External"/><Relationship Id="rId4" Type="http://schemas.openxmlformats.org/officeDocument/2006/relationships/hyperlink" Target="http://ipac.canterbury.ac.nz/ipac20/ipac.jsp?session=14M65221C21R9.10076&amp;profile=a&amp;source=~!culib&amp;uri=full=3100001~!1969319~!0&amp;ri=1&amp;aspect=basic_search&amp;menu=search&amp;ipp=20&amp;spp=20&amp;staffonly=&amp;term=davis+structural+geology&amp;index=.GW&amp;uindex=&amp;aspect=basic_search&amp;menu=search&amp;ri=1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568" y="24384"/>
            <a:ext cx="8790432" cy="64590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890" y="24384"/>
            <a:ext cx="8881110" cy="804673"/>
          </a:xfrm>
        </p:spPr>
        <p:txBody>
          <a:bodyPr>
            <a:normAutofit fontScale="90000"/>
          </a:bodyPr>
          <a:lstStyle/>
          <a:p>
            <a:r>
              <a:rPr lang="en-NZ" dirty="0" err="1" smtClean="0"/>
              <a:t>Geol</a:t>
            </a:r>
            <a:r>
              <a:rPr lang="en-NZ" dirty="0" smtClean="0"/>
              <a:t> 244 – structural geology</a:t>
            </a:r>
            <a:endParaRPr lang="en-NZ" dirty="0"/>
          </a:p>
        </p:txBody>
      </p:sp>
      <p:sp>
        <p:nvSpPr>
          <p:cNvPr id="5" name="TextBox 4"/>
          <p:cNvSpPr txBox="1"/>
          <p:nvPr/>
        </p:nvSpPr>
        <p:spPr>
          <a:xfrm>
            <a:off x="4943555" y="5794407"/>
            <a:ext cx="4200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Lecture 1 – Introduction</a:t>
            </a:r>
            <a:endParaRPr lang="en-NZ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" y="5886739"/>
            <a:ext cx="37106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2000" b="1" dirty="0" smtClean="0">
                <a:hlinkClick r:id="rId3"/>
              </a:rPr>
              <a:t>Brendan.duffy@canterbury.ac.nz</a:t>
            </a:r>
            <a:endParaRPr lang="en-NZ" sz="2000" b="1" dirty="0"/>
          </a:p>
        </p:txBody>
      </p:sp>
    </p:spTree>
    <p:extLst>
      <p:ext uri="{BB962C8B-B14F-4D97-AF65-F5344CB8AC3E}">
        <p14:creationId xmlns:p14="http://schemas.microsoft.com/office/powerpoint/2010/main" val="206840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3966" y="26765"/>
            <a:ext cx="4309494" cy="867773"/>
          </a:xfrm>
        </p:spPr>
        <p:txBody>
          <a:bodyPr>
            <a:normAutofit/>
          </a:bodyPr>
          <a:lstStyle/>
          <a:p>
            <a:r>
              <a:rPr lang="en-NZ" dirty="0" smtClean="0"/>
              <a:t>Tectonics example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40"/>
          <a:stretch/>
        </p:blipFill>
        <p:spPr>
          <a:xfrm>
            <a:off x="311075" y="87725"/>
            <a:ext cx="4382892" cy="2435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160" y="100429"/>
            <a:ext cx="289829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Structural geology – Geol244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05" y="499553"/>
            <a:ext cx="3609975" cy="3686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50" y="568017"/>
            <a:ext cx="286693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+ Sedimentology</a:t>
            </a:r>
            <a:r>
              <a:rPr lang="en-NZ" dirty="0">
                <a:solidFill>
                  <a:schemeClr val="bg1"/>
                </a:solidFill>
              </a:rPr>
              <a:t> – </a:t>
            </a:r>
            <a:r>
              <a:rPr lang="en-NZ" dirty="0" smtClean="0">
                <a:solidFill>
                  <a:schemeClr val="bg1"/>
                </a:solidFill>
              </a:rPr>
              <a:t> Geol243 </a:t>
            </a:r>
            <a:endParaRPr lang="en-NZ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12706" y="976408"/>
            <a:ext cx="4109223" cy="3642815"/>
            <a:chOff x="812706" y="976408"/>
            <a:chExt cx="4109223" cy="3642815"/>
          </a:xfrm>
        </p:grpSpPr>
        <p:pic>
          <p:nvPicPr>
            <p:cNvPr id="8" name="Picture 7"/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2706" y="976408"/>
              <a:ext cx="4109223" cy="364281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9" name="TextBox 8"/>
            <p:cNvSpPr txBox="1"/>
            <p:nvPr/>
          </p:nvSpPr>
          <p:spPr>
            <a:xfrm>
              <a:off x="936792" y="1005813"/>
              <a:ext cx="268041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+ geochemistry – Geol336 </a:t>
              </a:r>
              <a:endParaRPr lang="en-NZ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29" y="1425624"/>
            <a:ext cx="4805120" cy="46504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77479" y="1453876"/>
            <a:ext cx="30909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+ field mapping – Geol240/352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133" y="1858240"/>
            <a:ext cx="4059175" cy="45737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82998" y="1886492"/>
            <a:ext cx="36549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+ tectonic geomorphology – Geol479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9560" y="2284076"/>
            <a:ext cx="7296580" cy="42243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23793" y="2703723"/>
            <a:ext cx="25733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= regional tectonic model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8053" y="725903"/>
            <a:ext cx="4037452" cy="18990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72602" y="2321176"/>
            <a:ext cx="565141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+ regional structural-stratigraphic correlations – Geol351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584" y="3101307"/>
            <a:ext cx="5576086" cy="3356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32542" y="3108087"/>
            <a:ext cx="677211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Which may have implications for oceanography and climate – Geol357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5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6" grpId="0" animBg="1"/>
      <p:bldP spid="18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NZ" dirty="0" smtClean="0"/>
              <a:t>Geodynamics discipline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528" y="1130157"/>
            <a:ext cx="8100822" cy="5311740"/>
          </a:xfrm>
        </p:spPr>
        <p:txBody>
          <a:bodyPr>
            <a:normAutofit/>
          </a:bodyPr>
          <a:lstStyle/>
          <a:p>
            <a:r>
              <a:rPr lang="en-NZ" dirty="0"/>
              <a:t>Mantle convection </a:t>
            </a:r>
            <a:r>
              <a:rPr lang="en-NZ" dirty="0" smtClean="0"/>
              <a:t>→ plate motion → deformation </a:t>
            </a:r>
            <a:r>
              <a:rPr lang="en-NZ" dirty="0"/>
              <a:t>of Earth's </a:t>
            </a:r>
            <a:r>
              <a:rPr lang="en-NZ" dirty="0" smtClean="0"/>
              <a:t>material</a:t>
            </a:r>
          </a:p>
          <a:p>
            <a:r>
              <a:rPr lang="en-NZ" dirty="0" err="1" smtClean="0"/>
              <a:t>Geodynamicisits</a:t>
            </a:r>
            <a:r>
              <a:rPr lang="en-NZ" dirty="0" smtClean="0"/>
              <a:t> ask what forces drive mantle convection and hence plate motion</a:t>
            </a:r>
          </a:p>
          <a:p>
            <a:r>
              <a:rPr lang="en-NZ" dirty="0" smtClean="0"/>
              <a:t>deep mantle processes include </a:t>
            </a:r>
          </a:p>
        </p:txBody>
      </p:sp>
      <p:pic>
        <p:nvPicPr>
          <p:cNvPr id="1026" name="Picture 2" descr="http://www.glyfac.buffalo.edu/mib/class/325/Lecture/14/1401Thermal/mantleconvecta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3455987"/>
            <a:ext cx="4026916" cy="298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861" y="3438144"/>
            <a:ext cx="3979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u="sng" dirty="0"/>
              <a:t>Hot Plumes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u="sng" dirty="0"/>
              <a:t>cold drips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u="sng" dirty="0"/>
              <a:t>Cold sinking </a:t>
            </a:r>
            <a:r>
              <a:rPr lang="en-NZ" sz="3200" u="sng" dirty="0" smtClean="0"/>
              <a:t>slabs</a:t>
            </a:r>
            <a:endParaRPr lang="en-NZ" sz="3200" u="sng" dirty="0"/>
          </a:p>
        </p:txBody>
      </p:sp>
      <p:sp>
        <p:nvSpPr>
          <p:cNvPr id="5" name="Rectangle 4"/>
          <p:cNvSpPr/>
          <p:nvPr/>
        </p:nvSpPr>
        <p:spPr>
          <a:xfrm>
            <a:off x="414529" y="5231231"/>
            <a:ext cx="4376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800" b="1" dirty="0" smtClean="0"/>
              <a:t>numerical </a:t>
            </a:r>
            <a:r>
              <a:rPr lang="en-NZ" sz="2800" b="1" dirty="0"/>
              <a:t>models and seismic tomography</a:t>
            </a:r>
          </a:p>
        </p:txBody>
      </p:sp>
    </p:spTree>
    <p:extLst>
      <p:ext uri="{BB962C8B-B14F-4D97-AF65-F5344CB8AC3E}">
        <p14:creationId xmlns:p14="http://schemas.microsoft.com/office/powerpoint/2010/main" val="82230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7725"/>
            <a:ext cx="3931157" cy="867773"/>
          </a:xfrm>
        </p:spPr>
        <p:txBody>
          <a:bodyPr>
            <a:noAutofit/>
          </a:bodyPr>
          <a:lstStyle/>
          <a:p>
            <a:r>
              <a:rPr lang="en-NZ" sz="3200" dirty="0" smtClean="0"/>
              <a:t>End users of structural geologists</a:t>
            </a:r>
            <a:endParaRPr lang="en-NZ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466" y="1315233"/>
            <a:ext cx="4150614" cy="5260776"/>
          </a:xfrm>
        </p:spPr>
        <p:txBody>
          <a:bodyPr>
            <a:normAutofit fontScale="92500" lnSpcReduction="20000"/>
          </a:bodyPr>
          <a:lstStyle/>
          <a:p>
            <a:r>
              <a:rPr lang="en-NZ" dirty="0" smtClean="0"/>
              <a:t>hydrocarbon exploration</a:t>
            </a:r>
          </a:p>
          <a:p>
            <a:pPr lvl="1"/>
            <a:r>
              <a:rPr lang="en-NZ" dirty="0" smtClean="0"/>
              <a:t>Oil and gas – structures control </a:t>
            </a:r>
            <a:r>
              <a:rPr lang="en-NZ" dirty="0"/>
              <a:t>the migration, trapping and escape </a:t>
            </a:r>
            <a:r>
              <a:rPr lang="en-NZ" dirty="0" smtClean="0"/>
              <a:t>of </a:t>
            </a:r>
            <a:r>
              <a:rPr lang="en-NZ" dirty="0"/>
              <a:t>hydrocarbon fluids. </a:t>
            </a:r>
            <a:endParaRPr lang="en-NZ" dirty="0" smtClean="0"/>
          </a:p>
          <a:p>
            <a:endParaRPr lang="en-NZ" dirty="0" smtClean="0"/>
          </a:p>
          <a:p>
            <a:r>
              <a:rPr lang="en-NZ" dirty="0" smtClean="0"/>
              <a:t>mineral exploration</a:t>
            </a:r>
            <a:endParaRPr lang="en-NZ" dirty="0"/>
          </a:p>
          <a:p>
            <a:pPr lvl="1"/>
            <a:r>
              <a:rPr lang="en-NZ" dirty="0" smtClean="0"/>
              <a:t>Structural </a:t>
            </a:r>
            <a:r>
              <a:rPr lang="en-NZ" dirty="0"/>
              <a:t>geology </a:t>
            </a:r>
            <a:r>
              <a:rPr lang="en-NZ" dirty="0" smtClean="0"/>
              <a:t>critical early stage information when looking for new </a:t>
            </a:r>
            <a:r>
              <a:rPr lang="en-NZ" dirty="0"/>
              <a:t>mineralized provinces. </a:t>
            </a:r>
            <a:endParaRPr lang="en-NZ" dirty="0" smtClean="0"/>
          </a:p>
          <a:p>
            <a:pPr lvl="1"/>
            <a:r>
              <a:rPr lang="en-NZ" dirty="0" smtClean="0"/>
              <a:t>provides context for interpreting geophysical</a:t>
            </a:r>
            <a:r>
              <a:rPr lang="en-NZ" dirty="0"/>
              <a:t>, geochemical, and </a:t>
            </a:r>
            <a:r>
              <a:rPr lang="en-NZ" dirty="0" err="1"/>
              <a:t>geochronological</a:t>
            </a:r>
            <a:r>
              <a:rPr lang="en-NZ" dirty="0"/>
              <a:t> data. </a:t>
            </a:r>
            <a:endParaRPr lang="en-NZ" dirty="0" smtClean="0"/>
          </a:p>
          <a:p>
            <a:pPr lvl="1"/>
            <a:r>
              <a:rPr lang="en-NZ" dirty="0" smtClean="0"/>
              <a:t>Constant revision of structural </a:t>
            </a:r>
            <a:r>
              <a:rPr lang="en-NZ" dirty="0"/>
              <a:t>geology </a:t>
            </a:r>
            <a:r>
              <a:rPr lang="en-NZ" dirty="0" smtClean="0"/>
              <a:t>models during mining.</a:t>
            </a:r>
            <a:endParaRPr lang="en-NZ" dirty="0"/>
          </a:p>
        </p:txBody>
      </p:sp>
      <p:pic>
        <p:nvPicPr>
          <p:cNvPr id="2050" name="Picture 2" descr="http://4.bp.blogspot.com/-PRK_opjoN-Q/TvGxkkeSLdI/AAAAAAAAAS8/ZpM1qwD4uyo/s1600/Bremer_Fi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9806" y="0"/>
            <a:ext cx="4431919" cy="354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otago.ac.nz/geology/research/gold/otago_north_east/images/otago_schist_veins_map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2520" y="3340041"/>
            <a:ext cx="4169205" cy="31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25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End users of structural geologists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466" y="955499"/>
            <a:ext cx="8543909" cy="1019780"/>
          </a:xfrm>
        </p:spPr>
        <p:txBody>
          <a:bodyPr>
            <a:normAutofit/>
          </a:bodyPr>
          <a:lstStyle/>
          <a:p>
            <a:r>
              <a:rPr lang="en-NZ" dirty="0" smtClean="0"/>
              <a:t>Core discipline in geotechnical </a:t>
            </a:r>
            <a:r>
              <a:rPr lang="en-NZ" dirty="0"/>
              <a:t>site assessment </a:t>
            </a:r>
            <a:endParaRPr lang="en-NZ" dirty="0" smtClean="0"/>
          </a:p>
          <a:p>
            <a:pPr lvl="1"/>
            <a:r>
              <a:rPr lang="en-NZ" dirty="0" smtClean="0"/>
              <a:t>bridges</a:t>
            </a:r>
            <a:r>
              <a:rPr lang="en-NZ" dirty="0"/>
              <a:t>, dams, tunnels, nuclear reactors, waste disposals </a:t>
            </a:r>
            <a:r>
              <a:rPr lang="en-NZ" dirty="0" err="1" smtClean="0"/>
              <a:t>etc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077" y="1837492"/>
            <a:ext cx="5947923" cy="4607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466" y="3061451"/>
            <a:ext cx="28966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 smtClean="0"/>
              <a:t>Material properties of rocks encountered during excavation for: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 smtClean="0"/>
              <a:t>Bridges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 smtClean="0"/>
              <a:t>Dams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 smtClean="0"/>
              <a:t>Tunnels </a:t>
            </a:r>
          </a:p>
          <a:p>
            <a:endParaRPr lang="en-NZ" sz="2400" dirty="0" smtClean="0"/>
          </a:p>
        </p:txBody>
      </p:sp>
      <p:pic>
        <p:nvPicPr>
          <p:cNvPr id="6" name="running ground marle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6497" y="1816275"/>
            <a:ext cx="5967503" cy="4628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96077" y="1841326"/>
            <a:ext cx="55397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dirty="0" smtClean="0"/>
              <a:t>Running ground @ 1500m depth - Dr Marlene Villeneuve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4785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End users of structural geologists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466" y="955498"/>
            <a:ext cx="3834123" cy="5620511"/>
          </a:xfrm>
        </p:spPr>
        <p:txBody>
          <a:bodyPr>
            <a:normAutofit/>
          </a:bodyPr>
          <a:lstStyle/>
          <a:p>
            <a:r>
              <a:rPr lang="en-NZ" dirty="0" smtClean="0"/>
              <a:t>seismic hazard assessment and seismology</a:t>
            </a:r>
          </a:p>
          <a:p>
            <a:endParaRPr lang="en-NZ" dirty="0" smtClean="0"/>
          </a:p>
          <a:p>
            <a:r>
              <a:rPr lang="en-NZ" dirty="0" smtClean="0"/>
              <a:t>Faults cause earthquakes</a:t>
            </a:r>
          </a:p>
          <a:p>
            <a:endParaRPr lang="en-NZ" dirty="0" smtClean="0"/>
          </a:p>
          <a:p>
            <a:r>
              <a:rPr lang="en-NZ" dirty="0" smtClean="0"/>
              <a:t>Faults must be favourably oriented in the regional stress field</a:t>
            </a:r>
          </a:p>
        </p:txBody>
      </p:sp>
      <p:pic>
        <p:nvPicPr>
          <p:cNvPr id="2050" name="Picture 2" descr="http://4.bp.blogspot.com/-PRK_opjoN-Q/TvGxkkeSLdI/AAAAAAAAAS8/ZpM1qwD4uyo/s1600/Bremer_Fi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6351" y="772618"/>
            <a:ext cx="3965376" cy="31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016" y="955498"/>
            <a:ext cx="5112984" cy="522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5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Structural analysis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29057"/>
            <a:ext cx="8393430" cy="1267967"/>
          </a:xfrm>
        </p:spPr>
        <p:txBody>
          <a:bodyPr>
            <a:normAutofit fontScale="62500" lnSpcReduction="20000"/>
          </a:bodyPr>
          <a:lstStyle/>
          <a:p>
            <a:r>
              <a:rPr lang="en-NZ" dirty="0" smtClean="0"/>
              <a:t>Three fundamental elements to a detailed structural analysis…</a:t>
            </a:r>
          </a:p>
          <a:p>
            <a:r>
              <a:rPr lang="en-NZ" dirty="0" smtClean="0"/>
              <a:t>Descriptive analysis</a:t>
            </a:r>
          </a:p>
          <a:p>
            <a:r>
              <a:rPr lang="en-NZ" dirty="0" smtClean="0"/>
              <a:t>Kinematic analysis</a:t>
            </a:r>
          </a:p>
          <a:p>
            <a:r>
              <a:rPr lang="en-NZ" dirty="0" smtClean="0"/>
              <a:t>Dynamic analysis</a:t>
            </a:r>
            <a:endParaRPr lang="en-NZ" dirty="0"/>
          </a:p>
        </p:txBody>
      </p:sp>
      <p:pic>
        <p:nvPicPr>
          <p:cNvPr id="5" name="Picture 4" descr="GR0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60" y="2097024"/>
            <a:ext cx="7498080" cy="433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8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87680"/>
            <a:ext cx="7886700" cy="5954217"/>
          </a:xfrm>
        </p:spPr>
        <p:txBody>
          <a:bodyPr/>
          <a:lstStyle/>
          <a:p>
            <a:r>
              <a:rPr lang="en-NZ" dirty="0" err="1" smtClean="0"/>
              <a:t>vdP&amp;M</a:t>
            </a:r>
            <a:r>
              <a:rPr lang="en-NZ" dirty="0" smtClean="0"/>
              <a:t> p.9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14" y="993647"/>
            <a:ext cx="8651008" cy="4942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63296" y="2584704"/>
            <a:ext cx="8400288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Rectangle 5"/>
          <p:cNvSpPr/>
          <p:nvPr/>
        </p:nvSpPr>
        <p:spPr>
          <a:xfrm>
            <a:off x="463296" y="1584960"/>
            <a:ext cx="8400288" cy="9997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Rectangle 6"/>
          <p:cNvSpPr/>
          <p:nvPr/>
        </p:nvSpPr>
        <p:spPr>
          <a:xfrm>
            <a:off x="463296" y="3803904"/>
            <a:ext cx="8400288" cy="731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5728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1</a:t>
            </a:r>
            <a:r>
              <a:rPr lang="en-NZ" baseline="30000" dirty="0" smtClean="0"/>
              <a:t>st</a:t>
            </a:r>
            <a:r>
              <a:rPr lang="en-NZ" dirty="0" smtClean="0"/>
              <a:t> type of structural analysis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804671"/>
            <a:ext cx="8091487" cy="3255265"/>
          </a:xfrm>
        </p:spPr>
        <p:txBody>
          <a:bodyPr>
            <a:normAutofit fontScale="62500" lnSpcReduction="20000"/>
          </a:bodyPr>
          <a:lstStyle/>
          <a:p>
            <a:r>
              <a:rPr lang="en-NZ" u="sng" dirty="0" smtClean="0"/>
              <a:t>Descriptive/Geometric analysis</a:t>
            </a:r>
          </a:p>
          <a:p>
            <a:r>
              <a:rPr lang="en-NZ" dirty="0" smtClean="0"/>
              <a:t>Use techniques that allow representation of three-dimensional objects in two dimensions</a:t>
            </a:r>
          </a:p>
          <a:p>
            <a:r>
              <a:rPr lang="en-NZ" dirty="0" smtClean="0"/>
              <a:t>Accurately describe the shapes and distribution of rock bodies as they are at the present day. </a:t>
            </a:r>
          </a:p>
          <a:p>
            <a:pPr lvl="1"/>
            <a:r>
              <a:rPr lang="en-NZ" dirty="0" smtClean="0"/>
              <a:t>Orthographic projection/block models (lab exercise)</a:t>
            </a:r>
          </a:p>
          <a:p>
            <a:pPr lvl="1"/>
            <a:r>
              <a:rPr lang="en-NZ" dirty="0" smtClean="0"/>
              <a:t>Stereographic projections (lab exercise)</a:t>
            </a:r>
          </a:p>
          <a:p>
            <a:pPr lvl="1"/>
            <a:r>
              <a:rPr lang="en-NZ" dirty="0" smtClean="0"/>
              <a:t>Maps &amp; Cross sections (lab exercise)</a:t>
            </a:r>
          </a:p>
          <a:p>
            <a:pPr lvl="1"/>
            <a:r>
              <a:rPr lang="en-NZ" dirty="0" smtClean="0"/>
              <a:t>Structure contours</a:t>
            </a:r>
          </a:p>
          <a:p>
            <a:pPr lvl="1"/>
            <a:endParaRPr lang="en-NZ" dirty="0" smtClean="0"/>
          </a:p>
          <a:p>
            <a:r>
              <a:rPr lang="en-NZ" dirty="0" smtClean="0"/>
              <a:t>Important part of exploring for mineral and hydrocarbon resources</a:t>
            </a:r>
          </a:p>
          <a:p>
            <a:pPr lvl="1"/>
            <a:r>
              <a:rPr lang="en-NZ" dirty="0" smtClean="0"/>
              <a:t>Where are the resources, what are their shape – important for migration and trapping of fluids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094" y="3968252"/>
            <a:ext cx="4498616" cy="2535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030-50S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59881" y="3959839"/>
            <a:ext cx="4476855" cy="2552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72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8917" y="104007"/>
            <a:ext cx="6106433" cy="6337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514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NZ" sz="2800" dirty="0" smtClean="0"/>
              <a:t>Need to know vocabulary to describe effectively</a:t>
            </a:r>
            <a:endParaRPr lang="en-NZ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54" y="1141359"/>
            <a:ext cx="7858696" cy="5165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76214" y="5820604"/>
            <a:ext cx="390978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NZ" dirty="0" smtClean="0"/>
              <a:t>Modified from </a:t>
            </a:r>
            <a:r>
              <a:rPr lang="en-NZ" dirty="0"/>
              <a:t>Davis and Reynolds 1996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6654" y="1341120"/>
            <a:ext cx="146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Rake or pitch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442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://prwarrior.typepad.com/.a/6a00df35215aa88833013484b7c654970c-800wi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" t="2161" r="4282" b="2546"/>
          <a:stretch/>
        </p:blipFill>
        <p:spPr bwMode="auto">
          <a:xfrm>
            <a:off x="6095062" y="297877"/>
            <a:ext cx="2858233" cy="277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eachingconcepts.com/wp-content/uploads/2013/07/SPR30W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 t="20833" r="3959" b="14281"/>
          <a:stretch/>
        </p:blipFill>
        <p:spPr bwMode="auto">
          <a:xfrm rot="512833">
            <a:off x="355930" y="3077273"/>
            <a:ext cx="4918777" cy="133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950" t="11382" r="13060" b="14112"/>
          <a:stretch/>
        </p:blipFill>
        <p:spPr>
          <a:xfrm>
            <a:off x="6377862" y="3243376"/>
            <a:ext cx="2575433" cy="3198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Admin	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056" y="1130157"/>
            <a:ext cx="5726747" cy="2358807"/>
          </a:xfrm>
        </p:spPr>
        <p:txBody>
          <a:bodyPr>
            <a:normAutofit fontScale="92500" lnSpcReduction="10000"/>
          </a:bodyPr>
          <a:lstStyle/>
          <a:p>
            <a:r>
              <a:rPr lang="en-NZ" dirty="0" smtClean="0"/>
              <a:t>Labs – please stick to your allocated lab</a:t>
            </a:r>
          </a:p>
          <a:p>
            <a:pPr lvl="1"/>
            <a:r>
              <a:rPr lang="en-NZ" dirty="0" smtClean="0"/>
              <a:t>If labs are overfull, people in the wrong stream will be asked to leave</a:t>
            </a:r>
          </a:p>
          <a:p>
            <a:r>
              <a:rPr lang="en-NZ" dirty="0" smtClean="0"/>
              <a:t>Please listen as much as you write</a:t>
            </a:r>
          </a:p>
          <a:p>
            <a:r>
              <a:rPr lang="en-NZ" dirty="0" smtClean="0"/>
              <a:t>Bring these with you for all lectures and lab sessions</a:t>
            </a:r>
            <a:endParaRPr lang="en-NZ" dirty="0"/>
          </a:p>
        </p:txBody>
      </p:sp>
      <p:pic>
        <p:nvPicPr>
          <p:cNvPr id="1026" name="Picture 2" descr="http://www.bgashop.co.uk/images/uploads/protract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56" y="4416315"/>
            <a:ext cx="1819264" cy="183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2hpencil.files.wordpress.com/2012/07/cropped-penci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1" b="32056"/>
          <a:stretch/>
        </p:blipFill>
        <p:spPr bwMode="auto">
          <a:xfrm>
            <a:off x="5488364" y="3488964"/>
            <a:ext cx="2358074" cy="29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rainbowsources.com/images/up_images/201371123134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39" y="4049302"/>
            <a:ext cx="1275624" cy="116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s3.amazonaws.com/CIS_IMAGES/LARGE/USSCO/12612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7" t="23040" r="5523" b="22880"/>
          <a:stretch/>
        </p:blipFill>
        <p:spPr bwMode="auto">
          <a:xfrm>
            <a:off x="4478375" y="5316521"/>
            <a:ext cx="1727046" cy="10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assetlibrary.dstewart.com/ImageFolio43_files/gallery/Product_Images/Web/PNG/Zoom/etilize_20139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7" r="23651"/>
          <a:stretch/>
        </p:blipFill>
        <p:spPr bwMode="auto">
          <a:xfrm>
            <a:off x="2391401" y="4010570"/>
            <a:ext cx="1302040" cy="23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8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Definitions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Strike – Azimuth (bearing) </a:t>
            </a:r>
            <a:r>
              <a:rPr lang="en-NZ" dirty="0"/>
              <a:t>of </a:t>
            </a:r>
            <a:r>
              <a:rPr lang="en-NZ" dirty="0" smtClean="0"/>
              <a:t>a horizontal </a:t>
            </a:r>
            <a:r>
              <a:rPr lang="en-NZ" dirty="0"/>
              <a:t>line in a dipping </a:t>
            </a:r>
            <a:r>
              <a:rPr lang="en-NZ" dirty="0" smtClean="0"/>
              <a:t>plane. Measure along the plane</a:t>
            </a:r>
          </a:p>
          <a:p>
            <a:pPr marL="457200" lvl="1" indent="0">
              <a:buNone/>
            </a:pPr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585" y="3031255"/>
            <a:ext cx="5047488" cy="331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http://wpcontent.answcdn.com/wikipedia/commons/thumb/3/31/StrikeDipPlungeRake.png/350px-StrikeDipPlungeRak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705" y="2959938"/>
            <a:ext cx="3254935" cy="35246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429125" y="3857625"/>
            <a:ext cx="581025" cy="361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79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Definitions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955498"/>
            <a:ext cx="8173645" cy="2075757"/>
          </a:xfrm>
        </p:spPr>
        <p:txBody>
          <a:bodyPr>
            <a:normAutofit fontScale="77500" lnSpcReduction="20000"/>
          </a:bodyPr>
          <a:lstStyle/>
          <a:p>
            <a:r>
              <a:rPr lang="en-NZ" b="1" dirty="0" smtClean="0"/>
              <a:t>True dip </a:t>
            </a:r>
            <a:r>
              <a:rPr lang="en-NZ" dirty="0" smtClean="0"/>
              <a:t>is the maximum slope </a:t>
            </a:r>
            <a:r>
              <a:rPr lang="en-NZ" dirty="0"/>
              <a:t>of a </a:t>
            </a:r>
            <a:r>
              <a:rPr lang="en-NZ" dirty="0" smtClean="0"/>
              <a:t>surface, measured </a:t>
            </a:r>
            <a:r>
              <a:rPr lang="en-NZ" dirty="0"/>
              <a:t>in an imaginary </a:t>
            </a:r>
            <a:r>
              <a:rPr lang="en-NZ" dirty="0" smtClean="0"/>
              <a:t>vertical plane </a:t>
            </a:r>
            <a:r>
              <a:rPr lang="en-NZ" dirty="0"/>
              <a:t>that is perpendicular to the strike </a:t>
            </a:r>
            <a:endParaRPr lang="en-NZ" dirty="0" smtClean="0"/>
          </a:p>
          <a:p>
            <a:r>
              <a:rPr lang="en-NZ" dirty="0" smtClean="0"/>
              <a:t>Dip direction - Azimuth </a:t>
            </a:r>
            <a:r>
              <a:rPr lang="en-NZ" dirty="0"/>
              <a:t>of the horizontal line that is perpendicular to the strike (Figure </a:t>
            </a:r>
            <a:r>
              <a:rPr lang="en-NZ" dirty="0" smtClean="0"/>
              <a:t>1.10a</a:t>
            </a:r>
          </a:p>
          <a:p>
            <a:r>
              <a:rPr lang="en-NZ" b="1" dirty="0" smtClean="0"/>
              <a:t>Apparent dip </a:t>
            </a:r>
            <a:r>
              <a:rPr lang="en-NZ" dirty="0" smtClean="0"/>
              <a:t>- dip </a:t>
            </a:r>
            <a:r>
              <a:rPr lang="en-NZ" dirty="0"/>
              <a:t>of a plane in </a:t>
            </a:r>
            <a:r>
              <a:rPr lang="en-NZ" dirty="0" smtClean="0"/>
              <a:t>a direction that </a:t>
            </a:r>
            <a:r>
              <a:rPr lang="en-NZ" dirty="0"/>
              <a:t>is not perpendicular to the strike. The apparent dip is </a:t>
            </a:r>
            <a:r>
              <a:rPr lang="en-NZ" dirty="0" smtClean="0"/>
              <a:t>less than the true </a:t>
            </a:r>
            <a:r>
              <a:rPr lang="en-NZ" dirty="0"/>
              <a:t>dip.</a:t>
            </a:r>
          </a:p>
          <a:p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585" y="3031255"/>
            <a:ext cx="5047488" cy="331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http://wpcontent.answcdn.com/wikipedia/commons/thumb/3/31/StrikeDipPlungeRake.png/350px-StrikeDipPlungeRak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705" y="2959938"/>
            <a:ext cx="3254935" cy="35246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831461" y="3991736"/>
            <a:ext cx="581025" cy="5802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035040" y="4133088"/>
            <a:ext cx="438912" cy="9022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412486" y="4107309"/>
            <a:ext cx="438912" cy="9022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25223" y="3397505"/>
            <a:ext cx="429745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NZ" dirty="0" smtClean="0"/>
              <a:t>Apparent dip direction of rake and pitchfork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645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Definitions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Pitch or Rake - Angle </a:t>
            </a:r>
            <a:r>
              <a:rPr lang="en-NZ" dirty="0"/>
              <a:t>between a linear element that lies in a given plane and the strike of that plane </a:t>
            </a:r>
            <a:endParaRPr lang="en-NZ" dirty="0" smtClean="0"/>
          </a:p>
          <a:p>
            <a:r>
              <a:rPr lang="en-NZ" dirty="0" smtClean="0"/>
              <a:t>Measure along the plane</a:t>
            </a:r>
            <a:endParaRPr lang="en-NZ" dirty="0"/>
          </a:p>
        </p:txBody>
      </p:sp>
      <p:grpSp>
        <p:nvGrpSpPr>
          <p:cNvPr id="8" name="Group 7"/>
          <p:cNvGrpSpPr/>
          <p:nvPr/>
        </p:nvGrpSpPr>
        <p:grpSpPr>
          <a:xfrm>
            <a:off x="3883585" y="3031255"/>
            <a:ext cx="5047488" cy="3317988"/>
            <a:chOff x="3724935" y="2980159"/>
            <a:chExt cx="5419065" cy="33884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935" y="2980159"/>
              <a:ext cx="5419065" cy="33884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5236311" y="3955981"/>
              <a:ext cx="1426759" cy="216646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pic>
        <p:nvPicPr>
          <p:cNvPr id="5122" name="Picture 2" descr="http://wpcontent.answcdn.com/wikipedia/commons/thumb/3/31/StrikeDipPlungeRake.png/350px-StrikeDipPlungeRak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705" y="2959938"/>
            <a:ext cx="3254935" cy="35246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60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Definitions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30157"/>
            <a:ext cx="7886700" cy="1808444"/>
          </a:xfrm>
        </p:spPr>
        <p:txBody>
          <a:bodyPr>
            <a:normAutofit lnSpcReduction="10000"/>
          </a:bodyPr>
          <a:lstStyle/>
          <a:p>
            <a:r>
              <a:rPr lang="en-NZ" b="1" dirty="0" smtClean="0"/>
              <a:t>Plunge</a:t>
            </a:r>
            <a:r>
              <a:rPr lang="en-NZ" dirty="0" smtClean="0"/>
              <a:t> - Angle made by a linear </a:t>
            </a:r>
            <a:r>
              <a:rPr lang="en-NZ" dirty="0"/>
              <a:t>element with earth’s surface in imaginary vertical </a:t>
            </a:r>
            <a:r>
              <a:rPr lang="en-NZ" dirty="0" smtClean="0"/>
              <a:t>plane</a:t>
            </a:r>
          </a:p>
          <a:p>
            <a:r>
              <a:rPr lang="en-NZ" dirty="0" smtClean="0"/>
              <a:t>Imagine plunging down a slide into a mud pool</a:t>
            </a:r>
          </a:p>
          <a:p>
            <a:r>
              <a:rPr lang="en-NZ" b="1" dirty="0" smtClean="0"/>
              <a:t>Trend</a:t>
            </a:r>
            <a:r>
              <a:rPr lang="en-NZ" dirty="0" smtClean="0"/>
              <a:t> – Azimuth (bearing) of </a:t>
            </a:r>
            <a:r>
              <a:rPr lang="en-NZ" dirty="0"/>
              <a:t>the </a:t>
            </a:r>
            <a:r>
              <a:rPr lang="en-NZ" dirty="0" smtClean="0"/>
              <a:t>plunge</a:t>
            </a:r>
            <a:endParaRPr lang="en-NZ" dirty="0"/>
          </a:p>
        </p:txBody>
      </p:sp>
      <p:grpSp>
        <p:nvGrpSpPr>
          <p:cNvPr id="7" name="Group 6"/>
          <p:cNvGrpSpPr/>
          <p:nvPr/>
        </p:nvGrpSpPr>
        <p:grpSpPr>
          <a:xfrm>
            <a:off x="3883585" y="2938603"/>
            <a:ext cx="5047488" cy="3410641"/>
            <a:chOff x="3724935" y="2885539"/>
            <a:chExt cx="5419065" cy="348307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935" y="2980159"/>
              <a:ext cx="5419065" cy="33884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6911416" y="2885539"/>
              <a:ext cx="1435851" cy="15560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pic>
        <p:nvPicPr>
          <p:cNvPr id="10" name="Picture 2" descr="http://wpcontent.answcdn.com/wikipedia/commons/thumb/3/31/StrikeDipPlungeRake.png/350px-StrikeDipPlungeRak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705" y="2959938"/>
            <a:ext cx="3254935" cy="35246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946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2</a:t>
            </a:r>
            <a:r>
              <a:rPr lang="en-NZ" baseline="30000" dirty="0" smtClean="0"/>
              <a:t>nd</a:t>
            </a:r>
            <a:r>
              <a:rPr lang="en-NZ" dirty="0" smtClean="0"/>
              <a:t> type of structural analysis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30157"/>
            <a:ext cx="4455414" cy="5311740"/>
          </a:xfrm>
        </p:spPr>
        <p:txBody>
          <a:bodyPr>
            <a:normAutofit fontScale="92500" lnSpcReduction="20000"/>
          </a:bodyPr>
          <a:lstStyle/>
          <a:p>
            <a:r>
              <a:rPr lang="en-NZ" dirty="0" smtClean="0"/>
              <a:t>Kinematic analysis</a:t>
            </a:r>
          </a:p>
          <a:p>
            <a:pPr lvl="1"/>
            <a:r>
              <a:rPr lang="en-NZ" dirty="0" smtClean="0"/>
              <a:t>study  movement of the lithosphere - this includes rates and magnitudes of </a:t>
            </a:r>
          </a:p>
          <a:p>
            <a:pPr lvl="1"/>
            <a:r>
              <a:rPr lang="en-NZ" dirty="0" smtClean="0"/>
              <a:t>plate movement – e.g. GPS or seafloor chronology</a:t>
            </a:r>
          </a:p>
          <a:p>
            <a:pPr lvl="1"/>
            <a:r>
              <a:rPr lang="en-NZ" dirty="0" smtClean="0"/>
              <a:t>fault slip</a:t>
            </a:r>
          </a:p>
          <a:p>
            <a:pPr lvl="1"/>
            <a:r>
              <a:rPr lang="en-NZ" dirty="0" smtClean="0"/>
              <a:t>rock distortion by ductile deformation. </a:t>
            </a:r>
          </a:p>
          <a:p>
            <a:pPr lvl="1"/>
            <a:endParaRPr lang="en-NZ" dirty="0" smtClean="0"/>
          </a:p>
          <a:p>
            <a:r>
              <a:rPr lang="en-NZ" dirty="0" smtClean="0"/>
              <a:t>Understand four basic types of deformation (change in shape/position of rock):</a:t>
            </a:r>
          </a:p>
          <a:p>
            <a:pPr lvl="2"/>
            <a:r>
              <a:rPr lang="en-NZ" dirty="0" smtClean="0"/>
              <a:t>Translation - changes in position</a:t>
            </a:r>
          </a:p>
          <a:p>
            <a:pPr lvl="2"/>
            <a:r>
              <a:rPr lang="en-NZ" dirty="0" smtClean="0"/>
              <a:t>Rotation - changes in orientation</a:t>
            </a:r>
          </a:p>
          <a:p>
            <a:pPr lvl="2"/>
            <a:r>
              <a:rPr lang="en-NZ" dirty="0" smtClean="0"/>
              <a:t>Strain - changes in shape and size – lab exercise</a:t>
            </a:r>
            <a:endParaRPr lang="en-NZ" dirty="0"/>
          </a:p>
        </p:txBody>
      </p:sp>
      <p:pic>
        <p:nvPicPr>
          <p:cNvPr id="6" name="Picture 5" descr="GR1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380" y="853439"/>
            <a:ext cx="3633587" cy="558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254380" y="6072564"/>
            <a:ext cx="369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Importance of shear sense indicators</a:t>
            </a:r>
            <a:endParaRPr lang="en-N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28633" y="955498"/>
            <a:ext cx="3571875" cy="4762500"/>
            <a:chOff x="5028633" y="955498"/>
            <a:chExt cx="3571875" cy="4762500"/>
          </a:xfrm>
        </p:grpSpPr>
        <p:pic>
          <p:nvPicPr>
            <p:cNvPr id="1026" name="Picture 2" descr="Corona Height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8633" y="955498"/>
              <a:ext cx="3571875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084064" y="963991"/>
              <a:ext cx="2914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 smtClean="0"/>
                <a:t>Corona heights San Francisco</a:t>
              </a:r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117857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Types of deformation</a:t>
            </a: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 </a:t>
            </a:r>
            <a:endParaRPr lang="en-NZ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713" y="1091218"/>
            <a:ext cx="3818695" cy="95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0273" y="379537"/>
            <a:ext cx="2017014" cy="167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8097" y="706932"/>
            <a:ext cx="2426208" cy="1346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0690" y="2142766"/>
            <a:ext cx="5482619" cy="430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985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239654"/>
              </p:ext>
            </p:extLst>
          </p:nvPr>
        </p:nvGraphicFramePr>
        <p:xfrm>
          <a:off x="509396" y="90983"/>
          <a:ext cx="8149590" cy="6105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658"/>
                <a:gridCol w="5700932"/>
              </a:tblGrid>
              <a:tr h="436321">
                <a:tc>
                  <a:txBody>
                    <a:bodyPr/>
                    <a:lstStyle/>
                    <a:p>
                      <a:r>
                        <a:rPr lang="en-NZ" sz="1650" dirty="0" smtClean="0"/>
                        <a:t>subject</a:t>
                      </a:r>
                      <a:endParaRPr lang="en-NZ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1650" dirty="0" smtClean="0"/>
                        <a:t>Lectures</a:t>
                      </a:r>
                      <a:endParaRPr lang="en-NZ" sz="1650" dirty="0"/>
                    </a:p>
                  </a:txBody>
                  <a:tcPr/>
                </a:tc>
              </a:tr>
              <a:tr h="575614">
                <a:tc>
                  <a:txBody>
                    <a:bodyPr/>
                    <a:lstStyle/>
                    <a:p>
                      <a:r>
                        <a:rPr lang="en-NZ" sz="1650" dirty="0" smtClean="0"/>
                        <a:t>Forces, stresses, strain</a:t>
                      </a:r>
                      <a:endParaRPr lang="en-NZ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sz="1650" dirty="0" smtClean="0"/>
                        <a:t>Stresses and Mohr</a:t>
                      </a:r>
                      <a:r>
                        <a:rPr lang="en-NZ" sz="1650" baseline="0" dirty="0" smtClean="0"/>
                        <a:t> diagrams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sz="1650" dirty="0" smtClean="0"/>
                        <a:t>States of stress in the lithosphere</a:t>
                      </a:r>
                    </a:p>
                  </a:txBody>
                  <a:tcPr/>
                </a:tc>
              </a:tr>
              <a:tr h="575614">
                <a:tc>
                  <a:txBody>
                    <a:bodyPr/>
                    <a:lstStyle/>
                    <a:p>
                      <a:r>
                        <a:rPr lang="en-NZ" sz="1650" dirty="0" smtClean="0"/>
                        <a:t>Rock as a mechanical material</a:t>
                      </a:r>
                      <a:endParaRPr lang="en-NZ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sz="1650" b="0" baseline="0" dirty="0" smtClean="0"/>
                        <a:t>introduction to strain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sz="1650" b="0" baseline="0" dirty="0" smtClean="0"/>
                        <a:t>Elasticity, plasticity, viscosity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sz="1650" baseline="0" dirty="0" smtClean="0"/>
                        <a:t>Stress strain behaviour</a:t>
                      </a:r>
                      <a:endParaRPr lang="en-NZ" sz="1650" dirty="0"/>
                    </a:p>
                  </a:txBody>
                  <a:tcPr/>
                </a:tc>
              </a:tr>
              <a:tr h="311601">
                <a:tc>
                  <a:txBody>
                    <a:bodyPr/>
                    <a:lstStyle/>
                    <a:p>
                      <a:r>
                        <a:rPr lang="en-NZ" sz="1650" dirty="0" smtClean="0"/>
                        <a:t>Introduction to Deformation</a:t>
                      </a:r>
                    </a:p>
                    <a:p>
                      <a:endParaRPr lang="en-NZ" sz="165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sz="1650" dirty="0" smtClean="0"/>
                        <a:t>Components of strain - Translation, rotation, dilation, distortion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sz="1650" dirty="0" smtClean="0"/>
                        <a:t>Infinitesimal</a:t>
                      </a:r>
                      <a:r>
                        <a:rPr lang="en-NZ" sz="1650" baseline="0" dirty="0" smtClean="0"/>
                        <a:t>, incremental and finite strain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sz="1650" baseline="0" dirty="0" smtClean="0"/>
                        <a:t>Measuring and reporting strain</a:t>
                      </a:r>
                      <a:endParaRPr lang="en-NZ" sz="1650" dirty="0" smtClean="0"/>
                    </a:p>
                  </a:txBody>
                  <a:tcPr/>
                </a:tc>
              </a:tr>
              <a:tr h="720738">
                <a:tc>
                  <a:txBody>
                    <a:bodyPr/>
                    <a:lstStyle/>
                    <a:p>
                      <a:r>
                        <a:rPr lang="en-NZ" sz="1650" dirty="0" smtClean="0"/>
                        <a:t>Brittle deformation</a:t>
                      </a:r>
                      <a:endParaRPr lang="en-NZ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sz="1650" dirty="0" smtClean="0"/>
                        <a:t>Fracturing and jointing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sz="1650" dirty="0" err="1" smtClean="0"/>
                        <a:t>Andersonian</a:t>
                      </a:r>
                      <a:r>
                        <a:rPr lang="en-NZ" sz="1650" baseline="0" dirty="0" smtClean="0"/>
                        <a:t> faulting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sz="1650" dirty="0" smtClean="0"/>
                        <a:t>Conditions for brittle failure and sliding - Mohr</a:t>
                      </a:r>
                      <a:r>
                        <a:rPr lang="en-NZ" sz="1650" baseline="0" dirty="0" smtClean="0"/>
                        <a:t> circles</a:t>
                      </a:r>
                    </a:p>
                  </a:txBody>
                  <a:tcPr/>
                </a:tc>
              </a:tr>
              <a:tr h="996238">
                <a:tc>
                  <a:txBody>
                    <a:bodyPr/>
                    <a:lstStyle/>
                    <a:p>
                      <a:r>
                        <a:rPr lang="en-NZ" sz="1650" dirty="0" smtClean="0"/>
                        <a:t>Ductile deformation</a:t>
                      </a:r>
                      <a:endParaRPr lang="en-NZ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Z" sz="1650" dirty="0" smtClean="0"/>
                        <a:t>Fault-related folding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sz="1650" b="0" dirty="0" smtClean="0">
                          <a:solidFill>
                            <a:schemeClr val="tx1"/>
                          </a:solidFill>
                        </a:rPr>
                        <a:t>Fold description and classification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Z" sz="1650" b="0" dirty="0" smtClean="0">
                          <a:solidFill>
                            <a:schemeClr val="tx1"/>
                          </a:solidFill>
                        </a:rPr>
                        <a:t>Mechanics of folding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sz="1650" dirty="0" err="1" smtClean="0"/>
                        <a:t>Lineations</a:t>
                      </a:r>
                      <a:r>
                        <a:rPr lang="en-NZ" sz="1650" dirty="0" smtClean="0"/>
                        <a:t> and foliations</a:t>
                      </a:r>
                      <a:endParaRPr lang="en-NZ" sz="1650" dirty="0"/>
                    </a:p>
                  </a:txBody>
                  <a:tcPr/>
                </a:tc>
              </a:tr>
              <a:tr h="436321">
                <a:tc>
                  <a:txBody>
                    <a:bodyPr/>
                    <a:lstStyle/>
                    <a:p>
                      <a:r>
                        <a:rPr lang="en-NZ" sz="1650" dirty="0" smtClean="0"/>
                        <a:t>Shear zones</a:t>
                      </a:r>
                      <a:endParaRPr lang="en-NZ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sz="1650" dirty="0" smtClean="0"/>
                        <a:t>Brittle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sz="1650" dirty="0" smtClean="0"/>
                        <a:t>Ductile </a:t>
                      </a:r>
                    </a:p>
                  </a:txBody>
                  <a:tcPr/>
                </a:tc>
              </a:tr>
              <a:tr h="436321">
                <a:tc>
                  <a:txBody>
                    <a:bodyPr/>
                    <a:lstStyle/>
                    <a:p>
                      <a:r>
                        <a:rPr lang="en-NZ" sz="1650" dirty="0" smtClean="0"/>
                        <a:t>Kinematic analysis</a:t>
                      </a:r>
                      <a:endParaRPr lang="en-NZ" sz="16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sz="1650" dirty="0" smtClean="0"/>
                        <a:t>Shear sense indicators</a:t>
                      </a:r>
                      <a:endParaRPr lang="en-NZ" sz="1650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sz="1650" dirty="0" smtClean="0"/>
                        <a:t>Fault interactions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0513" y="-4371563"/>
            <a:ext cx="972502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1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Resources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130157"/>
            <a:ext cx="8510016" cy="5311740"/>
          </a:xfrm>
        </p:spPr>
        <p:txBody>
          <a:bodyPr>
            <a:normAutofit fontScale="85000" lnSpcReduction="10000"/>
          </a:bodyPr>
          <a:lstStyle/>
          <a:p>
            <a:r>
              <a:rPr lang="en-NZ" sz="2000" dirty="0" smtClean="0"/>
              <a:t>Primary textbook </a:t>
            </a:r>
          </a:p>
          <a:p>
            <a:pPr lvl="1"/>
            <a:r>
              <a:rPr lang="en-NZ" sz="2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Van der </a:t>
            </a:r>
            <a:r>
              <a:rPr lang="en-NZ" sz="2000" u="sng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Pluijm</a:t>
            </a:r>
            <a:r>
              <a:rPr lang="en-NZ" sz="2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and </a:t>
            </a:r>
            <a:r>
              <a:rPr lang="en-NZ" sz="2000" u="sng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Marshak</a:t>
            </a:r>
            <a:r>
              <a:rPr lang="en-NZ" sz="2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(2004) Earth </a:t>
            </a:r>
            <a:r>
              <a:rPr lang="en-NZ" sz="20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Structure</a:t>
            </a:r>
            <a:endParaRPr lang="en-NZ" sz="2000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NZ" sz="2000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000"/>
              </a:spcBef>
            </a:pPr>
            <a:r>
              <a:rPr lang="en-NZ" sz="2000" dirty="0" smtClean="0"/>
              <a:t>Other </a:t>
            </a:r>
            <a:r>
              <a:rPr lang="en-NZ" sz="2000" dirty="0"/>
              <a:t>useful </a:t>
            </a:r>
            <a:r>
              <a:rPr lang="en-NZ" sz="2000" dirty="0" smtClean="0"/>
              <a:t>books</a:t>
            </a:r>
          </a:p>
          <a:p>
            <a:pPr marL="685800" lvl="2">
              <a:spcBef>
                <a:spcPts val="1000"/>
              </a:spcBef>
            </a:pPr>
            <a:r>
              <a:rPr lang="en-NZ" dirty="0">
                <a:hlinkClick r:id="rId3"/>
              </a:rPr>
              <a:t>Davis – structural geology of rocks and regions (electronic)</a:t>
            </a:r>
            <a:r>
              <a:rPr lang="en-NZ" dirty="0"/>
              <a:t> and </a:t>
            </a:r>
            <a:r>
              <a:rPr lang="en-NZ" dirty="0">
                <a:hlinkClick r:id="rId4"/>
              </a:rPr>
              <a:t>paper version of </a:t>
            </a:r>
            <a:r>
              <a:rPr lang="en-NZ" dirty="0" smtClean="0">
                <a:hlinkClick r:id="rId4"/>
              </a:rPr>
              <a:t>Davis</a:t>
            </a:r>
            <a:endParaRPr lang="en-NZ" dirty="0" smtClean="0"/>
          </a:p>
          <a:p>
            <a:pPr marL="685800" lvl="2">
              <a:spcBef>
                <a:spcPts val="1000"/>
              </a:spcBef>
            </a:pPr>
            <a:endParaRPr lang="en-NZ" dirty="0"/>
          </a:p>
          <a:p>
            <a:pPr marL="685800" lvl="2">
              <a:spcBef>
                <a:spcPts val="1000"/>
              </a:spcBef>
            </a:pPr>
            <a:r>
              <a:rPr lang="en-NZ" dirty="0" err="1" smtClean="0">
                <a:hlinkClick r:id="rId5"/>
              </a:rPr>
              <a:t>Fossen</a:t>
            </a:r>
            <a:r>
              <a:rPr lang="en-NZ" dirty="0" smtClean="0">
                <a:hlinkClick r:id="rId5"/>
              </a:rPr>
              <a:t> - structural geology (electronic)</a:t>
            </a:r>
            <a:r>
              <a:rPr lang="en-NZ" dirty="0" smtClean="0"/>
              <a:t> and </a:t>
            </a:r>
            <a:r>
              <a:rPr lang="en-NZ" dirty="0" smtClean="0">
                <a:hlinkClick r:id="rId6"/>
              </a:rPr>
              <a:t>paper version of </a:t>
            </a:r>
            <a:r>
              <a:rPr lang="en-NZ" dirty="0" err="1" smtClean="0">
                <a:hlinkClick r:id="rId6"/>
              </a:rPr>
              <a:t>Fossen</a:t>
            </a:r>
            <a:endParaRPr lang="en-NZ" dirty="0" smtClean="0"/>
          </a:p>
          <a:p>
            <a:pPr marL="685800" lvl="2">
              <a:spcBef>
                <a:spcPts val="1000"/>
              </a:spcBef>
            </a:pPr>
            <a:endParaRPr lang="en-NZ" dirty="0" smtClean="0"/>
          </a:p>
          <a:p>
            <a:pPr lvl="1"/>
            <a:r>
              <a:rPr lang="en-NZ" sz="20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Ragan - Structural geology: an introduction to geometrical techniques (electronic)</a:t>
            </a:r>
            <a:r>
              <a:rPr lang="en-NZ" sz="20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en-NZ" sz="2000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NZ" sz="20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Rowland et al. Structural analysis and synthesis - lab resource</a:t>
            </a:r>
            <a:endParaRPr lang="en-NZ" sz="2000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NZ" sz="2000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NZ" sz="2000" dirty="0" smtClean="0"/>
              <a:t>Presentation </a:t>
            </a:r>
            <a:r>
              <a:rPr lang="en-NZ" sz="2000" dirty="0"/>
              <a:t>material – illustrations, photographs, videos </a:t>
            </a:r>
            <a:r>
              <a:rPr lang="en-NZ" sz="2000" dirty="0" err="1"/>
              <a:t>etc</a:t>
            </a:r>
            <a:r>
              <a:rPr lang="en-NZ" sz="2000" dirty="0"/>
              <a:t> </a:t>
            </a:r>
          </a:p>
          <a:p>
            <a:pPr lvl="1"/>
            <a:r>
              <a:rPr lang="en-NZ" sz="2000" dirty="0"/>
              <a:t>Will be available on Learn as part of the </a:t>
            </a:r>
            <a:r>
              <a:rPr lang="en-NZ" sz="2000" dirty="0" err="1"/>
              <a:t>powerpoint</a:t>
            </a:r>
            <a:r>
              <a:rPr lang="en-NZ" sz="2000" dirty="0"/>
              <a:t> </a:t>
            </a:r>
            <a:r>
              <a:rPr lang="en-NZ" sz="2000" dirty="0" smtClean="0"/>
              <a:t>presentation</a:t>
            </a:r>
          </a:p>
          <a:p>
            <a:pPr lvl="1"/>
            <a:endParaRPr lang="en-NZ" sz="2000" dirty="0"/>
          </a:p>
          <a:p>
            <a:r>
              <a:rPr lang="en-NZ" sz="2000" dirty="0" smtClean="0"/>
              <a:t>Journal articles </a:t>
            </a:r>
          </a:p>
          <a:p>
            <a:pPr lvl="1"/>
            <a:r>
              <a:rPr lang="en-NZ" sz="2000" dirty="0" smtClean="0"/>
              <a:t>I may embed links to journal articles</a:t>
            </a:r>
          </a:p>
          <a:p>
            <a:pPr lvl="1"/>
            <a:endParaRPr lang="en-NZ" sz="2000" dirty="0"/>
          </a:p>
        </p:txBody>
      </p:sp>
    </p:spTree>
    <p:extLst>
      <p:ext uri="{BB962C8B-B14F-4D97-AF65-F5344CB8AC3E}">
        <p14:creationId xmlns:p14="http://schemas.microsoft.com/office/powerpoint/2010/main" val="427516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What is structural geology?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Defined as the </a:t>
            </a:r>
            <a:r>
              <a:rPr lang="en-NZ" u="sng" dirty="0" smtClean="0"/>
              <a:t>“study of the ‘architecture’ of the earths crust, as it results from (tectonic) deformation”</a:t>
            </a:r>
          </a:p>
          <a:p>
            <a:pPr lvl="1"/>
            <a:r>
              <a:rPr lang="en-NZ" dirty="0" smtClean="0"/>
              <a:t>How has the crust changed shape and volume?</a:t>
            </a:r>
          </a:p>
          <a:p>
            <a:pPr lvl="1"/>
            <a:endParaRPr lang="en-NZ" dirty="0" smtClean="0"/>
          </a:p>
          <a:p>
            <a:r>
              <a:rPr lang="en-NZ" dirty="0" smtClean="0"/>
              <a:t>Architecture reflects large scale </a:t>
            </a:r>
            <a:r>
              <a:rPr lang="en-NZ" b="1" u="sng" dirty="0" smtClean="0"/>
              <a:t>fault</a:t>
            </a:r>
            <a:r>
              <a:rPr lang="en-NZ" dirty="0" smtClean="0"/>
              <a:t> and </a:t>
            </a:r>
            <a:r>
              <a:rPr lang="en-NZ" b="1" u="sng" dirty="0" smtClean="0"/>
              <a:t>flow</a:t>
            </a:r>
            <a:r>
              <a:rPr lang="en-NZ" dirty="0" smtClean="0"/>
              <a:t> </a:t>
            </a:r>
            <a:r>
              <a:rPr lang="en-NZ" b="1" i="1" dirty="0" smtClean="0"/>
              <a:t>movements</a:t>
            </a:r>
            <a:r>
              <a:rPr lang="en-NZ" dirty="0" smtClean="0"/>
              <a:t> occurring in the crust and lithosphere </a:t>
            </a:r>
          </a:p>
          <a:p>
            <a:pPr lvl="1"/>
            <a:r>
              <a:rPr lang="en-NZ" dirty="0" smtClean="0"/>
              <a:t>Brittle versus ductile behaviour</a:t>
            </a:r>
          </a:p>
          <a:p>
            <a:endParaRPr lang="en-NZ" dirty="0"/>
          </a:p>
          <a:p>
            <a:r>
              <a:rPr lang="en-NZ" dirty="0" smtClean="0"/>
              <a:t>Interpret </a:t>
            </a:r>
            <a:r>
              <a:rPr lang="en-NZ" b="1" i="1" dirty="0"/>
              <a:t>movements</a:t>
            </a:r>
            <a:r>
              <a:rPr lang="en-NZ" dirty="0" smtClean="0"/>
              <a:t> from an incomplete data set</a:t>
            </a:r>
          </a:p>
          <a:p>
            <a:pPr lvl="1"/>
            <a:r>
              <a:rPr lang="en-NZ" dirty="0" smtClean="0"/>
              <a:t>Construct a deformation history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0990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76" y="282797"/>
            <a:ext cx="8802624" cy="867773"/>
          </a:xfrm>
        </p:spPr>
        <p:txBody>
          <a:bodyPr>
            <a:noAutofit/>
          </a:bodyPr>
          <a:lstStyle/>
          <a:p>
            <a:pPr algn="ctr"/>
            <a:r>
              <a:rPr lang="en-NZ" sz="4800" dirty="0" smtClean="0"/>
              <a:t>How does structural geology fit into the geosciences?</a:t>
            </a:r>
            <a:endParaRPr lang="en-NZ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0847"/>
            <a:ext cx="7886700" cy="4991049"/>
          </a:xfrm>
        </p:spPr>
        <p:txBody>
          <a:bodyPr>
            <a:normAutofit/>
          </a:bodyPr>
          <a:lstStyle/>
          <a:p>
            <a:r>
              <a:rPr lang="en-NZ" dirty="0" smtClean="0"/>
              <a:t>Three main scale-related</a:t>
            </a:r>
            <a:r>
              <a:rPr lang="en-NZ" baseline="0" dirty="0" smtClean="0"/>
              <a:t> </a:t>
            </a:r>
            <a:r>
              <a:rPr lang="en-NZ" dirty="0" smtClean="0"/>
              <a:t>sub-disciplines</a:t>
            </a:r>
            <a:endParaRPr lang="en-NZ" baseline="0" dirty="0" smtClean="0"/>
          </a:p>
          <a:p>
            <a:pPr lvl="1"/>
            <a:r>
              <a:rPr lang="en-NZ" baseline="0" dirty="0" smtClean="0"/>
              <a:t>Structural geology </a:t>
            </a:r>
          </a:p>
          <a:p>
            <a:pPr lvl="2"/>
            <a:r>
              <a:rPr lang="en-NZ" dirty="0" smtClean="0"/>
              <a:t>Grain to outcrop scale</a:t>
            </a:r>
            <a:endParaRPr lang="en-NZ" baseline="0" dirty="0" smtClean="0"/>
          </a:p>
          <a:p>
            <a:pPr lvl="1"/>
            <a:r>
              <a:rPr lang="en-NZ" baseline="0" dirty="0" smtClean="0"/>
              <a:t>Tectonics</a:t>
            </a:r>
          </a:p>
          <a:p>
            <a:pPr lvl="2"/>
            <a:r>
              <a:rPr lang="en-NZ" dirty="0" smtClean="0"/>
              <a:t>Outcrop to regional scale</a:t>
            </a:r>
            <a:endParaRPr lang="en-NZ" baseline="0" dirty="0" smtClean="0"/>
          </a:p>
          <a:p>
            <a:pPr lvl="1"/>
            <a:r>
              <a:rPr lang="en-NZ" baseline="0" dirty="0" smtClean="0"/>
              <a:t>Geodynamics</a:t>
            </a:r>
          </a:p>
          <a:p>
            <a:pPr lvl="2"/>
            <a:r>
              <a:rPr lang="en-NZ" dirty="0" smtClean="0"/>
              <a:t>Plate scale</a:t>
            </a:r>
            <a:endParaRPr lang="en-NZ" baseline="0" dirty="0" smtClean="0"/>
          </a:p>
          <a:p>
            <a:r>
              <a:rPr lang="en-NZ" baseline="0" dirty="0" smtClean="0"/>
              <a:t>Jointly, provide information</a:t>
            </a:r>
            <a:r>
              <a:rPr lang="en-NZ" dirty="0" smtClean="0"/>
              <a:t> about </a:t>
            </a:r>
          </a:p>
          <a:p>
            <a:pPr lvl="1"/>
            <a:r>
              <a:rPr lang="en-NZ" dirty="0" smtClean="0"/>
              <a:t>how minerals, rocks and the entire crust, lithosphere and mantle deforms</a:t>
            </a:r>
          </a:p>
          <a:p>
            <a:pPr lvl="1"/>
            <a:r>
              <a:rPr lang="en-NZ" baseline="0" dirty="0" smtClean="0"/>
              <a:t>The processes that control deformation</a:t>
            </a:r>
          </a:p>
        </p:txBody>
      </p:sp>
    </p:spTree>
    <p:extLst>
      <p:ext uri="{BB962C8B-B14F-4D97-AF65-F5344CB8AC3E}">
        <p14:creationId xmlns:p14="http://schemas.microsoft.com/office/powerpoint/2010/main" val="177809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NZ" baseline="0" dirty="0" smtClean="0"/>
              <a:t>Structural Geology discipline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375" y="768096"/>
            <a:ext cx="8595361" cy="1719072"/>
          </a:xfrm>
        </p:spPr>
        <p:txBody>
          <a:bodyPr>
            <a:normAutofit fontScale="70000" lnSpcReduction="20000"/>
          </a:bodyPr>
          <a:lstStyle/>
          <a:p>
            <a:r>
              <a:rPr lang="en-NZ" dirty="0" smtClean="0"/>
              <a:t>Use sub-mm to 100 m scale observations to </a:t>
            </a:r>
          </a:p>
          <a:p>
            <a:pPr lvl="1"/>
            <a:r>
              <a:rPr lang="en-NZ" dirty="0" smtClean="0"/>
              <a:t>characterise: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NZ" dirty="0" smtClean="0"/>
              <a:t>three-dimensional distribution of rock units</a:t>
            </a:r>
            <a:r>
              <a:rPr lang="en-NZ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▪ </a:t>
            </a:r>
            <a:r>
              <a:rPr lang="en-NZ" dirty="0" smtClean="0"/>
              <a:t>deformation structures</a:t>
            </a:r>
            <a:r>
              <a:rPr lang="en-NZ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▪ cross-cutting relationships</a:t>
            </a:r>
            <a:r>
              <a:rPr lang="en-NZ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NZ" i="1" dirty="0" smtClean="0"/>
              <a:t>(describing the geometry) </a:t>
            </a:r>
          </a:p>
          <a:p>
            <a:pPr lvl="2"/>
            <a:r>
              <a:rPr lang="en-NZ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 age of structures (timing)</a:t>
            </a:r>
          </a:p>
          <a:p>
            <a:pPr lvl="2"/>
            <a:r>
              <a:rPr lang="en-NZ" dirty="0" smtClean="0"/>
              <a:t>flow paths followed by particles during deformation </a:t>
            </a:r>
            <a:r>
              <a:rPr lang="en-NZ" i="1" dirty="0" smtClean="0"/>
              <a:t>(define the kinematics</a:t>
            </a:r>
            <a:r>
              <a:rPr lang="en-NZ" i="1" dirty="0"/>
              <a:t>)</a:t>
            </a:r>
          </a:p>
          <a:p>
            <a:pPr lvl="2"/>
            <a:r>
              <a:rPr lang="en-NZ" dirty="0" smtClean="0"/>
              <a:t>Infer orientation,</a:t>
            </a:r>
            <a:r>
              <a:rPr lang="en-NZ" baseline="0" dirty="0" smtClean="0"/>
              <a:t> timing </a:t>
            </a:r>
            <a:r>
              <a:rPr lang="en-NZ" dirty="0" smtClean="0"/>
              <a:t>and magnitude of the forces that drive deformation </a:t>
            </a:r>
            <a:r>
              <a:rPr lang="en-NZ" i="1" dirty="0" smtClean="0"/>
              <a:t>(understand the dynamics</a:t>
            </a:r>
            <a:r>
              <a:rPr lang="en-NZ" i="1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375" y="2447020"/>
            <a:ext cx="4578439" cy="4136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2346" y="6000988"/>
            <a:ext cx="29981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rgbClr val="0070C0"/>
                </a:solidFill>
              </a:rPr>
              <a:t>faults and folds in thin section</a:t>
            </a:r>
            <a:endParaRPr lang="en-NZ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2274" y="2434828"/>
            <a:ext cx="4080455" cy="4142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21042" y="4669536"/>
            <a:ext cx="33468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rgbClr val="0070C0"/>
                </a:solidFill>
              </a:rPr>
              <a:t>Outcrop of a faults/folds in a river</a:t>
            </a:r>
            <a:endParaRPr lang="en-N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9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Structural Geologists</a:t>
            </a:r>
            <a:r>
              <a:rPr lang="en-NZ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need to know…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385" y="930563"/>
            <a:ext cx="8581645" cy="1768957"/>
          </a:xfrm>
        </p:spPr>
        <p:txBody>
          <a:bodyPr>
            <a:normAutofit fontScale="92500"/>
          </a:bodyPr>
          <a:lstStyle/>
          <a:p>
            <a:r>
              <a:rPr lang="en-NZ" dirty="0" smtClean="0"/>
              <a:t>how rocks fail in response to applied stress</a:t>
            </a:r>
          </a:p>
          <a:p>
            <a:r>
              <a:rPr lang="en-NZ" dirty="0" smtClean="0"/>
              <a:t>how that failure is affected by factors including </a:t>
            </a:r>
          </a:p>
          <a:p>
            <a:pPr lvl="1"/>
            <a:r>
              <a:rPr lang="en-NZ" dirty="0"/>
              <a:t>Lithology ▪ water content </a:t>
            </a:r>
            <a:r>
              <a:rPr lang="en-NZ" dirty="0" smtClean="0"/>
              <a:t>(intrinsic factors - material properties)</a:t>
            </a:r>
          </a:p>
          <a:p>
            <a:pPr lvl="1"/>
            <a:r>
              <a:rPr lang="en-NZ" dirty="0" smtClean="0"/>
              <a:t>temperature </a:t>
            </a:r>
            <a:r>
              <a:rPr lang="en-NZ" dirty="0"/>
              <a:t>▪ </a:t>
            </a:r>
            <a:r>
              <a:rPr lang="en-NZ" dirty="0" smtClean="0"/>
              <a:t>depth (extrinsic factors – tectonics)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157088" y="2913888"/>
            <a:ext cx="4730880" cy="3528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85" y="2916032"/>
            <a:ext cx="3574987" cy="3525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8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NZ" dirty="0" smtClean="0"/>
              <a:t>Tectonics discipline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267968"/>
            <a:ext cx="8534400" cy="4767071"/>
          </a:xfrm>
        </p:spPr>
        <p:txBody>
          <a:bodyPr>
            <a:normAutofit lnSpcReduction="10000"/>
          </a:bodyPr>
          <a:lstStyle/>
          <a:p>
            <a:r>
              <a:rPr lang="en-NZ" dirty="0" smtClean="0"/>
              <a:t>Use information across a region to understand the geological context of deformation.</a:t>
            </a:r>
          </a:p>
          <a:p>
            <a:endParaRPr lang="en-NZ" dirty="0" smtClean="0"/>
          </a:p>
          <a:p>
            <a:r>
              <a:rPr lang="en-NZ" dirty="0" smtClean="0"/>
              <a:t>Requires integration of structural geology data</a:t>
            </a:r>
            <a:r>
              <a:rPr lang="en-NZ" dirty="0"/>
              <a:t> </a:t>
            </a:r>
            <a:r>
              <a:rPr lang="en-NZ" dirty="0" smtClean="0"/>
              <a:t>▪ maps</a:t>
            </a:r>
            <a:r>
              <a:rPr lang="en-NZ" dirty="0"/>
              <a:t> ▪ </a:t>
            </a:r>
            <a:r>
              <a:rPr lang="en-NZ" dirty="0" smtClean="0"/>
              <a:t>cross-sections</a:t>
            </a:r>
            <a:r>
              <a:rPr lang="en-NZ" dirty="0"/>
              <a:t> ▪ </a:t>
            </a:r>
            <a:r>
              <a:rPr lang="en-NZ" dirty="0" smtClean="0"/>
              <a:t>conceptual 3D block diagrams</a:t>
            </a:r>
            <a:r>
              <a:rPr lang="en-NZ" dirty="0"/>
              <a:t> ▪ </a:t>
            </a:r>
            <a:r>
              <a:rPr lang="en-NZ" dirty="0" smtClean="0"/>
              <a:t>sedimentology</a:t>
            </a:r>
            <a:r>
              <a:rPr lang="en-NZ" dirty="0"/>
              <a:t> ▪ </a:t>
            </a:r>
            <a:r>
              <a:rPr lang="en-NZ" dirty="0" smtClean="0"/>
              <a:t>petrology</a:t>
            </a:r>
            <a:r>
              <a:rPr lang="en-NZ" dirty="0"/>
              <a:t> ▪ </a:t>
            </a:r>
            <a:r>
              <a:rPr lang="en-NZ" dirty="0" smtClean="0"/>
              <a:t>geochronology</a:t>
            </a:r>
            <a:r>
              <a:rPr lang="en-NZ" dirty="0"/>
              <a:t> ▪ </a:t>
            </a:r>
            <a:r>
              <a:rPr lang="en-NZ" dirty="0" smtClean="0"/>
              <a:t>geochemistry</a:t>
            </a:r>
            <a:r>
              <a:rPr lang="en-NZ" dirty="0"/>
              <a:t> ▪ </a:t>
            </a:r>
            <a:r>
              <a:rPr lang="en-NZ" dirty="0" smtClean="0"/>
              <a:t>geophysics</a:t>
            </a:r>
            <a:r>
              <a:rPr lang="en-NZ" dirty="0"/>
              <a:t> ▪ </a:t>
            </a:r>
            <a:r>
              <a:rPr lang="en-NZ" dirty="0" smtClean="0"/>
              <a:t>geomorphology</a:t>
            </a:r>
          </a:p>
          <a:p>
            <a:endParaRPr lang="en-NZ" dirty="0" smtClean="0"/>
          </a:p>
          <a:p>
            <a:r>
              <a:rPr lang="en-NZ" dirty="0" smtClean="0"/>
              <a:t>Understand processes such as continental rifting</a:t>
            </a:r>
            <a:r>
              <a:rPr lang="en-NZ" dirty="0"/>
              <a:t> ▪ </a:t>
            </a:r>
            <a:r>
              <a:rPr lang="en-NZ" dirty="0" smtClean="0"/>
              <a:t>basin formation</a:t>
            </a:r>
            <a:r>
              <a:rPr lang="en-NZ" dirty="0"/>
              <a:t> ▪ </a:t>
            </a:r>
            <a:r>
              <a:rPr lang="en-NZ" dirty="0" smtClean="0"/>
              <a:t>subduction</a:t>
            </a:r>
            <a:r>
              <a:rPr lang="en-NZ" dirty="0"/>
              <a:t> ▪ </a:t>
            </a:r>
            <a:r>
              <a:rPr lang="en-NZ" dirty="0" smtClean="0"/>
              <a:t>collisional processes</a:t>
            </a:r>
            <a:r>
              <a:rPr lang="en-NZ" dirty="0"/>
              <a:t> ▪ </a:t>
            </a:r>
            <a:r>
              <a:rPr lang="en-NZ" dirty="0" smtClean="0"/>
              <a:t>mountain building</a:t>
            </a:r>
          </a:p>
        </p:txBody>
      </p:sp>
    </p:spTree>
    <p:extLst>
      <p:ext uri="{BB962C8B-B14F-4D97-AF65-F5344CB8AC3E}">
        <p14:creationId xmlns:p14="http://schemas.microsoft.com/office/powerpoint/2010/main" val="20239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5050</TotalTime>
  <Words>1052</Words>
  <Application>Microsoft Office PowerPoint</Application>
  <PresentationFormat>On-screen Show (4:3)</PresentationFormat>
  <Paragraphs>188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Geol 244 – structural geology</vt:lpstr>
      <vt:lpstr>Admin </vt:lpstr>
      <vt:lpstr>PowerPoint Presentation</vt:lpstr>
      <vt:lpstr>Resources</vt:lpstr>
      <vt:lpstr>What is structural geology?</vt:lpstr>
      <vt:lpstr>How does structural geology fit into the geosciences?</vt:lpstr>
      <vt:lpstr>Structural Geology discipline</vt:lpstr>
      <vt:lpstr>Structural Geologists need to know…</vt:lpstr>
      <vt:lpstr>Tectonics discipline</vt:lpstr>
      <vt:lpstr>Tectonics example</vt:lpstr>
      <vt:lpstr>Geodynamics discipline</vt:lpstr>
      <vt:lpstr>End users of structural geologists</vt:lpstr>
      <vt:lpstr>End users of structural geologists</vt:lpstr>
      <vt:lpstr>End users of structural geologists</vt:lpstr>
      <vt:lpstr>Structural analysis</vt:lpstr>
      <vt:lpstr>PowerPoint Presentation</vt:lpstr>
      <vt:lpstr>1st type of structural analysis</vt:lpstr>
      <vt:lpstr>PowerPoint Presentation</vt:lpstr>
      <vt:lpstr>Need to know vocabulary to describe effectively</vt:lpstr>
      <vt:lpstr>Definitions</vt:lpstr>
      <vt:lpstr>Definitions</vt:lpstr>
      <vt:lpstr>Definitions</vt:lpstr>
      <vt:lpstr>Definitions</vt:lpstr>
      <vt:lpstr>2nd type of structural analysis</vt:lpstr>
      <vt:lpstr>Types of deformation</vt:lpstr>
    </vt:vector>
  </TitlesOfParts>
  <Company>University of Canterbury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Brendan Duffy</dc:creator>
  <cp:lastModifiedBy>SSE</cp:lastModifiedBy>
  <cp:revision>173</cp:revision>
  <dcterms:created xsi:type="dcterms:W3CDTF">2014-06-03T04:23:00Z</dcterms:created>
  <dcterms:modified xsi:type="dcterms:W3CDTF">2014-08-12T02:08:34Z</dcterms:modified>
</cp:coreProperties>
</file>