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55" r:id="rId2"/>
    <p:sldId id="356" r:id="rId3"/>
    <p:sldId id="357" r:id="rId4"/>
    <p:sldId id="358" r:id="rId5"/>
    <p:sldId id="359" r:id="rId6"/>
    <p:sldId id="316" r:id="rId7"/>
    <p:sldId id="315" r:id="rId8"/>
    <p:sldId id="314" r:id="rId9"/>
    <p:sldId id="323" r:id="rId10"/>
    <p:sldId id="324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204" autoAdjust="0"/>
    <p:restoredTop sz="79390" autoAdjust="0"/>
  </p:normalViewPr>
  <p:slideViewPr>
    <p:cSldViewPr snapToGrid="0">
      <p:cViewPr varScale="1">
        <p:scale>
          <a:sx n="73" d="100"/>
          <a:sy n="73" d="100"/>
        </p:scale>
        <p:origin x="13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4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6" d="100"/>
        <a:sy n="11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Sheet1!$A$2:$A$25</c:f>
              <c:numCache>
                <c:formatCode>General</c:formatCode>
                <c:ptCount val="2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86</c:v>
                </c:pt>
                <c:pt idx="19">
                  <c:v>87</c:v>
                </c:pt>
                <c:pt idx="20">
                  <c:v>88</c:v>
                </c:pt>
                <c:pt idx="21">
                  <c:v>89</c:v>
                </c:pt>
                <c:pt idx="22">
                  <c:v>89.5</c:v>
                </c:pt>
                <c:pt idx="23">
                  <c:v>89.9</c:v>
                </c:pt>
              </c:numCache>
            </c:numRef>
          </c:xVal>
          <c:yVal>
            <c:numRef>
              <c:f>Sheet1!$B$2:$B$25</c:f>
              <c:numCache>
                <c:formatCode>General</c:formatCode>
                <c:ptCount val="24"/>
                <c:pt idx="0">
                  <c:v>1</c:v>
                </c:pt>
                <c:pt idx="1">
                  <c:v>1.0038198375433474</c:v>
                </c:pt>
                <c:pt idx="2">
                  <c:v>1.0154266118857451</c:v>
                </c:pt>
                <c:pt idx="3">
                  <c:v>1.035276180410083</c:v>
                </c:pt>
                <c:pt idx="4">
                  <c:v>1.0641777724759121</c:v>
                </c:pt>
                <c:pt idx="5">
                  <c:v>1.1033779189624917</c:v>
                </c:pt>
                <c:pt idx="6">
                  <c:v>1.1547005383792515</c:v>
                </c:pt>
                <c:pt idx="7">
                  <c:v>1.2207745887614561</c:v>
                </c:pt>
                <c:pt idx="8">
                  <c:v>1.3054072893322786</c:v>
                </c:pt>
                <c:pt idx="9">
                  <c:v>1.4142135623730949</c:v>
                </c:pt>
                <c:pt idx="10">
                  <c:v>1.5557238268604123</c:v>
                </c:pt>
                <c:pt idx="11">
                  <c:v>1.7434467956210977</c:v>
                </c:pt>
                <c:pt idx="12">
                  <c:v>1.9999999999999996</c:v>
                </c:pt>
                <c:pt idx="13">
                  <c:v>2.3662015831524985</c:v>
                </c:pt>
                <c:pt idx="14">
                  <c:v>2.9238044001630863</c:v>
                </c:pt>
                <c:pt idx="15">
                  <c:v>3.8637033051562737</c:v>
                </c:pt>
                <c:pt idx="16">
                  <c:v>5.758770483143631</c:v>
                </c:pt>
                <c:pt idx="17">
                  <c:v>11.47371324566986</c:v>
                </c:pt>
                <c:pt idx="18">
                  <c:v>14.33558702620369</c:v>
                </c:pt>
                <c:pt idx="19">
                  <c:v>19.107322609297348</c:v>
                </c:pt>
                <c:pt idx="20">
                  <c:v>28.653708347843732</c:v>
                </c:pt>
                <c:pt idx="21">
                  <c:v>57.2986884985499</c:v>
                </c:pt>
                <c:pt idx="22">
                  <c:v>114.59301348013082</c:v>
                </c:pt>
                <c:pt idx="23">
                  <c:v>572.95808601915076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534232"/>
        <c:axId val="135109608"/>
      </c:scatterChart>
      <c:valAx>
        <c:axId val="136534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Dip of plane "theta" (degrees)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109608"/>
        <c:crosses val="autoZero"/>
        <c:crossBetween val="midCat"/>
      </c:valAx>
      <c:valAx>
        <c:axId val="135109608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area below unit square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5342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5A032-FD04-4A41-A218-96A75AF42C4B}" type="datetimeFigureOut">
              <a:rPr lang="en-NZ" smtClean="0"/>
              <a:t>17/08/2014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D3D8D-462B-437C-9A72-D752AE5AC2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47987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3B3D1-B2A9-458F-A2B8-8E16036BA3DC}" type="datetimeFigureOut">
              <a:rPr lang="en-NZ" smtClean="0"/>
              <a:t>17/08/2014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B6310-CB37-4ADA-861B-E2FFD9C604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444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B6310-CB37-4ADA-861B-E2FFD9C60489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72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19A1B16-71EB-4BAC-BD40-CBA9C3C81BB8}" type="slidenum">
              <a:rPr lang="de-DE" altLang="en-US" sz="1200">
                <a:latin typeface="Arial" panose="020B0604020202020204" pitchFamily="34" charset="0"/>
              </a:rPr>
              <a:pPr eaLnBrk="1" hangingPunct="1"/>
              <a:t>2</a:t>
            </a:fld>
            <a:endParaRPr lang="de-DE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059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B6310-CB37-4ADA-861B-E2FFD9C60489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3507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 smtClean="0"/>
              <a:t>to describe stress on a randomly oriented plane in space we need to consider the 3d case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 smtClean="0"/>
              <a:t>Recall that two nonparallel planes have a line in common and that three or more nonparallel planes have a point in common. In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 smtClean="0"/>
              <a:t>other words, a point defines the intersection of an infinite number of planes with different orientations. The stress state at a point, therefore, can describe the stresses acting on all planes in a body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B6310-CB37-4ADA-861B-E2FFD9C60489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132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691E57-95F5-4B3B-949B-97F7109E1A4D}" type="datetimeFigureOut">
              <a:rPr lang="en-NZ" smtClean="0"/>
              <a:t>17/08/2014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F194673-8538-4FAC-8245-4B3A4FEF9E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5737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691E57-95F5-4B3B-949B-97F7109E1A4D}" type="datetimeFigureOut">
              <a:rPr lang="en-NZ" smtClean="0"/>
              <a:t>17/08/2014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F194673-8538-4FAC-8245-4B3A4FEF9E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466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691E57-95F5-4B3B-949B-97F7109E1A4D}" type="datetimeFigureOut">
              <a:rPr lang="en-NZ" smtClean="0"/>
              <a:t>17/08/2014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F194673-8538-4FAC-8245-4B3A4FEF9E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910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691E57-95F5-4B3B-949B-97F7109E1A4D}" type="datetimeFigureOut">
              <a:rPr lang="en-NZ" smtClean="0"/>
              <a:t>17/08/2014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F194673-8538-4FAC-8245-4B3A4FEF9E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865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691E57-95F5-4B3B-949B-97F7109E1A4D}" type="datetimeFigureOut">
              <a:rPr lang="en-NZ" smtClean="0"/>
              <a:t>17/08/2014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F194673-8538-4FAC-8245-4B3A4FEF9E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04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691E57-95F5-4B3B-949B-97F7109E1A4D}" type="datetimeFigureOut">
              <a:rPr lang="en-NZ" smtClean="0"/>
              <a:t>17/08/2014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F194673-8538-4FAC-8245-4B3A4FEF9E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927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691E57-95F5-4B3B-949B-97F7109E1A4D}" type="datetimeFigureOut">
              <a:rPr lang="en-NZ" smtClean="0"/>
              <a:t>17/08/2014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F194673-8538-4FAC-8245-4B3A4FEF9E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0545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691E57-95F5-4B3B-949B-97F7109E1A4D}" type="datetimeFigureOut">
              <a:rPr lang="en-NZ" smtClean="0"/>
              <a:t>17/08/2014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F194673-8538-4FAC-8245-4B3A4FEF9E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9044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691E57-95F5-4B3B-949B-97F7109E1A4D}" type="datetimeFigureOut">
              <a:rPr lang="en-NZ" smtClean="0"/>
              <a:t>17/08/2014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F194673-8538-4FAC-8245-4B3A4FEF9E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969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691E57-95F5-4B3B-949B-97F7109E1A4D}" type="datetimeFigureOut">
              <a:rPr lang="en-NZ" smtClean="0"/>
              <a:t>17/08/2014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F194673-8538-4FAC-8245-4B3A4FEF9E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2369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691E57-95F5-4B3B-949B-97F7109E1A4D}" type="datetimeFigureOut">
              <a:rPr lang="en-NZ" smtClean="0"/>
              <a:t>17/08/2014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F194673-8538-4FAC-8245-4B3A4FEF9E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110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7725"/>
            <a:ext cx="7886700" cy="867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30157"/>
            <a:ext cx="7886700" cy="531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1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enopausemakeover.com/wp-content/uploads/2010/07/iStock_000010915873X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3851" y="82130"/>
            <a:ext cx="7157920" cy="52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890" y="24384"/>
            <a:ext cx="8881110" cy="804673"/>
          </a:xfrm>
        </p:spPr>
        <p:txBody>
          <a:bodyPr>
            <a:normAutofit fontScale="90000"/>
          </a:bodyPr>
          <a:lstStyle/>
          <a:p>
            <a:r>
              <a:rPr lang="en-N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Geol</a:t>
            </a: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244 – structural geology</a:t>
            </a:r>
            <a:endParaRPr lang="en-N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6974" y="5898639"/>
            <a:ext cx="3631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Z" sz="3200" dirty="0" smtClean="0"/>
              <a:t>Lecture 3 – 3D stress</a:t>
            </a:r>
            <a:endParaRPr lang="en-NZ" sz="3200" dirty="0"/>
          </a:p>
        </p:txBody>
      </p:sp>
      <p:sp>
        <p:nvSpPr>
          <p:cNvPr id="4" name="Rectangle 3"/>
          <p:cNvSpPr/>
          <p:nvPr/>
        </p:nvSpPr>
        <p:spPr>
          <a:xfrm>
            <a:off x="744961" y="4544585"/>
            <a:ext cx="6269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NZ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Stress is a 3D concept</a:t>
            </a:r>
            <a:endParaRPr lang="en-NZ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985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06486" y="4310743"/>
            <a:ext cx="4091696" cy="1878920"/>
          </a:xfrm>
        </p:spPr>
        <p:txBody>
          <a:bodyPr>
            <a:noAutofit/>
          </a:bodyPr>
          <a:lstStyle/>
          <a:p>
            <a:pPr marL="228600" lvl="1">
              <a:spcBef>
                <a:spcPts val="1000"/>
              </a:spcBef>
            </a:pPr>
            <a:r>
              <a:rPr lang="en-NZ" dirty="0" smtClean="0"/>
              <a:t>If planes are perpendicular to the principal stresses</a:t>
            </a:r>
          </a:p>
          <a:p>
            <a:pPr marL="228600" lvl="1">
              <a:spcBef>
                <a:spcPts val="1000"/>
              </a:spcBef>
            </a:pPr>
            <a:r>
              <a:rPr lang="en-NZ" dirty="0" smtClean="0"/>
              <a:t>Shear stress = 0Pa</a:t>
            </a:r>
          </a:p>
          <a:p>
            <a:pPr marL="228600" lvl="1">
              <a:spcBef>
                <a:spcPts val="1000"/>
              </a:spcBef>
            </a:pPr>
            <a:r>
              <a:rPr lang="en-NZ" dirty="0" smtClean="0"/>
              <a:t>These are </a:t>
            </a:r>
            <a:r>
              <a:rPr lang="en-NZ" b="1" u="sng" dirty="0" smtClean="0"/>
              <a:t>principal </a:t>
            </a:r>
            <a:r>
              <a:rPr lang="en-NZ" b="1" u="sng" dirty="0"/>
              <a:t>planes of </a:t>
            </a:r>
            <a:r>
              <a:rPr lang="en-NZ" b="1" u="sng" dirty="0" smtClean="0"/>
              <a:t>stress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29150" y="4310743"/>
            <a:ext cx="3887391" cy="1878920"/>
          </a:xfrm>
        </p:spPr>
        <p:txBody>
          <a:bodyPr>
            <a:normAutofit/>
          </a:bodyPr>
          <a:lstStyle/>
          <a:p>
            <a:r>
              <a:rPr lang="en-NZ" sz="2400" dirty="0" smtClean="0"/>
              <a:t>If planes are inclined to principal stresses</a:t>
            </a:r>
          </a:p>
          <a:p>
            <a:r>
              <a:rPr lang="en-NZ" sz="2400" dirty="0" smtClean="0"/>
              <a:t>Shear stresses are non-zero</a:t>
            </a:r>
            <a:endParaRPr lang="en-NZ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575" y="973666"/>
            <a:ext cx="3771571" cy="34387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6486" y="1031369"/>
            <a:ext cx="4091695" cy="338108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735976" y="-42128"/>
            <a:ext cx="5224701" cy="1325563"/>
          </a:xfrm>
        </p:spPr>
        <p:txBody>
          <a:bodyPr>
            <a:normAutofit/>
          </a:bodyPr>
          <a:lstStyle/>
          <a:p>
            <a:pPr algn="ctr"/>
            <a:r>
              <a:rPr lang="en-NZ" sz="3200" b="1" dirty="0"/>
              <a:t>3D stress - Principal planes and principal stresses</a:t>
            </a:r>
          </a:p>
        </p:txBody>
      </p:sp>
      <p:pic>
        <p:nvPicPr>
          <p:cNvPr id="14" name="Picture 2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06485" y="192422"/>
            <a:ext cx="2088521" cy="1735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Freeform 18"/>
          <p:cNvSpPr/>
          <p:nvPr/>
        </p:nvSpPr>
        <p:spPr>
          <a:xfrm>
            <a:off x="1274093" y="604443"/>
            <a:ext cx="210158" cy="855997"/>
          </a:xfrm>
          <a:custGeom>
            <a:avLst/>
            <a:gdLst>
              <a:gd name="connsiteX0" fmla="*/ 195943 w 457200"/>
              <a:gd name="connsiteY0" fmla="*/ 0 h 1619794"/>
              <a:gd name="connsiteX1" fmla="*/ 0 w 457200"/>
              <a:gd name="connsiteY1" fmla="*/ 901337 h 1619794"/>
              <a:gd name="connsiteX2" fmla="*/ 13063 w 457200"/>
              <a:gd name="connsiteY2" fmla="*/ 1123406 h 1619794"/>
              <a:gd name="connsiteX3" fmla="*/ 26126 w 457200"/>
              <a:gd name="connsiteY3" fmla="*/ 1384663 h 1619794"/>
              <a:gd name="connsiteX4" fmla="*/ 39189 w 457200"/>
              <a:gd name="connsiteY4" fmla="*/ 1423851 h 1619794"/>
              <a:gd name="connsiteX5" fmla="*/ 78377 w 457200"/>
              <a:gd name="connsiteY5" fmla="*/ 1463040 h 1619794"/>
              <a:gd name="connsiteX6" fmla="*/ 91440 w 457200"/>
              <a:gd name="connsiteY6" fmla="*/ 1502228 h 1619794"/>
              <a:gd name="connsiteX7" fmla="*/ 104503 w 457200"/>
              <a:gd name="connsiteY7" fmla="*/ 1619794 h 1619794"/>
              <a:gd name="connsiteX8" fmla="*/ 457200 w 457200"/>
              <a:gd name="connsiteY8" fmla="*/ 692331 h 1619794"/>
              <a:gd name="connsiteX9" fmla="*/ 195943 w 457200"/>
              <a:gd name="connsiteY9" fmla="*/ 0 h 1619794"/>
              <a:gd name="connsiteX0" fmla="*/ 182880 w 444137"/>
              <a:gd name="connsiteY0" fmla="*/ 0 h 1619794"/>
              <a:gd name="connsiteX1" fmla="*/ 0 w 444137"/>
              <a:gd name="connsiteY1" fmla="*/ 1123406 h 1619794"/>
              <a:gd name="connsiteX2" fmla="*/ 13063 w 444137"/>
              <a:gd name="connsiteY2" fmla="*/ 1384663 h 1619794"/>
              <a:gd name="connsiteX3" fmla="*/ 26126 w 444137"/>
              <a:gd name="connsiteY3" fmla="*/ 1423851 h 1619794"/>
              <a:gd name="connsiteX4" fmla="*/ 65314 w 444137"/>
              <a:gd name="connsiteY4" fmla="*/ 1463040 h 1619794"/>
              <a:gd name="connsiteX5" fmla="*/ 78377 w 444137"/>
              <a:gd name="connsiteY5" fmla="*/ 1502228 h 1619794"/>
              <a:gd name="connsiteX6" fmla="*/ 91440 w 444137"/>
              <a:gd name="connsiteY6" fmla="*/ 1619794 h 1619794"/>
              <a:gd name="connsiteX7" fmla="*/ 444137 w 444137"/>
              <a:gd name="connsiteY7" fmla="*/ 692331 h 1619794"/>
              <a:gd name="connsiteX8" fmla="*/ 182880 w 444137"/>
              <a:gd name="connsiteY8" fmla="*/ 0 h 1619794"/>
              <a:gd name="connsiteX0" fmla="*/ 172451 w 433708"/>
              <a:gd name="connsiteY0" fmla="*/ 0 h 1619794"/>
              <a:gd name="connsiteX1" fmla="*/ 66304 w 433708"/>
              <a:gd name="connsiteY1" fmla="*/ 563896 h 1619794"/>
              <a:gd name="connsiteX2" fmla="*/ 2634 w 433708"/>
              <a:gd name="connsiteY2" fmla="*/ 1384663 h 1619794"/>
              <a:gd name="connsiteX3" fmla="*/ 15697 w 433708"/>
              <a:gd name="connsiteY3" fmla="*/ 1423851 h 1619794"/>
              <a:gd name="connsiteX4" fmla="*/ 54885 w 433708"/>
              <a:gd name="connsiteY4" fmla="*/ 1463040 h 1619794"/>
              <a:gd name="connsiteX5" fmla="*/ 67948 w 433708"/>
              <a:gd name="connsiteY5" fmla="*/ 1502228 h 1619794"/>
              <a:gd name="connsiteX6" fmla="*/ 81011 w 433708"/>
              <a:gd name="connsiteY6" fmla="*/ 1619794 h 1619794"/>
              <a:gd name="connsiteX7" fmla="*/ 433708 w 433708"/>
              <a:gd name="connsiteY7" fmla="*/ 692331 h 1619794"/>
              <a:gd name="connsiteX8" fmla="*/ 172451 w 433708"/>
              <a:gd name="connsiteY8" fmla="*/ 0 h 1619794"/>
              <a:gd name="connsiteX0" fmla="*/ 172451 w 433708"/>
              <a:gd name="connsiteY0" fmla="*/ 926 h 1620720"/>
              <a:gd name="connsiteX1" fmla="*/ 66304 w 433708"/>
              <a:gd name="connsiteY1" fmla="*/ 564822 h 1620720"/>
              <a:gd name="connsiteX2" fmla="*/ 2634 w 433708"/>
              <a:gd name="connsiteY2" fmla="*/ 1385589 h 1620720"/>
              <a:gd name="connsiteX3" fmla="*/ 15697 w 433708"/>
              <a:gd name="connsiteY3" fmla="*/ 1424777 h 1620720"/>
              <a:gd name="connsiteX4" fmla="*/ 54885 w 433708"/>
              <a:gd name="connsiteY4" fmla="*/ 1463966 h 1620720"/>
              <a:gd name="connsiteX5" fmla="*/ 67948 w 433708"/>
              <a:gd name="connsiteY5" fmla="*/ 1503154 h 1620720"/>
              <a:gd name="connsiteX6" fmla="*/ 81011 w 433708"/>
              <a:gd name="connsiteY6" fmla="*/ 1620720 h 1620720"/>
              <a:gd name="connsiteX7" fmla="*/ 433708 w 433708"/>
              <a:gd name="connsiteY7" fmla="*/ 693257 h 1620720"/>
              <a:gd name="connsiteX8" fmla="*/ 172451 w 433708"/>
              <a:gd name="connsiteY8" fmla="*/ 926 h 1620720"/>
              <a:gd name="connsiteX0" fmla="*/ 171818 w 433075"/>
              <a:gd name="connsiteY0" fmla="*/ 699 h 1620493"/>
              <a:gd name="connsiteX1" fmla="*/ 56079 w 433075"/>
              <a:gd name="connsiteY1" fmla="*/ 686089 h 1620493"/>
              <a:gd name="connsiteX2" fmla="*/ 2001 w 433075"/>
              <a:gd name="connsiteY2" fmla="*/ 1385362 h 1620493"/>
              <a:gd name="connsiteX3" fmla="*/ 15064 w 433075"/>
              <a:gd name="connsiteY3" fmla="*/ 1424550 h 1620493"/>
              <a:gd name="connsiteX4" fmla="*/ 54252 w 433075"/>
              <a:gd name="connsiteY4" fmla="*/ 1463739 h 1620493"/>
              <a:gd name="connsiteX5" fmla="*/ 67315 w 433075"/>
              <a:gd name="connsiteY5" fmla="*/ 1502927 h 1620493"/>
              <a:gd name="connsiteX6" fmla="*/ 80378 w 433075"/>
              <a:gd name="connsiteY6" fmla="*/ 1620493 h 1620493"/>
              <a:gd name="connsiteX7" fmla="*/ 433075 w 433075"/>
              <a:gd name="connsiteY7" fmla="*/ 693030 h 1620493"/>
              <a:gd name="connsiteX8" fmla="*/ 171818 w 433075"/>
              <a:gd name="connsiteY8" fmla="*/ 699 h 1620493"/>
              <a:gd name="connsiteX0" fmla="*/ 191001 w 433075"/>
              <a:gd name="connsiteY0" fmla="*/ 710 h 1610912"/>
              <a:gd name="connsiteX1" fmla="*/ 56079 w 433075"/>
              <a:gd name="connsiteY1" fmla="*/ 676508 h 1610912"/>
              <a:gd name="connsiteX2" fmla="*/ 2001 w 433075"/>
              <a:gd name="connsiteY2" fmla="*/ 1375781 h 1610912"/>
              <a:gd name="connsiteX3" fmla="*/ 15064 w 433075"/>
              <a:gd name="connsiteY3" fmla="*/ 1414969 h 1610912"/>
              <a:gd name="connsiteX4" fmla="*/ 54252 w 433075"/>
              <a:gd name="connsiteY4" fmla="*/ 1454158 h 1610912"/>
              <a:gd name="connsiteX5" fmla="*/ 67315 w 433075"/>
              <a:gd name="connsiteY5" fmla="*/ 1493346 h 1610912"/>
              <a:gd name="connsiteX6" fmla="*/ 80378 w 433075"/>
              <a:gd name="connsiteY6" fmla="*/ 1610912 h 1610912"/>
              <a:gd name="connsiteX7" fmla="*/ 433075 w 433075"/>
              <a:gd name="connsiteY7" fmla="*/ 683449 h 1610912"/>
              <a:gd name="connsiteX8" fmla="*/ 191001 w 433075"/>
              <a:gd name="connsiteY8" fmla="*/ 710 h 1610912"/>
              <a:gd name="connsiteX0" fmla="*/ 175940 w 418014"/>
              <a:gd name="connsiteY0" fmla="*/ 719 h 1610921"/>
              <a:gd name="connsiteX1" fmla="*/ 41018 w 418014"/>
              <a:gd name="connsiteY1" fmla="*/ 676517 h 1610921"/>
              <a:gd name="connsiteX2" fmla="*/ 3 w 418014"/>
              <a:gd name="connsiteY2" fmla="*/ 1414978 h 1610921"/>
              <a:gd name="connsiteX3" fmla="*/ 39191 w 418014"/>
              <a:gd name="connsiteY3" fmla="*/ 1454167 h 1610921"/>
              <a:gd name="connsiteX4" fmla="*/ 52254 w 418014"/>
              <a:gd name="connsiteY4" fmla="*/ 1493355 h 1610921"/>
              <a:gd name="connsiteX5" fmla="*/ 65317 w 418014"/>
              <a:gd name="connsiteY5" fmla="*/ 1610921 h 1610921"/>
              <a:gd name="connsiteX6" fmla="*/ 418014 w 418014"/>
              <a:gd name="connsiteY6" fmla="*/ 683458 h 1610921"/>
              <a:gd name="connsiteX7" fmla="*/ 175940 w 418014"/>
              <a:gd name="connsiteY7" fmla="*/ 719 h 1610921"/>
              <a:gd name="connsiteX0" fmla="*/ 176107 w 418181"/>
              <a:gd name="connsiteY0" fmla="*/ 719 h 1610921"/>
              <a:gd name="connsiteX1" fmla="*/ 41185 w 418181"/>
              <a:gd name="connsiteY1" fmla="*/ 676517 h 1610921"/>
              <a:gd name="connsiteX2" fmla="*/ 170 w 418181"/>
              <a:gd name="connsiteY2" fmla="*/ 1414978 h 1610921"/>
              <a:gd name="connsiteX3" fmla="*/ 52421 w 418181"/>
              <a:gd name="connsiteY3" fmla="*/ 1493355 h 1610921"/>
              <a:gd name="connsiteX4" fmla="*/ 65484 w 418181"/>
              <a:gd name="connsiteY4" fmla="*/ 1610921 h 1610921"/>
              <a:gd name="connsiteX5" fmla="*/ 418181 w 418181"/>
              <a:gd name="connsiteY5" fmla="*/ 683458 h 1610921"/>
              <a:gd name="connsiteX6" fmla="*/ 176107 w 418181"/>
              <a:gd name="connsiteY6" fmla="*/ 719 h 1610921"/>
              <a:gd name="connsiteX0" fmla="*/ 176565 w 418639"/>
              <a:gd name="connsiteY0" fmla="*/ 719 h 1653653"/>
              <a:gd name="connsiteX1" fmla="*/ 41643 w 418639"/>
              <a:gd name="connsiteY1" fmla="*/ 676517 h 1653653"/>
              <a:gd name="connsiteX2" fmla="*/ 628 w 418639"/>
              <a:gd name="connsiteY2" fmla="*/ 1414978 h 1653653"/>
              <a:gd name="connsiteX3" fmla="*/ 65942 w 418639"/>
              <a:gd name="connsiteY3" fmla="*/ 1610921 h 1653653"/>
              <a:gd name="connsiteX4" fmla="*/ 418639 w 418639"/>
              <a:gd name="connsiteY4" fmla="*/ 683458 h 1653653"/>
              <a:gd name="connsiteX5" fmla="*/ 176565 w 418639"/>
              <a:gd name="connsiteY5" fmla="*/ 719 h 1653653"/>
              <a:gd name="connsiteX0" fmla="*/ 158845 w 400919"/>
              <a:gd name="connsiteY0" fmla="*/ 696 h 1642341"/>
              <a:gd name="connsiteX1" fmla="*/ 23923 w 400919"/>
              <a:gd name="connsiteY1" fmla="*/ 676494 h 1642341"/>
              <a:gd name="connsiteX2" fmla="*/ 2092 w 400919"/>
              <a:gd name="connsiteY2" fmla="*/ 1315842 h 1642341"/>
              <a:gd name="connsiteX3" fmla="*/ 48222 w 400919"/>
              <a:gd name="connsiteY3" fmla="*/ 1610898 h 1642341"/>
              <a:gd name="connsiteX4" fmla="*/ 400919 w 400919"/>
              <a:gd name="connsiteY4" fmla="*/ 683435 h 1642341"/>
              <a:gd name="connsiteX5" fmla="*/ 158845 w 400919"/>
              <a:gd name="connsiteY5" fmla="*/ 696 h 1642341"/>
              <a:gd name="connsiteX0" fmla="*/ 158767 w 400841"/>
              <a:gd name="connsiteY0" fmla="*/ 696 h 1610898"/>
              <a:gd name="connsiteX1" fmla="*/ 23845 w 400841"/>
              <a:gd name="connsiteY1" fmla="*/ 676494 h 1610898"/>
              <a:gd name="connsiteX2" fmla="*/ 2014 w 400841"/>
              <a:gd name="connsiteY2" fmla="*/ 1315842 h 1610898"/>
              <a:gd name="connsiteX3" fmla="*/ 48144 w 400841"/>
              <a:gd name="connsiteY3" fmla="*/ 1610898 h 1610898"/>
              <a:gd name="connsiteX4" fmla="*/ 400841 w 400841"/>
              <a:gd name="connsiteY4" fmla="*/ 683435 h 1610898"/>
              <a:gd name="connsiteX5" fmla="*/ 158767 w 400841"/>
              <a:gd name="connsiteY5" fmla="*/ 696 h 1610898"/>
              <a:gd name="connsiteX0" fmla="*/ 153270 w 395344"/>
              <a:gd name="connsiteY0" fmla="*/ 771 h 1610973"/>
              <a:gd name="connsiteX1" fmla="*/ 18348 w 395344"/>
              <a:gd name="connsiteY1" fmla="*/ 676569 h 1610973"/>
              <a:gd name="connsiteX2" fmla="*/ 42647 w 395344"/>
              <a:gd name="connsiteY2" fmla="*/ 1610973 h 1610973"/>
              <a:gd name="connsiteX3" fmla="*/ 395344 w 395344"/>
              <a:gd name="connsiteY3" fmla="*/ 683510 h 1610973"/>
              <a:gd name="connsiteX4" fmla="*/ 153270 w 395344"/>
              <a:gd name="connsiteY4" fmla="*/ 771 h 1610973"/>
              <a:gd name="connsiteX0" fmla="*/ 153270 w 395344"/>
              <a:gd name="connsiteY0" fmla="*/ 0 h 1610202"/>
              <a:gd name="connsiteX1" fmla="*/ 18348 w 395344"/>
              <a:gd name="connsiteY1" fmla="*/ 675798 h 1610202"/>
              <a:gd name="connsiteX2" fmla="*/ 42647 w 395344"/>
              <a:gd name="connsiteY2" fmla="*/ 1610202 h 1610202"/>
              <a:gd name="connsiteX3" fmla="*/ 395344 w 395344"/>
              <a:gd name="connsiteY3" fmla="*/ 682739 h 1610202"/>
              <a:gd name="connsiteX4" fmla="*/ 153270 w 395344"/>
              <a:gd name="connsiteY4" fmla="*/ 0 h 1610202"/>
              <a:gd name="connsiteX0" fmla="*/ 154979 w 397053"/>
              <a:gd name="connsiteY0" fmla="*/ 0 h 1610202"/>
              <a:gd name="connsiteX1" fmla="*/ 16860 w 397053"/>
              <a:gd name="connsiteY1" fmla="*/ 925180 h 1610202"/>
              <a:gd name="connsiteX2" fmla="*/ 44356 w 397053"/>
              <a:gd name="connsiteY2" fmla="*/ 1610202 h 1610202"/>
              <a:gd name="connsiteX3" fmla="*/ 397053 w 397053"/>
              <a:gd name="connsiteY3" fmla="*/ 682739 h 1610202"/>
              <a:gd name="connsiteX4" fmla="*/ 154979 w 397053"/>
              <a:gd name="connsiteY4" fmla="*/ 0 h 1610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053" h="1610202">
                <a:moveTo>
                  <a:pt x="154979" y="0"/>
                </a:moveTo>
                <a:cubicBezTo>
                  <a:pt x="135308" y="42538"/>
                  <a:pt x="35297" y="656813"/>
                  <a:pt x="16860" y="925180"/>
                </a:cubicBezTo>
                <a:cubicBezTo>
                  <a:pt x="-1577" y="1193547"/>
                  <a:pt x="-18477" y="1609045"/>
                  <a:pt x="44356" y="1610202"/>
                </a:cubicBezTo>
                <a:lnTo>
                  <a:pt x="397053" y="682739"/>
                </a:lnTo>
                <a:lnTo>
                  <a:pt x="154979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056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uiExpand="1" build="p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953" y="87725"/>
            <a:ext cx="8477572" cy="867773"/>
          </a:xfrm>
        </p:spPr>
        <p:txBody>
          <a:bodyPr>
            <a:noAutofit/>
          </a:bodyPr>
          <a:lstStyle/>
          <a:p>
            <a:pPr algn="ctr"/>
            <a:r>
              <a:rPr lang="en-NZ" sz="3200" b="1" dirty="0" smtClean="0"/>
              <a:t>Exercise – resolve normal and shear stresses for differently inclined planes within a cube</a:t>
            </a:r>
            <a:endParaRPr lang="en-NZ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2853"/>
            <a:ext cx="7886700" cy="5109043"/>
          </a:xfrm>
        </p:spPr>
        <p:txBody>
          <a:bodyPr>
            <a:normAutofit fontScale="92500" lnSpcReduction="20000"/>
          </a:bodyPr>
          <a:lstStyle/>
          <a:p>
            <a:r>
              <a:rPr lang="de-DE" altLang="en-US" dirty="0"/>
              <a:t>A pillar has a square base of 3 m</a:t>
            </a:r>
            <a:r>
              <a:rPr lang="de-DE" altLang="en-US" baseline="30000" dirty="0"/>
              <a:t>2</a:t>
            </a:r>
            <a:r>
              <a:rPr lang="de-DE" altLang="en-US" dirty="0"/>
              <a:t> </a:t>
            </a:r>
          </a:p>
          <a:p>
            <a:r>
              <a:rPr lang="de-DE" altLang="en-US" dirty="0"/>
              <a:t>The pillar supports a weight with a mass of 15.000 kg </a:t>
            </a:r>
          </a:p>
          <a:p>
            <a:endParaRPr lang="de-DE" altLang="en-US" dirty="0"/>
          </a:p>
          <a:p>
            <a:r>
              <a:rPr lang="de-DE" altLang="en-US" dirty="0"/>
              <a:t>Calculate </a:t>
            </a:r>
            <a:r>
              <a:rPr lang="de-DE" altLang="en-US" dirty="0">
                <a:latin typeface="Symbol" panose="05050102010706020507" pitchFamily="18" charset="2"/>
              </a:rPr>
              <a:t>s</a:t>
            </a:r>
            <a:r>
              <a:rPr lang="de-DE" altLang="en-US" baseline="-25000" dirty="0"/>
              <a:t>N</a:t>
            </a:r>
            <a:r>
              <a:rPr lang="de-DE" altLang="en-US" dirty="0"/>
              <a:t> and </a:t>
            </a:r>
            <a:r>
              <a:rPr lang="de-DE" altLang="en-US" dirty="0" smtClean="0">
                <a:latin typeface="Symbol" panose="05050102010706020507" pitchFamily="18" charset="2"/>
              </a:rPr>
              <a:t>s</a:t>
            </a:r>
            <a:r>
              <a:rPr lang="de-DE" altLang="en-US" baseline="-25000" dirty="0" smtClean="0"/>
              <a:t>S</a:t>
            </a:r>
            <a:r>
              <a:rPr lang="de-DE" altLang="en-US" dirty="0" smtClean="0"/>
              <a:t>, and the ratio of these, </a:t>
            </a:r>
            <a:r>
              <a:rPr lang="de-DE" altLang="en-US" dirty="0"/>
              <a:t>for </a:t>
            </a:r>
            <a:r>
              <a:rPr lang="de-DE" altLang="en-US" dirty="0" smtClean="0"/>
              <a:t>three planes </a:t>
            </a:r>
            <a:r>
              <a:rPr lang="de-DE" altLang="en-US" dirty="0"/>
              <a:t>within the pillar</a:t>
            </a:r>
          </a:p>
          <a:p>
            <a:pPr>
              <a:buFontTx/>
              <a:buAutoNum type="alphaLcParenBoth"/>
            </a:pPr>
            <a:r>
              <a:rPr lang="de-DE" altLang="en-US" dirty="0"/>
              <a:t> Plane is normal to axis of pillar</a:t>
            </a:r>
          </a:p>
          <a:p>
            <a:pPr>
              <a:buFontTx/>
              <a:buAutoNum type="alphaLcParenBoth"/>
            </a:pPr>
            <a:r>
              <a:rPr lang="de-DE" altLang="en-US" dirty="0"/>
              <a:t> Plane at 45° to pillar </a:t>
            </a:r>
            <a:r>
              <a:rPr lang="de-DE" altLang="en-US" dirty="0" smtClean="0"/>
              <a:t>axis</a:t>
            </a:r>
          </a:p>
          <a:p>
            <a:pPr>
              <a:buFontTx/>
              <a:buAutoNum type="alphaLcParenBoth"/>
            </a:pPr>
            <a:r>
              <a:rPr lang="de-DE" altLang="en-US" dirty="0"/>
              <a:t> </a:t>
            </a:r>
            <a:r>
              <a:rPr lang="de-DE" altLang="en-US" dirty="0" smtClean="0"/>
              <a:t>Plane at 60</a:t>
            </a:r>
            <a:r>
              <a:rPr lang="de-DE" altLang="en-US" dirty="0" smtClean="0">
                <a:latin typeface="Calibri" panose="020F0502020204030204" pitchFamily="34" charset="0"/>
              </a:rPr>
              <a:t>° to pillar axis</a:t>
            </a:r>
            <a:endParaRPr lang="de-DE" altLang="en-US" dirty="0"/>
          </a:p>
          <a:p>
            <a:endParaRPr lang="de-DE" altLang="en-US" dirty="0"/>
          </a:p>
          <a:p>
            <a:r>
              <a:rPr lang="de-DE" altLang="en-US" dirty="0"/>
              <a:t>Acceleration of gravity (g = 9.8 m s</a:t>
            </a:r>
            <a:r>
              <a:rPr lang="de-DE" altLang="en-US" baseline="30000" dirty="0"/>
              <a:t>-2</a:t>
            </a:r>
            <a:r>
              <a:rPr lang="de-DE" altLang="en-US" dirty="0"/>
              <a:t>); </a:t>
            </a:r>
          </a:p>
          <a:p>
            <a:endParaRPr lang="de-DE" altLang="en-US" dirty="0"/>
          </a:p>
          <a:p>
            <a:endParaRPr lang="de-DE" altLang="en-US" dirty="0"/>
          </a:p>
          <a:p>
            <a:r>
              <a:rPr lang="en-NZ" dirty="0" smtClean="0"/>
              <a:t>Next slide has schematic drawing of problem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5572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/>
        </p:nvSpPr>
        <p:spPr bwMode="auto">
          <a:xfrm rot="1460449">
            <a:off x="801969" y="4398799"/>
            <a:ext cx="4602984" cy="771451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 rot="1460449">
            <a:off x="3701955" y="2679236"/>
            <a:ext cx="1174495" cy="25302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 rot="1460449" flipH="1">
            <a:off x="3518577" y="2386387"/>
            <a:ext cx="293624" cy="2311929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rot="1460449">
            <a:off x="2949253" y="4807879"/>
            <a:ext cx="1370963" cy="21833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536120" y="5367511"/>
            <a:ext cx="471279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en-US" sz="1800" b="1" dirty="0" smtClean="0">
                <a:latin typeface="Arial" panose="020B0604020202020204" pitchFamily="34" charset="0"/>
              </a:rPr>
              <a:t>Opp = Shear force, </a:t>
            </a:r>
            <a:r>
              <a:rPr lang="en-NZ" altLang="en-US" sz="1800" b="1" dirty="0" smtClean="0">
                <a:latin typeface="Calibri" panose="020F0502020204030204" pitchFamily="34" charset="0"/>
              </a:rPr>
              <a:t>F</a:t>
            </a:r>
            <a:r>
              <a:rPr lang="el-GR" altLang="en-US" sz="1800" b="1" dirty="0" smtClean="0">
                <a:latin typeface="Calibri" panose="020F0502020204030204" pitchFamily="34" charset="0"/>
              </a:rPr>
              <a:t> </a:t>
            </a:r>
            <a:r>
              <a:rPr lang="de-DE" altLang="en-US" sz="1800" b="1" baseline="-25000" dirty="0" smtClean="0">
                <a:latin typeface="Arial" panose="020B0604020202020204" pitchFamily="34" charset="0"/>
              </a:rPr>
              <a:t>s</a:t>
            </a:r>
            <a:r>
              <a:rPr lang="de-DE" altLang="en-US" sz="1800" b="1" dirty="0" smtClean="0">
                <a:latin typeface="Arial" panose="020B0604020202020204" pitchFamily="34" charset="0"/>
              </a:rPr>
              <a:t> = </a:t>
            </a:r>
            <a:r>
              <a:rPr lang="en-NZ" altLang="en-US" sz="1800" b="1" dirty="0" smtClean="0">
                <a:latin typeface="Calibri" panose="020F0502020204030204" pitchFamily="34" charset="0"/>
              </a:rPr>
              <a:t>F sin </a:t>
            </a:r>
            <a:r>
              <a:rPr lang="el-GR" altLang="en-US" sz="1800" b="1" dirty="0" smtClean="0">
                <a:latin typeface="Calibri" panose="020F0502020204030204" pitchFamily="34" charset="0"/>
              </a:rPr>
              <a:t>θ</a:t>
            </a:r>
            <a:endParaRPr lang="de-DE" altLang="en-US" sz="1800" b="1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de-DE" altLang="en-US" sz="1800" b="1" dirty="0" smtClean="0">
                <a:latin typeface="Arial" panose="020B0604020202020204" pitchFamily="34" charset="0"/>
              </a:rPr>
              <a:t>Adj = normal force, </a:t>
            </a:r>
            <a:r>
              <a:rPr lang="en-NZ" altLang="en-US" sz="1800" b="1" dirty="0" smtClean="0">
                <a:latin typeface="Calibri" panose="020F0502020204030204" pitchFamily="34" charset="0"/>
              </a:rPr>
              <a:t>F</a:t>
            </a:r>
            <a:r>
              <a:rPr lang="el-GR" altLang="en-US" sz="1800" b="1" dirty="0" smtClean="0">
                <a:latin typeface="Calibri" panose="020F0502020204030204" pitchFamily="34" charset="0"/>
              </a:rPr>
              <a:t> </a:t>
            </a:r>
            <a:r>
              <a:rPr lang="de-DE" altLang="en-US" sz="1800" b="1" baseline="-25000" dirty="0">
                <a:latin typeface="Arial" panose="020B0604020202020204" pitchFamily="34" charset="0"/>
              </a:rPr>
              <a:t>n</a:t>
            </a:r>
            <a:r>
              <a:rPr lang="de-DE" altLang="en-US" sz="1800" b="1" dirty="0" smtClean="0">
                <a:latin typeface="Arial" panose="020B0604020202020204" pitchFamily="34" charset="0"/>
              </a:rPr>
              <a:t> = </a:t>
            </a:r>
            <a:r>
              <a:rPr lang="en-NZ" altLang="en-US" sz="1800" b="1" dirty="0" smtClean="0">
                <a:latin typeface="Calibri" panose="020F0502020204030204" pitchFamily="34" charset="0"/>
              </a:rPr>
              <a:t>F cos </a:t>
            </a:r>
            <a:r>
              <a:rPr lang="el-GR" altLang="en-US" sz="1800" b="1" dirty="0" smtClean="0">
                <a:latin typeface="Calibri" panose="020F0502020204030204" pitchFamily="34" charset="0"/>
              </a:rPr>
              <a:t>θ</a:t>
            </a:r>
            <a:endParaRPr lang="de-DE" altLang="en-US" sz="1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de-DE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 rot="1867714">
            <a:off x="4438180" y="5643522"/>
            <a:ext cx="1273809" cy="400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en-US" sz="2000" dirty="0">
                <a:latin typeface="Arial" panose="020B0604020202020204" pitchFamily="34" charset="0"/>
              </a:rPr>
              <a:t>Plane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4543122" y="2729761"/>
            <a:ext cx="1370965" cy="400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NZ" altLang="en-US" sz="2000" dirty="0" smtClean="0">
                <a:latin typeface="Arial" panose="020B0604020202020204" pitchFamily="34" charset="0"/>
              </a:rPr>
              <a:t>Force</a:t>
            </a:r>
            <a:endParaRPr lang="de-DE" altLang="en-US" sz="2000" dirty="0">
              <a:latin typeface="Arial" panose="020B0604020202020204" pitchFamily="34" charset="0"/>
            </a:endParaRPr>
          </a:p>
        </p:txBody>
      </p:sp>
      <p:sp>
        <p:nvSpPr>
          <p:cNvPr id="13" name="Line 21"/>
          <p:cNvSpPr>
            <a:spLocks noChangeShapeType="1"/>
          </p:cNvSpPr>
          <p:nvPr/>
        </p:nvSpPr>
        <p:spPr bwMode="auto">
          <a:xfrm flipH="1">
            <a:off x="4348271" y="3129051"/>
            <a:ext cx="321883" cy="5268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8" name="TextBox 17"/>
          <p:cNvSpPr txBox="1"/>
          <p:nvPr/>
        </p:nvSpPr>
        <p:spPr>
          <a:xfrm>
            <a:off x="4302920" y="4196219"/>
            <a:ext cx="528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err="1" smtClean="0">
                <a:solidFill>
                  <a:schemeClr val="bg1">
                    <a:lumMod val="50000"/>
                  </a:schemeClr>
                </a:solidFill>
              </a:rPr>
              <a:t>hyp</a:t>
            </a:r>
            <a:endParaRPr lang="en-N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14464" y="4504625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err="1" smtClean="0">
                <a:solidFill>
                  <a:schemeClr val="bg1">
                    <a:lumMod val="50000"/>
                  </a:schemeClr>
                </a:solidFill>
              </a:rPr>
              <a:t>opp</a:t>
            </a:r>
            <a:endParaRPr lang="en-N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8216" y="380900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err="1" smtClean="0">
                <a:solidFill>
                  <a:schemeClr val="bg1">
                    <a:lumMod val="50000"/>
                  </a:schemeClr>
                </a:solidFill>
              </a:rPr>
              <a:t>adj</a:t>
            </a:r>
            <a:endParaRPr lang="en-N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290602" y="-106750"/>
            <a:ext cx="7078436" cy="867773"/>
          </a:xfrm>
        </p:spPr>
        <p:txBody>
          <a:bodyPr/>
          <a:lstStyle/>
          <a:p>
            <a:r>
              <a:rPr lang="en-NZ" dirty="0" smtClean="0"/>
              <a:t>Help for exercise</a:t>
            </a:r>
            <a:endParaRPr lang="en-NZ" dirty="0"/>
          </a:p>
        </p:txBody>
      </p:sp>
      <p:cxnSp>
        <p:nvCxnSpPr>
          <p:cNvPr id="3" name="Straight Connector 2"/>
          <p:cNvCxnSpPr>
            <a:stCxn id="4" idx="0"/>
          </p:cNvCxnSpPr>
          <p:nvPr/>
        </p:nvCxnSpPr>
        <p:spPr>
          <a:xfrm>
            <a:off x="1165531" y="3484495"/>
            <a:ext cx="17269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30329" y="351292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alibri" panose="020F0502020204030204" pitchFamily="34" charset="0"/>
              </a:rPr>
              <a:t>θ</a:t>
            </a:r>
            <a:endParaRPr lang="en-NZ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951406" y="295202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alibri" panose="020F0502020204030204" pitchFamily="34" charset="0"/>
              </a:rPr>
              <a:t>θ</a:t>
            </a:r>
            <a:endParaRPr lang="en-NZ" b="1" dirty="0"/>
          </a:p>
        </p:txBody>
      </p:sp>
      <p:pic>
        <p:nvPicPr>
          <p:cNvPr id="21" name="Content Placeholder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3908" y="545994"/>
            <a:ext cx="3244910" cy="504490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5427" y="691776"/>
            <a:ext cx="50341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NZ" dirty="0" smtClean="0"/>
              <a:t>Calculate the forces </a:t>
            </a:r>
          </a:p>
          <a:p>
            <a:pPr marL="342900" indent="-342900">
              <a:buAutoNum type="arabicParenR"/>
            </a:pPr>
            <a:r>
              <a:rPr lang="en-NZ" dirty="0" smtClean="0"/>
              <a:t>Resolve into normal force and shear force when </a:t>
            </a:r>
            <a:r>
              <a:rPr lang="el-GR" dirty="0">
                <a:latin typeface="Calibri" panose="020F0502020204030204" pitchFamily="34" charset="0"/>
              </a:rPr>
              <a:t>θ</a:t>
            </a:r>
            <a:r>
              <a:rPr lang="en-NZ" dirty="0">
                <a:latin typeface="Calibri" panose="020F0502020204030204" pitchFamily="34" charset="0"/>
              </a:rPr>
              <a:t> is 0, 45 and 60°</a:t>
            </a:r>
            <a:endParaRPr lang="en-NZ" dirty="0"/>
          </a:p>
          <a:p>
            <a:r>
              <a:rPr lang="en-NZ" dirty="0" smtClean="0"/>
              <a:t>3) Calculate stresses using the area of the plane, which is its down-dip length multiplied by its width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6061166" y="5904411"/>
            <a:ext cx="232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Area = ……………………….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6277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01251" y="980898"/>
            <a:ext cx="4412048" cy="531174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it-IT" altLang="en-US" sz="2400" b="1" dirty="0"/>
              <a:t>A:</a:t>
            </a:r>
            <a:r>
              <a:rPr lang="it-IT" altLang="en-US" sz="2400" dirty="0"/>
              <a:t> </a:t>
            </a:r>
            <a:endParaRPr lang="en-US" altLang="en-US" sz="2400" dirty="0"/>
          </a:p>
          <a:p>
            <a:pPr lvl="1"/>
            <a:r>
              <a:rPr lang="en-US" altLang="en-US" sz="1800" dirty="0">
                <a:latin typeface="Symbol" panose="05050102010706020507" pitchFamily="18" charset="2"/>
              </a:rPr>
              <a:t>s</a:t>
            </a:r>
            <a:r>
              <a:rPr lang="it-IT" altLang="en-US" sz="1800" dirty="0"/>
              <a:t> = (15000 x 9.8) / 9 = 16333.3 Pa </a:t>
            </a:r>
            <a:endParaRPr lang="en-US" altLang="en-US" sz="1800" dirty="0"/>
          </a:p>
          <a:p>
            <a:pPr lvl="1"/>
            <a:r>
              <a:rPr lang="en-US" altLang="en-US" sz="1800" dirty="0">
                <a:latin typeface="Symbol" panose="05050102010706020507" pitchFamily="18" charset="2"/>
              </a:rPr>
              <a:t>s</a:t>
            </a:r>
            <a:r>
              <a:rPr lang="it-IT" altLang="en-US" sz="1800" baseline="-25000" dirty="0"/>
              <a:t>n</a:t>
            </a:r>
            <a:r>
              <a:rPr lang="it-IT" altLang="en-US" sz="1800" dirty="0"/>
              <a:t> = </a:t>
            </a:r>
            <a:r>
              <a:rPr lang="it-IT" altLang="en-US" sz="1800" dirty="0" smtClean="0"/>
              <a:t>16.3 kPa; </a:t>
            </a:r>
            <a:r>
              <a:rPr lang="en-US" altLang="en-US" sz="1800" dirty="0" smtClean="0">
                <a:latin typeface="Symbol" panose="05050102010706020507" pitchFamily="18" charset="2"/>
              </a:rPr>
              <a:t>s</a:t>
            </a:r>
            <a:r>
              <a:rPr lang="it-IT" altLang="en-US" sz="1800" baseline="-25000" dirty="0"/>
              <a:t>s</a:t>
            </a:r>
            <a:r>
              <a:rPr lang="it-IT" altLang="en-US" sz="1800" dirty="0"/>
              <a:t> = </a:t>
            </a:r>
            <a:r>
              <a:rPr lang="it-IT" altLang="en-US" sz="1800" dirty="0" smtClean="0"/>
              <a:t>0; ratio = 0</a:t>
            </a:r>
            <a:endParaRPr lang="it-IT" altLang="en-US" sz="1800" dirty="0"/>
          </a:p>
          <a:p>
            <a:r>
              <a:rPr lang="it-IT" altLang="en-US" sz="2400" b="1" dirty="0" smtClean="0"/>
              <a:t>B</a:t>
            </a:r>
            <a:r>
              <a:rPr lang="it-IT" altLang="en-US" sz="2400" b="1" dirty="0"/>
              <a:t>:</a:t>
            </a:r>
            <a:r>
              <a:rPr lang="it-IT" altLang="en-US" sz="2400" dirty="0"/>
              <a:t> </a:t>
            </a:r>
            <a:endParaRPr lang="en-US" altLang="en-US" sz="2400" dirty="0"/>
          </a:p>
          <a:p>
            <a:pPr lvl="1"/>
            <a:r>
              <a:rPr lang="en-US" altLang="en-US" sz="1800" dirty="0">
                <a:latin typeface="Symbol" panose="05050102010706020507" pitchFamily="18" charset="2"/>
              </a:rPr>
              <a:t>s</a:t>
            </a:r>
            <a:r>
              <a:rPr lang="en-GB" altLang="en-US" sz="1800" dirty="0"/>
              <a:t> = (15000 x 9.8) / (3 x </a:t>
            </a:r>
            <a:r>
              <a:rPr lang="en-GB" altLang="en-US" sz="1800" dirty="0" smtClean="0"/>
              <a:t>3/cos45) </a:t>
            </a:r>
            <a:r>
              <a:rPr lang="en-GB" altLang="en-US" sz="1800" dirty="0"/>
              <a:t>= </a:t>
            </a:r>
            <a:r>
              <a:rPr lang="en-GB" altLang="en-US" sz="1800" dirty="0" smtClean="0"/>
              <a:t>11549 </a:t>
            </a:r>
            <a:r>
              <a:rPr lang="en-GB" altLang="en-US" sz="1800" dirty="0"/>
              <a:t>Pa </a:t>
            </a:r>
            <a:endParaRPr lang="de-DE" altLang="en-US" sz="1800" dirty="0"/>
          </a:p>
          <a:p>
            <a:pPr lvl="1"/>
            <a:r>
              <a:rPr lang="de-DE" altLang="en-US" sz="1800" dirty="0">
                <a:latin typeface="Symbol" panose="05050102010706020507" pitchFamily="18" charset="2"/>
              </a:rPr>
              <a:t>s</a:t>
            </a:r>
            <a:r>
              <a:rPr lang="en-GB" altLang="en-US" sz="1800" baseline="-25000" dirty="0"/>
              <a:t>n</a:t>
            </a:r>
            <a:r>
              <a:rPr lang="en-GB" altLang="en-US" sz="1800" dirty="0"/>
              <a:t>  = </a:t>
            </a:r>
            <a:r>
              <a:rPr lang="de-DE" altLang="en-US" sz="1800" dirty="0">
                <a:latin typeface="Symbol" panose="05050102010706020507" pitchFamily="18" charset="2"/>
              </a:rPr>
              <a:t>s</a:t>
            </a:r>
            <a:r>
              <a:rPr lang="en-GB" altLang="en-US" sz="1800" dirty="0"/>
              <a:t> x cos (45°) = </a:t>
            </a:r>
            <a:r>
              <a:rPr lang="en-GB" altLang="en-US" sz="1800" dirty="0" smtClean="0"/>
              <a:t>8.2 </a:t>
            </a:r>
            <a:r>
              <a:rPr lang="en-GB" altLang="en-US" sz="1800" dirty="0" err="1" smtClean="0"/>
              <a:t>kPa</a:t>
            </a:r>
            <a:r>
              <a:rPr lang="en-GB" altLang="en-US" sz="1800" dirty="0" smtClean="0"/>
              <a:t> </a:t>
            </a:r>
            <a:endParaRPr lang="en-GB" altLang="en-US" sz="1800" dirty="0"/>
          </a:p>
          <a:p>
            <a:pPr lvl="1"/>
            <a:r>
              <a:rPr lang="de-DE" altLang="en-US" sz="1800" dirty="0">
                <a:latin typeface="Symbol" panose="05050102010706020507" pitchFamily="18" charset="2"/>
              </a:rPr>
              <a:t>s</a:t>
            </a:r>
            <a:r>
              <a:rPr lang="en-GB" altLang="en-US" sz="1800" baseline="-25000" dirty="0"/>
              <a:t>s</a:t>
            </a:r>
            <a:r>
              <a:rPr lang="en-GB" altLang="en-US" sz="1800" dirty="0"/>
              <a:t>  = </a:t>
            </a:r>
            <a:r>
              <a:rPr lang="de-DE" altLang="en-US" sz="1800" dirty="0">
                <a:latin typeface="Symbol" panose="05050102010706020507" pitchFamily="18" charset="2"/>
              </a:rPr>
              <a:t>s</a:t>
            </a:r>
            <a:r>
              <a:rPr lang="en-GB" altLang="en-US" sz="1800" dirty="0"/>
              <a:t> x sin (45°)  = </a:t>
            </a:r>
            <a:r>
              <a:rPr lang="en-GB" altLang="en-US" sz="1800" dirty="0" smtClean="0"/>
              <a:t>8.2 </a:t>
            </a:r>
            <a:r>
              <a:rPr lang="en-GB" altLang="en-US" sz="1800" dirty="0" err="1" smtClean="0"/>
              <a:t>kPa</a:t>
            </a:r>
            <a:r>
              <a:rPr lang="en-GB" altLang="en-US" sz="1800" dirty="0" smtClean="0"/>
              <a:t> </a:t>
            </a:r>
          </a:p>
          <a:p>
            <a:pPr lvl="1"/>
            <a:r>
              <a:rPr lang="en-GB" altLang="en-US" sz="1800" dirty="0" smtClean="0"/>
              <a:t>Ratio = 1</a:t>
            </a:r>
          </a:p>
          <a:p>
            <a:r>
              <a:rPr lang="en-GB" altLang="en-US" sz="2400" b="1" dirty="0"/>
              <a:t>C:</a:t>
            </a:r>
          </a:p>
          <a:p>
            <a:pPr marL="685800" lvl="2">
              <a:spcBef>
                <a:spcPts val="1000"/>
              </a:spcBef>
            </a:pPr>
            <a:r>
              <a:rPr lang="en-US" altLang="en-US" sz="1800" dirty="0"/>
              <a:t>s</a:t>
            </a:r>
            <a:r>
              <a:rPr lang="en-GB" altLang="en-US" sz="1800" dirty="0"/>
              <a:t> = (15000 x 9.8) / (3 x </a:t>
            </a:r>
            <a:r>
              <a:rPr lang="en-GB" altLang="en-US" sz="1800" dirty="0" smtClean="0"/>
              <a:t>3/cos60</a:t>
            </a:r>
            <a:r>
              <a:rPr lang="en-GB" altLang="en-US" sz="1800" dirty="0"/>
              <a:t>) = </a:t>
            </a:r>
            <a:r>
              <a:rPr lang="en-GB" altLang="en-US" sz="1800" dirty="0" smtClean="0"/>
              <a:t>8166 </a:t>
            </a:r>
            <a:r>
              <a:rPr lang="en-GB" altLang="en-US" sz="1800" dirty="0"/>
              <a:t>Pa </a:t>
            </a:r>
          </a:p>
          <a:p>
            <a:pPr lvl="1"/>
            <a:r>
              <a:rPr lang="de-DE" altLang="en-US" sz="1800" dirty="0">
                <a:latin typeface="Symbol" panose="05050102010706020507" pitchFamily="18" charset="2"/>
              </a:rPr>
              <a:t>s</a:t>
            </a:r>
            <a:r>
              <a:rPr lang="en-GB" altLang="en-US" sz="1800" baseline="-25000" dirty="0"/>
              <a:t>n</a:t>
            </a:r>
            <a:r>
              <a:rPr lang="en-GB" altLang="en-US" sz="1800" dirty="0"/>
              <a:t>  = </a:t>
            </a:r>
            <a:r>
              <a:rPr lang="de-DE" altLang="en-US" sz="1800" dirty="0">
                <a:latin typeface="Symbol" panose="05050102010706020507" pitchFamily="18" charset="2"/>
              </a:rPr>
              <a:t>s</a:t>
            </a:r>
            <a:r>
              <a:rPr lang="en-GB" altLang="en-US" sz="1800" dirty="0"/>
              <a:t> x cos </a:t>
            </a:r>
            <a:r>
              <a:rPr lang="en-GB" altLang="en-US" sz="1800" dirty="0" smtClean="0"/>
              <a:t>(60°) </a:t>
            </a:r>
            <a:r>
              <a:rPr lang="en-GB" altLang="en-US" sz="1800" dirty="0"/>
              <a:t>= </a:t>
            </a:r>
            <a:r>
              <a:rPr lang="en-GB" altLang="en-US" sz="1800" dirty="0" smtClean="0"/>
              <a:t>4.08 </a:t>
            </a:r>
            <a:r>
              <a:rPr lang="en-GB" altLang="en-US" sz="1800" dirty="0" err="1"/>
              <a:t>kPa</a:t>
            </a:r>
            <a:r>
              <a:rPr lang="en-GB" altLang="en-US" sz="1800" dirty="0"/>
              <a:t> </a:t>
            </a:r>
          </a:p>
          <a:p>
            <a:pPr lvl="1"/>
            <a:r>
              <a:rPr lang="de-DE" altLang="en-US" sz="1800" dirty="0">
                <a:latin typeface="Symbol" panose="05050102010706020507" pitchFamily="18" charset="2"/>
              </a:rPr>
              <a:t>s</a:t>
            </a:r>
            <a:r>
              <a:rPr lang="en-GB" altLang="en-US" sz="1800" baseline="-25000" dirty="0"/>
              <a:t>s</a:t>
            </a:r>
            <a:r>
              <a:rPr lang="en-GB" altLang="en-US" sz="1800" dirty="0"/>
              <a:t>  = </a:t>
            </a:r>
            <a:r>
              <a:rPr lang="de-DE" altLang="en-US" sz="1800" dirty="0">
                <a:latin typeface="Symbol" panose="05050102010706020507" pitchFamily="18" charset="2"/>
              </a:rPr>
              <a:t>s</a:t>
            </a:r>
            <a:r>
              <a:rPr lang="en-GB" altLang="en-US" sz="1800" dirty="0"/>
              <a:t> x sin </a:t>
            </a:r>
            <a:r>
              <a:rPr lang="en-GB" altLang="en-US" sz="1800" dirty="0" smtClean="0"/>
              <a:t>(60°)  </a:t>
            </a:r>
            <a:r>
              <a:rPr lang="en-GB" altLang="en-US" sz="1800" dirty="0"/>
              <a:t>= </a:t>
            </a:r>
            <a:r>
              <a:rPr lang="en-GB" altLang="en-US" sz="1800" dirty="0" smtClean="0"/>
              <a:t>7.07 </a:t>
            </a:r>
            <a:r>
              <a:rPr lang="en-GB" altLang="en-US" sz="1800" dirty="0" err="1"/>
              <a:t>kPa</a:t>
            </a:r>
            <a:r>
              <a:rPr lang="en-GB" altLang="en-US" sz="1800" dirty="0"/>
              <a:t> </a:t>
            </a:r>
            <a:endParaRPr lang="en-GB" altLang="en-US" sz="1800" dirty="0" smtClean="0"/>
          </a:p>
          <a:p>
            <a:pPr lvl="1"/>
            <a:r>
              <a:rPr lang="en-GB" altLang="en-US" sz="1800" b="1" dirty="0" smtClean="0"/>
              <a:t>Ratio = 1.73</a:t>
            </a:r>
            <a:r>
              <a:rPr lang="en-GB" altLang="en-US" sz="1800" dirty="0"/>
              <a:t/>
            </a:r>
            <a:br>
              <a:rPr lang="en-GB" altLang="en-US" sz="1800" dirty="0"/>
            </a:br>
            <a:endParaRPr lang="en-GB" alt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Answer  </a:t>
            </a:r>
            <a:endParaRPr lang="en-NZ" dirty="0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0083" y="775420"/>
            <a:ext cx="3680865" cy="572269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5978856" y="2866848"/>
            <a:ext cx="0" cy="6731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75720" y="3709927"/>
            <a:ext cx="0" cy="8128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375720" y="3709927"/>
            <a:ext cx="425450" cy="4318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375720" y="4141727"/>
            <a:ext cx="42545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95225" y="1360902"/>
            <a:ext cx="4070350" cy="7918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Rectangle 21"/>
          <p:cNvSpPr/>
          <p:nvPr/>
        </p:nvSpPr>
        <p:spPr>
          <a:xfrm>
            <a:off x="551531" y="2426387"/>
            <a:ext cx="4070350" cy="1554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ectangle 13"/>
          <p:cNvSpPr/>
          <p:nvPr/>
        </p:nvSpPr>
        <p:spPr>
          <a:xfrm>
            <a:off x="5107273" y="521611"/>
            <a:ext cx="3969415" cy="5979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401250" y="4332227"/>
            <a:ext cx="4070350" cy="15871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95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26380" y="642452"/>
            <a:ext cx="3380232" cy="49834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109" y="46234"/>
            <a:ext cx="2342315" cy="1192435"/>
          </a:xfrm>
        </p:spPr>
        <p:txBody>
          <a:bodyPr>
            <a:noAutofit/>
          </a:bodyPr>
          <a:lstStyle/>
          <a:p>
            <a:r>
              <a:rPr lang="en-NZ" sz="2000" dirty="0" smtClean="0"/>
              <a:t>Shear and normal stress  and the inclination of the plane</a:t>
            </a:r>
            <a:endParaRPr lang="en-NZ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108" y="4355820"/>
            <a:ext cx="4951271" cy="2199963"/>
          </a:xfrm>
        </p:spPr>
        <p:txBody>
          <a:bodyPr>
            <a:normAutofit fontScale="77500" lnSpcReduction="20000"/>
          </a:bodyPr>
          <a:lstStyle/>
          <a:p>
            <a:r>
              <a:rPr lang="en-NZ" dirty="0" smtClean="0"/>
              <a:t>As plane steepens past 45</a:t>
            </a:r>
            <a:r>
              <a:rPr lang="en-NZ" dirty="0" smtClean="0">
                <a:latin typeface="Calibri" panose="020F0502020204030204" pitchFamily="34" charset="0"/>
              </a:rPr>
              <a:t>°</a:t>
            </a:r>
            <a:r>
              <a:rPr lang="en-NZ" dirty="0" smtClean="0"/>
              <a:t>, area increases dramatically – stress magnitudes drop</a:t>
            </a:r>
          </a:p>
          <a:p>
            <a:r>
              <a:rPr lang="en-NZ" dirty="0" smtClean="0"/>
              <a:t>Normal stress is at max when </a:t>
            </a:r>
            <a:r>
              <a:rPr lang="el-GR" dirty="0" smtClean="0">
                <a:latin typeface="Calibri" panose="020F0502020204030204" pitchFamily="34" charset="0"/>
              </a:rPr>
              <a:t>θ</a:t>
            </a:r>
            <a:r>
              <a:rPr lang="en-NZ" dirty="0" smtClean="0">
                <a:latin typeface="Calibri" panose="020F0502020204030204" pitchFamily="34" charset="0"/>
              </a:rPr>
              <a:t> = 0°</a:t>
            </a:r>
          </a:p>
          <a:p>
            <a:r>
              <a:rPr lang="en-NZ" dirty="0" smtClean="0">
                <a:latin typeface="Calibri" panose="020F0502020204030204" pitchFamily="34" charset="0"/>
              </a:rPr>
              <a:t>Shear stress is at max when </a:t>
            </a:r>
            <a:r>
              <a:rPr lang="el-GR" dirty="0" smtClean="0">
                <a:latin typeface="Calibri" panose="020F0502020204030204" pitchFamily="34" charset="0"/>
              </a:rPr>
              <a:t>θ</a:t>
            </a:r>
            <a:r>
              <a:rPr lang="en-NZ" dirty="0" smtClean="0">
                <a:latin typeface="Calibri" panose="020F0502020204030204" pitchFamily="34" charset="0"/>
              </a:rPr>
              <a:t> = 45°</a:t>
            </a:r>
            <a:endParaRPr lang="en-NZ" dirty="0" smtClean="0"/>
          </a:p>
          <a:p>
            <a:r>
              <a:rPr lang="en-NZ" dirty="0" smtClean="0"/>
              <a:t>Ratio of shear stress to normal stress is greatest when </a:t>
            </a:r>
            <a:r>
              <a:rPr lang="el-GR" dirty="0" smtClean="0">
                <a:latin typeface="Calibri" panose="020F0502020204030204" pitchFamily="34" charset="0"/>
              </a:rPr>
              <a:t>θ</a:t>
            </a:r>
            <a:r>
              <a:rPr lang="en-NZ" dirty="0" smtClean="0">
                <a:latin typeface="Calibri" panose="020F0502020204030204" pitchFamily="34" charset="0"/>
              </a:rPr>
              <a:t> </a:t>
            </a:r>
            <a:r>
              <a:rPr lang="en-NZ" dirty="0" smtClean="0"/>
              <a:t>~60</a:t>
            </a:r>
            <a:r>
              <a:rPr lang="en-NZ" dirty="0" smtClean="0">
                <a:latin typeface="Calibri" panose="020F0502020204030204" pitchFamily="34" charset="0"/>
              </a:rPr>
              <a:t>°</a:t>
            </a:r>
            <a:endParaRPr lang="en-N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26380" y="633983"/>
            <a:ext cx="3380232" cy="50109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26380" y="477868"/>
            <a:ext cx="3380232" cy="51304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846064" y="5720342"/>
            <a:ext cx="3139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b="1" dirty="0">
                <a:latin typeface="Calibri" panose="020F0502020204030204" pitchFamily="34" charset="0"/>
              </a:rPr>
              <a:t>θ is the angle between σ1 and the normal to the plane. </a:t>
            </a:r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7424" y="367935"/>
            <a:ext cx="2455054" cy="3816908"/>
          </a:xfrm>
          <a:prstGeom prst="rect">
            <a:avLst/>
          </a:prstGeom>
        </p:spPr>
      </p:pic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67706" y="1430063"/>
          <a:ext cx="2539110" cy="265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12278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Graphic spid="1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7440" y="2628189"/>
            <a:ext cx="4527313" cy="34469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Stress is a 3D concept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Applying force to a 3D body sets up stresses on any and every plane within that body</a:t>
            </a:r>
          </a:p>
          <a:p>
            <a:r>
              <a:rPr lang="en-NZ" dirty="0" smtClean="0"/>
              <a:t>If body is at rest, equal and opposite forces act on a unit area – stresses are balanced</a:t>
            </a:r>
          </a:p>
          <a:p>
            <a:r>
              <a:rPr lang="en-NZ" dirty="0" smtClean="0"/>
              <a:t>Stress on every plane has</a:t>
            </a:r>
          </a:p>
          <a:p>
            <a:pPr lvl="1"/>
            <a:r>
              <a:rPr lang="en-NZ" dirty="0" smtClean="0"/>
              <a:t>Normal and shear components</a:t>
            </a:r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884126" y="5003074"/>
            <a:ext cx="0" cy="75764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365846" y="4854632"/>
            <a:ext cx="407521" cy="7085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8650" y="4037692"/>
            <a:ext cx="34951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 smtClean="0"/>
              <a:t>How can we represent all stress on all possible planes?</a:t>
            </a:r>
            <a:endParaRPr lang="en-NZ" sz="3200" b="1" dirty="0"/>
          </a:p>
        </p:txBody>
      </p:sp>
    </p:spTree>
    <p:extLst>
      <p:ext uri="{BB962C8B-B14F-4D97-AF65-F5344CB8AC3E}">
        <p14:creationId xmlns:p14="http://schemas.microsoft.com/office/powerpoint/2010/main" val="235836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4723" y="2658077"/>
            <a:ext cx="7901334" cy="38570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9347"/>
            <a:ext cx="8592580" cy="867773"/>
          </a:xfrm>
        </p:spPr>
        <p:txBody>
          <a:bodyPr>
            <a:normAutofit fontScale="90000"/>
          </a:bodyPr>
          <a:lstStyle/>
          <a:p>
            <a:pPr algn="ctr"/>
            <a:r>
              <a:rPr lang="en-NZ" sz="3600" b="1" dirty="0" smtClean="0"/>
              <a:t>Visualizing stress at a point in 2d – the stress ellipse</a:t>
            </a:r>
            <a:endParaRPr lang="en-NZ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9100" y="697575"/>
            <a:ext cx="2156082" cy="2302156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H="1">
            <a:off x="4715390" y="3671330"/>
            <a:ext cx="140815" cy="216243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785798" y="4647515"/>
            <a:ext cx="3443802" cy="23313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341995" y="4413250"/>
            <a:ext cx="3443803" cy="234265"/>
          </a:xfrm>
          <a:prstGeom prst="straightConnector1">
            <a:avLst/>
          </a:prstGeom>
          <a:ln w="762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784732" y="857821"/>
            <a:ext cx="5730618" cy="1800256"/>
          </a:xfrm>
        </p:spPr>
        <p:txBody>
          <a:bodyPr>
            <a:normAutofit fontScale="62500" lnSpcReduction="20000"/>
          </a:bodyPr>
          <a:lstStyle/>
          <a:p>
            <a:r>
              <a:rPr lang="en-NZ" dirty="0" smtClean="0"/>
              <a:t>If plane is parallel to </a:t>
            </a:r>
            <a:r>
              <a:rPr lang="el-GR" dirty="0" smtClean="0">
                <a:latin typeface="Calibri" panose="020F0502020204030204" pitchFamily="34" charset="0"/>
              </a:rPr>
              <a:t>σ</a:t>
            </a:r>
            <a:r>
              <a:rPr lang="en-NZ" dirty="0" smtClean="0">
                <a:latin typeface="Calibri" panose="020F0502020204030204" pitchFamily="34" charset="0"/>
              </a:rPr>
              <a:t>3…</a:t>
            </a:r>
          </a:p>
          <a:p>
            <a:r>
              <a:rPr lang="en-NZ" dirty="0" smtClean="0">
                <a:latin typeface="Calibri" panose="020F0502020204030204" pitchFamily="34" charset="0"/>
              </a:rPr>
              <a:t>…normal stress = </a:t>
            </a:r>
            <a:r>
              <a:rPr lang="el-GR" dirty="0" smtClean="0">
                <a:latin typeface="Calibri" panose="020F0502020204030204" pitchFamily="34" charset="0"/>
              </a:rPr>
              <a:t>σ</a:t>
            </a:r>
            <a:r>
              <a:rPr lang="en-NZ" dirty="0" smtClean="0">
                <a:latin typeface="Calibri" panose="020F0502020204030204" pitchFamily="34" charset="0"/>
              </a:rPr>
              <a:t>1, and vice versa</a:t>
            </a:r>
            <a:r>
              <a:rPr lang="en-NZ" dirty="0" smtClean="0"/>
              <a:t> </a:t>
            </a:r>
          </a:p>
          <a:p>
            <a:r>
              <a:rPr lang="en-NZ" dirty="0" smtClean="0"/>
              <a:t>Note that stress must be balanced</a:t>
            </a:r>
          </a:p>
          <a:p>
            <a:r>
              <a:rPr lang="en-NZ" dirty="0" smtClean="0"/>
              <a:t>Other orientations, normal stress is some combination</a:t>
            </a:r>
          </a:p>
          <a:p>
            <a:r>
              <a:rPr lang="en-NZ" dirty="0" smtClean="0"/>
              <a:t>Envelope around all possible normal stress vectors is an ellipse – </a:t>
            </a:r>
            <a:r>
              <a:rPr lang="en-NZ" b="1" dirty="0" smtClean="0"/>
              <a:t>stress ellipse</a:t>
            </a:r>
            <a:endParaRPr lang="en-NZ" b="1" dirty="0"/>
          </a:p>
        </p:txBody>
      </p:sp>
      <p:sp>
        <p:nvSpPr>
          <p:cNvPr id="15" name="Oval 14"/>
          <p:cNvSpPr/>
          <p:nvPr/>
        </p:nvSpPr>
        <p:spPr>
          <a:xfrm>
            <a:off x="1341994" y="3175000"/>
            <a:ext cx="6887606" cy="29718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TextBox 16"/>
          <p:cNvSpPr txBox="1"/>
          <p:nvPr/>
        </p:nvSpPr>
        <p:spPr>
          <a:xfrm>
            <a:off x="8515350" y="4182417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latin typeface="Calibri" panose="020F0502020204030204" pitchFamily="34" charset="0"/>
              </a:rPr>
              <a:t>σ</a:t>
            </a:r>
            <a:r>
              <a:rPr lang="en-NZ" sz="2400" b="1" dirty="0" smtClean="0">
                <a:latin typeface="Calibri" panose="020F0502020204030204" pitchFamily="34" charset="0"/>
              </a:rPr>
              <a:t>1</a:t>
            </a:r>
            <a:endParaRPr lang="en-NZ" sz="2400" b="1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8343900" y="4660900"/>
            <a:ext cx="66778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47592" y="6396335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latin typeface="Calibri" panose="020F0502020204030204" pitchFamily="34" charset="0"/>
              </a:rPr>
              <a:t>σ</a:t>
            </a:r>
            <a:r>
              <a:rPr lang="en-NZ" sz="2400" b="1" dirty="0">
                <a:latin typeface="Calibri" panose="020F0502020204030204" pitchFamily="34" charset="0"/>
              </a:rPr>
              <a:t>3</a:t>
            </a:r>
            <a:endParaRPr lang="en-NZ" sz="2400" b="1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856205" y="6451256"/>
            <a:ext cx="0" cy="4067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341994" y="2336800"/>
            <a:ext cx="258206" cy="1397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884794" y="1565348"/>
            <a:ext cx="334406" cy="1602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856205" y="3500423"/>
            <a:ext cx="1963695" cy="107306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278933" y="3771900"/>
            <a:ext cx="917286" cy="167308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57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5" grpId="0" animBg="1"/>
      <p:bldP spid="17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432954" y="165894"/>
            <a:ext cx="81534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  <a:p>
            <a:pPr eaLnBrk="1" hangingPunct="1"/>
            <a:endParaRPr lang="en-US" altLang="en-US" sz="2200" dirty="0"/>
          </a:p>
          <a:p>
            <a:pPr eaLnBrk="1" hangingPunct="1"/>
            <a:endParaRPr lang="en-US" altLang="en-US" sz="2200" dirty="0"/>
          </a:p>
          <a:p>
            <a:pPr eaLnBrk="1" hangingPunct="1"/>
            <a:endParaRPr lang="en-US" altLang="en-US" sz="2200" dirty="0"/>
          </a:p>
          <a:p>
            <a:pPr eaLnBrk="1" hangingPunct="1"/>
            <a:r>
              <a:rPr lang="en-US" altLang="en-US" sz="2200" dirty="0"/>
              <a:t> </a:t>
            </a:r>
          </a:p>
          <a:p>
            <a:pPr eaLnBrk="1" hangingPunct="1"/>
            <a:endParaRPr lang="en-US" alt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9183" y="-3715"/>
            <a:ext cx="8695569" cy="1163196"/>
          </a:xfrm>
        </p:spPr>
        <p:txBody>
          <a:bodyPr>
            <a:noAutofit/>
          </a:bodyPr>
          <a:lstStyle/>
          <a:p>
            <a:pPr algn="ctr"/>
            <a:r>
              <a:rPr lang="en-NZ" sz="3600" b="1" dirty="0" smtClean="0"/>
              <a:t>Visualizing stress at a point in 3d – the Stress ellipsoid</a:t>
            </a:r>
            <a:endParaRPr lang="en-NZ" sz="3600" b="1" dirty="0"/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2954" y="3291840"/>
            <a:ext cx="3868790" cy="321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7440" y="3072325"/>
            <a:ext cx="4527313" cy="344693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6884126" y="5447210"/>
            <a:ext cx="0" cy="75764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365846" y="5298768"/>
            <a:ext cx="407521" cy="7085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1384663" y="4716503"/>
            <a:ext cx="1081912" cy="9005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397354" y="4669524"/>
            <a:ext cx="138441" cy="13620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4" name="Straight Connector 13"/>
          <p:cNvCxnSpPr>
            <a:endCxn id="10" idx="1"/>
          </p:cNvCxnSpPr>
          <p:nvPr/>
        </p:nvCxnSpPr>
        <p:spPr>
          <a:xfrm>
            <a:off x="2178531" y="4041318"/>
            <a:ext cx="239097" cy="64815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5"/>
          </p:cNvCxnSpPr>
          <p:nvPr/>
        </p:nvCxnSpPr>
        <p:spPr>
          <a:xfrm>
            <a:off x="2515521" y="4785784"/>
            <a:ext cx="584696" cy="2974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9654" y="1325517"/>
            <a:ext cx="7886700" cy="1800286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2 planes intersect on a line</a:t>
            </a:r>
          </a:p>
          <a:p>
            <a:r>
              <a:rPr lang="en-NZ" dirty="0" smtClean="0"/>
              <a:t>3 orthogonal planes intersect along mutually perpendicular lines, </a:t>
            </a:r>
          </a:p>
          <a:p>
            <a:pPr lvl="1"/>
            <a:r>
              <a:rPr lang="en-NZ" dirty="0" smtClean="0"/>
              <a:t>Any 3 planes have a point in common</a:t>
            </a:r>
          </a:p>
          <a:p>
            <a:pPr lvl="1"/>
            <a:r>
              <a:rPr lang="en-NZ" dirty="0" smtClean="0"/>
              <a:t>Point is common to any other plane passing through the </a:t>
            </a:r>
            <a:r>
              <a:rPr lang="en-NZ" b="1" u="sng" dirty="0" smtClean="0"/>
              <a:t>stress ellipsoid</a:t>
            </a:r>
          </a:p>
          <a:p>
            <a:pPr lvl="1"/>
            <a:r>
              <a:rPr lang="en-NZ" b="1" u="sng" dirty="0" smtClean="0"/>
              <a:t>Stress at a point completely describes the stresses on all planes</a:t>
            </a:r>
            <a:endParaRPr lang="en-NZ" dirty="0" smtClean="0"/>
          </a:p>
          <a:p>
            <a:r>
              <a:rPr lang="el-GR" dirty="0" smtClean="0"/>
              <a:t>σ1</a:t>
            </a:r>
            <a:r>
              <a:rPr lang="en-NZ" dirty="0" smtClean="0"/>
              <a:t> (long axis)</a:t>
            </a:r>
            <a:r>
              <a:rPr lang="el-GR" dirty="0" smtClean="0"/>
              <a:t> </a:t>
            </a:r>
            <a:r>
              <a:rPr lang="el-GR" dirty="0"/>
              <a:t>≥ </a:t>
            </a:r>
            <a:r>
              <a:rPr lang="el-GR" dirty="0" smtClean="0"/>
              <a:t>σ2</a:t>
            </a:r>
            <a:r>
              <a:rPr lang="en-NZ" dirty="0" smtClean="0"/>
              <a:t> (intermediate axis)</a:t>
            </a:r>
            <a:r>
              <a:rPr lang="el-GR" dirty="0" smtClean="0"/>
              <a:t> </a:t>
            </a:r>
            <a:r>
              <a:rPr lang="el-GR" dirty="0"/>
              <a:t>≥ </a:t>
            </a:r>
            <a:r>
              <a:rPr lang="el-GR" dirty="0" smtClean="0"/>
              <a:t>σ3</a:t>
            </a:r>
            <a:r>
              <a:rPr lang="en-NZ" dirty="0" smtClean="0"/>
              <a:t> (short axis)</a:t>
            </a:r>
            <a:endParaRPr lang="el-GR" dirty="0"/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21" name="Freeform 20"/>
          <p:cNvSpPr/>
          <p:nvPr/>
        </p:nvSpPr>
        <p:spPr>
          <a:xfrm>
            <a:off x="2045702" y="4046015"/>
            <a:ext cx="397053" cy="1610202"/>
          </a:xfrm>
          <a:custGeom>
            <a:avLst/>
            <a:gdLst>
              <a:gd name="connsiteX0" fmla="*/ 195943 w 457200"/>
              <a:gd name="connsiteY0" fmla="*/ 0 h 1619794"/>
              <a:gd name="connsiteX1" fmla="*/ 0 w 457200"/>
              <a:gd name="connsiteY1" fmla="*/ 901337 h 1619794"/>
              <a:gd name="connsiteX2" fmla="*/ 13063 w 457200"/>
              <a:gd name="connsiteY2" fmla="*/ 1123406 h 1619794"/>
              <a:gd name="connsiteX3" fmla="*/ 26126 w 457200"/>
              <a:gd name="connsiteY3" fmla="*/ 1384663 h 1619794"/>
              <a:gd name="connsiteX4" fmla="*/ 39189 w 457200"/>
              <a:gd name="connsiteY4" fmla="*/ 1423851 h 1619794"/>
              <a:gd name="connsiteX5" fmla="*/ 78377 w 457200"/>
              <a:gd name="connsiteY5" fmla="*/ 1463040 h 1619794"/>
              <a:gd name="connsiteX6" fmla="*/ 91440 w 457200"/>
              <a:gd name="connsiteY6" fmla="*/ 1502228 h 1619794"/>
              <a:gd name="connsiteX7" fmla="*/ 104503 w 457200"/>
              <a:gd name="connsiteY7" fmla="*/ 1619794 h 1619794"/>
              <a:gd name="connsiteX8" fmla="*/ 457200 w 457200"/>
              <a:gd name="connsiteY8" fmla="*/ 692331 h 1619794"/>
              <a:gd name="connsiteX9" fmla="*/ 195943 w 457200"/>
              <a:gd name="connsiteY9" fmla="*/ 0 h 1619794"/>
              <a:gd name="connsiteX0" fmla="*/ 182880 w 444137"/>
              <a:gd name="connsiteY0" fmla="*/ 0 h 1619794"/>
              <a:gd name="connsiteX1" fmla="*/ 0 w 444137"/>
              <a:gd name="connsiteY1" fmla="*/ 1123406 h 1619794"/>
              <a:gd name="connsiteX2" fmla="*/ 13063 w 444137"/>
              <a:gd name="connsiteY2" fmla="*/ 1384663 h 1619794"/>
              <a:gd name="connsiteX3" fmla="*/ 26126 w 444137"/>
              <a:gd name="connsiteY3" fmla="*/ 1423851 h 1619794"/>
              <a:gd name="connsiteX4" fmla="*/ 65314 w 444137"/>
              <a:gd name="connsiteY4" fmla="*/ 1463040 h 1619794"/>
              <a:gd name="connsiteX5" fmla="*/ 78377 w 444137"/>
              <a:gd name="connsiteY5" fmla="*/ 1502228 h 1619794"/>
              <a:gd name="connsiteX6" fmla="*/ 91440 w 444137"/>
              <a:gd name="connsiteY6" fmla="*/ 1619794 h 1619794"/>
              <a:gd name="connsiteX7" fmla="*/ 444137 w 444137"/>
              <a:gd name="connsiteY7" fmla="*/ 692331 h 1619794"/>
              <a:gd name="connsiteX8" fmla="*/ 182880 w 444137"/>
              <a:gd name="connsiteY8" fmla="*/ 0 h 1619794"/>
              <a:gd name="connsiteX0" fmla="*/ 172451 w 433708"/>
              <a:gd name="connsiteY0" fmla="*/ 0 h 1619794"/>
              <a:gd name="connsiteX1" fmla="*/ 66304 w 433708"/>
              <a:gd name="connsiteY1" fmla="*/ 563896 h 1619794"/>
              <a:gd name="connsiteX2" fmla="*/ 2634 w 433708"/>
              <a:gd name="connsiteY2" fmla="*/ 1384663 h 1619794"/>
              <a:gd name="connsiteX3" fmla="*/ 15697 w 433708"/>
              <a:gd name="connsiteY3" fmla="*/ 1423851 h 1619794"/>
              <a:gd name="connsiteX4" fmla="*/ 54885 w 433708"/>
              <a:gd name="connsiteY4" fmla="*/ 1463040 h 1619794"/>
              <a:gd name="connsiteX5" fmla="*/ 67948 w 433708"/>
              <a:gd name="connsiteY5" fmla="*/ 1502228 h 1619794"/>
              <a:gd name="connsiteX6" fmla="*/ 81011 w 433708"/>
              <a:gd name="connsiteY6" fmla="*/ 1619794 h 1619794"/>
              <a:gd name="connsiteX7" fmla="*/ 433708 w 433708"/>
              <a:gd name="connsiteY7" fmla="*/ 692331 h 1619794"/>
              <a:gd name="connsiteX8" fmla="*/ 172451 w 433708"/>
              <a:gd name="connsiteY8" fmla="*/ 0 h 1619794"/>
              <a:gd name="connsiteX0" fmla="*/ 172451 w 433708"/>
              <a:gd name="connsiteY0" fmla="*/ 926 h 1620720"/>
              <a:gd name="connsiteX1" fmla="*/ 66304 w 433708"/>
              <a:gd name="connsiteY1" fmla="*/ 564822 h 1620720"/>
              <a:gd name="connsiteX2" fmla="*/ 2634 w 433708"/>
              <a:gd name="connsiteY2" fmla="*/ 1385589 h 1620720"/>
              <a:gd name="connsiteX3" fmla="*/ 15697 w 433708"/>
              <a:gd name="connsiteY3" fmla="*/ 1424777 h 1620720"/>
              <a:gd name="connsiteX4" fmla="*/ 54885 w 433708"/>
              <a:gd name="connsiteY4" fmla="*/ 1463966 h 1620720"/>
              <a:gd name="connsiteX5" fmla="*/ 67948 w 433708"/>
              <a:gd name="connsiteY5" fmla="*/ 1503154 h 1620720"/>
              <a:gd name="connsiteX6" fmla="*/ 81011 w 433708"/>
              <a:gd name="connsiteY6" fmla="*/ 1620720 h 1620720"/>
              <a:gd name="connsiteX7" fmla="*/ 433708 w 433708"/>
              <a:gd name="connsiteY7" fmla="*/ 693257 h 1620720"/>
              <a:gd name="connsiteX8" fmla="*/ 172451 w 433708"/>
              <a:gd name="connsiteY8" fmla="*/ 926 h 1620720"/>
              <a:gd name="connsiteX0" fmla="*/ 171818 w 433075"/>
              <a:gd name="connsiteY0" fmla="*/ 699 h 1620493"/>
              <a:gd name="connsiteX1" fmla="*/ 56079 w 433075"/>
              <a:gd name="connsiteY1" fmla="*/ 686089 h 1620493"/>
              <a:gd name="connsiteX2" fmla="*/ 2001 w 433075"/>
              <a:gd name="connsiteY2" fmla="*/ 1385362 h 1620493"/>
              <a:gd name="connsiteX3" fmla="*/ 15064 w 433075"/>
              <a:gd name="connsiteY3" fmla="*/ 1424550 h 1620493"/>
              <a:gd name="connsiteX4" fmla="*/ 54252 w 433075"/>
              <a:gd name="connsiteY4" fmla="*/ 1463739 h 1620493"/>
              <a:gd name="connsiteX5" fmla="*/ 67315 w 433075"/>
              <a:gd name="connsiteY5" fmla="*/ 1502927 h 1620493"/>
              <a:gd name="connsiteX6" fmla="*/ 80378 w 433075"/>
              <a:gd name="connsiteY6" fmla="*/ 1620493 h 1620493"/>
              <a:gd name="connsiteX7" fmla="*/ 433075 w 433075"/>
              <a:gd name="connsiteY7" fmla="*/ 693030 h 1620493"/>
              <a:gd name="connsiteX8" fmla="*/ 171818 w 433075"/>
              <a:gd name="connsiteY8" fmla="*/ 699 h 1620493"/>
              <a:gd name="connsiteX0" fmla="*/ 191001 w 433075"/>
              <a:gd name="connsiteY0" fmla="*/ 710 h 1610912"/>
              <a:gd name="connsiteX1" fmla="*/ 56079 w 433075"/>
              <a:gd name="connsiteY1" fmla="*/ 676508 h 1610912"/>
              <a:gd name="connsiteX2" fmla="*/ 2001 w 433075"/>
              <a:gd name="connsiteY2" fmla="*/ 1375781 h 1610912"/>
              <a:gd name="connsiteX3" fmla="*/ 15064 w 433075"/>
              <a:gd name="connsiteY3" fmla="*/ 1414969 h 1610912"/>
              <a:gd name="connsiteX4" fmla="*/ 54252 w 433075"/>
              <a:gd name="connsiteY4" fmla="*/ 1454158 h 1610912"/>
              <a:gd name="connsiteX5" fmla="*/ 67315 w 433075"/>
              <a:gd name="connsiteY5" fmla="*/ 1493346 h 1610912"/>
              <a:gd name="connsiteX6" fmla="*/ 80378 w 433075"/>
              <a:gd name="connsiteY6" fmla="*/ 1610912 h 1610912"/>
              <a:gd name="connsiteX7" fmla="*/ 433075 w 433075"/>
              <a:gd name="connsiteY7" fmla="*/ 683449 h 1610912"/>
              <a:gd name="connsiteX8" fmla="*/ 191001 w 433075"/>
              <a:gd name="connsiteY8" fmla="*/ 710 h 1610912"/>
              <a:gd name="connsiteX0" fmla="*/ 175940 w 418014"/>
              <a:gd name="connsiteY0" fmla="*/ 719 h 1610921"/>
              <a:gd name="connsiteX1" fmla="*/ 41018 w 418014"/>
              <a:gd name="connsiteY1" fmla="*/ 676517 h 1610921"/>
              <a:gd name="connsiteX2" fmla="*/ 3 w 418014"/>
              <a:gd name="connsiteY2" fmla="*/ 1414978 h 1610921"/>
              <a:gd name="connsiteX3" fmla="*/ 39191 w 418014"/>
              <a:gd name="connsiteY3" fmla="*/ 1454167 h 1610921"/>
              <a:gd name="connsiteX4" fmla="*/ 52254 w 418014"/>
              <a:gd name="connsiteY4" fmla="*/ 1493355 h 1610921"/>
              <a:gd name="connsiteX5" fmla="*/ 65317 w 418014"/>
              <a:gd name="connsiteY5" fmla="*/ 1610921 h 1610921"/>
              <a:gd name="connsiteX6" fmla="*/ 418014 w 418014"/>
              <a:gd name="connsiteY6" fmla="*/ 683458 h 1610921"/>
              <a:gd name="connsiteX7" fmla="*/ 175940 w 418014"/>
              <a:gd name="connsiteY7" fmla="*/ 719 h 1610921"/>
              <a:gd name="connsiteX0" fmla="*/ 176107 w 418181"/>
              <a:gd name="connsiteY0" fmla="*/ 719 h 1610921"/>
              <a:gd name="connsiteX1" fmla="*/ 41185 w 418181"/>
              <a:gd name="connsiteY1" fmla="*/ 676517 h 1610921"/>
              <a:gd name="connsiteX2" fmla="*/ 170 w 418181"/>
              <a:gd name="connsiteY2" fmla="*/ 1414978 h 1610921"/>
              <a:gd name="connsiteX3" fmla="*/ 52421 w 418181"/>
              <a:gd name="connsiteY3" fmla="*/ 1493355 h 1610921"/>
              <a:gd name="connsiteX4" fmla="*/ 65484 w 418181"/>
              <a:gd name="connsiteY4" fmla="*/ 1610921 h 1610921"/>
              <a:gd name="connsiteX5" fmla="*/ 418181 w 418181"/>
              <a:gd name="connsiteY5" fmla="*/ 683458 h 1610921"/>
              <a:gd name="connsiteX6" fmla="*/ 176107 w 418181"/>
              <a:gd name="connsiteY6" fmla="*/ 719 h 1610921"/>
              <a:gd name="connsiteX0" fmla="*/ 176565 w 418639"/>
              <a:gd name="connsiteY0" fmla="*/ 719 h 1653653"/>
              <a:gd name="connsiteX1" fmla="*/ 41643 w 418639"/>
              <a:gd name="connsiteY1" fmla="*/ 676517 h 1653653"/>
              <a:gd name="connsiteX2" fmla="*/ 628 w 418639"/>
              <a:gd name="connsiteY2" fmla="*/ 1414978 h 1653653"/>
              <a:gd name="connsiteX3" fmla="*/ 65942 w 418639"/>
              <a:gd name="connsiteY3" fmla="*/ 1610921 h 1653653"/>
              <a:gd name="connsiteX4" fmla="*/ 418639 w 418639"/>
              <a:gd name="connsiteY4" fmla="*/ 683458 h 1653653"/>
              <a:gd name="connsiteX5" fmla="*/ 176565 w 418639"/>
              <a:gd name="connsiteY5" fmla="*/ 719 h 1653653"/>
              <a:gd name="connsiteX0" fmla="*/ 158845 w 400919"/>
              <a:gd name="connsiteY0" fmla="*/ 696 h 1642341"/>
              <a:gd name="connsiteX1" fmla="*/ 23923 w 400919"/>
              <a:gd name="connsiteY1" fmla="*/ 676494 h 1642341"/>
              <a:gd name="connsiteX2" fmla="*/ 2092 w 400919"/>
              <a:gd name="connsiteY2" fmla="*/ 1315842 h 1642341"/>
              <a:gd name="connsiteX3" fmla="*/ 48222 w 400919"/>
              <a:gd name="connsiteY3" fmla="*/ 1610898 h 1642341"/>
              <a:gd name="connsiteX4" fmla="*/ 400919 w 400919"/>
              <a:gd name="connsiteY4" fmla="*/ 683435 h 1642341"/>
              <a:gd name="connsiteX5" fmla="*/ 158845 w 400919"/>
              <a:gd name="connsiteY5" fmla="*/ 696 h 1642341"/>
              <a:gd name="connsiteX0" fmla="*/ 158767 w 400841"/>
              <a:gd name="connsiteY0" fmla="*/ 696 h 1610898"/>
              <a:gd name="connsiteX1" fmla="*/ 23845 w 400841"/>
              <a:gd name="connsiteY1" fmla="*/ 676494 h 1610898"/>
              <a:gd name="connsiteX2" fmla="*/ 2014 w 400841"/>
              <a:gd name="connsiteY2" fmla="*/ 1315842 h 1610898"/>
              <a:gd name="connsiteX3" fmla="*/ 48144 w 400841"/>
              <a:gd name="connsiteY3" fmla="*/ 1610898 h 1610898"/>
              <a:gd name="connsiteX4" fmla="*/ 400841 w 400841"/>
              <a:gd name="connsiteY4" fmla="*/ 683435 h 1610898"/>
              <a:gd name="connsiteX5" fmla="*/ 158767 w 400841"/>
              <a:gd name="connsiteY5" fmla="*/ 696 h 1610898"/>
              <a:gd name="connsiteX0" fmla="*/ 153270 w 395344"/>
              <a:gd name="connsiteY0" fmla="*/ 771 h 1610973"/>
              <a:gd name="connsiteX1" fmla="*/ 18348 w 395344"/>
              <a:gd name="connsiteY1" fmla="*/ 676569 h 1610973"/>
              <a:gd name="connsiteX2" fmla="*/ 42647 w 395344"/>
              <a:gd name="connsiteY2" fmla="*/ 1610973 h 1610973"/>
              <a:gd name="connsiteX3" fmla="*/ 395344 w 395344"/>
              <a:gd name="connsiteY3" fmla="*/ 683510 h 1610973"/>
              <a:gd name="connsiteX4" fmla="*/ 153270 w 395344"/>
              <a:gd name="connsiteY4" fmla="*/ 771 h 1610973"/>
              <a:gd name="connsiteX0" fmla="*/ 153270 w 395344"/>
              <a:gd name="connsiteY0" fmla="*/ 0 h 1610202"/>
              <a:gd name="connsiteX1" fmla="*/ 18348 w 395344"/>
              <a:gd name="connsiteY1" fmla="*/ 675798 h 1610202"/>
              <a:gd name="connsiteX2" fmla="*/ 42647 w 395344"/>
              <a:gd name="connsiteY2" fmla="*/ 1610202 h 1610202"/>
              <a:gd name="connsiteX3" fmla="*/ 395344 w 395344"/>
              <a:gd name="connsiteY3" fmla="*/ 682739 h 1610202"/>
              <a:gd name="connsiteX4" fmla="*/ 153270 w 395344"/>
              <a:gd name="connsiteY4" fmla="*/ 0 h 1610202"/>
              <a:gd name="connsiteX0" fmla="*/ 154979 w 397053"/>
              <a:gd name="connsiteY0" fmla="*/ 0 h 1610202"/>
              <a:gd name="connsiteX1" fmla="*/ 16860 w 397053"/>
              <a:gd name="connsiteY1" fmla="*/ 925180 h 1610202"/>
              <a:gd name="connsiteX2" fmla="*/ 44356 w 397053"/>
              <a:gd name="connsiteY2" fmla="*/ 1610202 h 1610202"/>
              <a:gd name="connsiteX3" fmla="*/ 397053 w 397053"/>
              <a:gd name="connsiteY3" fmla="*/ 682739 h 1610202"/>
              <a:gd name="connsiteX4" fmla="*/ 154979 w 397053"/>
              <a:gd name="connsiteY4" fmla="*/ 0 h 1610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053" h="1610202">
                <a:moveTo>
                  <a:pt x="154979" y="0"/>
                </a:moveTo>
                <a:cubicBezTo>
                  <a:pt x="135308" y="42538"/>
                  <a:pt x="35297" y="656813"/>
                  <a:pt x="16860" y="925180"/>
                </a:cubicBezTo>
                <a:cubicBezTo>
                  <a:pt x="-1577" y="1193547"/>
                  <a:pt x="-18477" y="1609045"/>
                  <a:pt x="44356" y="1610202"/>
                </a:cubicBezTo>
                <a:lnTo>
                  <a:pt x="397053" y="682739"/>
                </a:lnTo>
                <a:lnTo>
                  <a:pt x="154979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Freeform 21"/>
          <p:cNvSpPr/>
          <p:nvPr/>
        </p:nvSpPr>
        <p:spPr>
          <a:xfrm>
            <a:off x="1501234" y="4742364"/>
            <a:ext cx="1593123" cy="353928"/>
          </a:xfrm>
          <a:custGeom>
            <a:avLst/>
            <a:gdLst>
              <a:gd name="connsiteX0" fmla="*/ 949168 w 1592377"/>
              <a:gd name="connsiteY0" fmla="*/ 0 h 340727"/>
              <a:gd name="connsiteX1" fmla="*/ 0 w 1592377"/>
              <a:gd name="connsiteY1" fmla="*/ 17385 h 340727"/>
              <a:gd name="connsiteX2" fmla="*/ 792712 w 1592377"/>
              <a:gd name="connsiteY2" fmla="*/ 219039 h 340727"/>
              <a:gd name="connsiteX3" fmla="*/ 1592377 w 1592377"/>
              <a:gd name="connsiteY3" fmla="*/ 340727 h 340727"/>
              <a:gd name="connsiteX4" fmla="*/ 949168 w 1592377"/>
              <a:gd name="connsiteY4" fmla="*/ 0 h 340727"/>
              <a:gd name="connsiteX0" fmla="*/ 950058 w 1593267"/>
              <a:gd name="connsiteY0" fmla="*/ 0 h 348309"/>
              <a:gd name="connsiteX1" fmla="*/ 890 w 1593267"/>
              <a:gd name="connsiteY1" fmla="*/ 17385 h 348309"/>
              <a:gd name="connsiteX2" fmla="*/ 793602 w 1593267"/>
              <a:gd name="connsiteY2" fmla="*/ 219039 h 348309"/>
              <a:gd name="connsiteX3" fmla="*/ 1593267 w 1593267"/>
              <a:gd name="connsiteY3" fmla="*/ 340727 h 348309"/>
              <a:gd name="connsiteX4" fmla="*/ 950058 w 1593267"/>
              <a:gd name="connsiteY4" fmla="*/ 0 h 348309"/>
              <a:gd name="connsiteX0" fmla="*/ 949914 w 1593123"/>
              <a:gd name="connsiteY0" fmla="*/ 0 h 353928"/>
              <a:gd name="connsiteX1" fmla="*/ 746 w 1593123"/>
              <a:gd name="connsiteY1" fmla="*/ 17385 h 353928"/>
              <a:gd name="connsiteX2" fmla="*/ 904716 w 1593123"/>
              <a:gd name="connsiteY2" fmla="*/ 278145 h 353928"/>
              <a:gd name="connsiteX3" fmla="*/ 1593123 w 1593123"/>
              <a:gd name="connsiteY3" fmla="*/ 340727 h 353928"/>
              <a:gd name="connsiteX4" fmla="*/ 949914 w 1593123"/>
              <a:gd name="connsiteY4" fmla="*/ 0 h 353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3123" h="353928">
                <a:moveTo>
                  <a:pt x="949914" y="0"/>
                </a:moveTo>
                <a:lnTo>
                  <a:pt x="746" y="17385"/>
                </a:lnTo>
                <a:cubicBezTo>
                  <a:pt x="-25330" y="53891"/>
                  <a:pt x="639320" y="224255"/>
                  <a:pt x="904716" y="278145"/>
                </a:cubicBezTo>
                <a:cubicBezTo>
                  <a:pt x="1170112" y="332035"/>
                  <a:pt x="1567047" y="377233"/>
                  <a:pt x="1593123" y="340727"/>
                </a:cubicBezTo>
                <a:lnTo>
                  <a:pt x="949914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434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uiExpand="1" build="p" bldLvl="2"/>
      <p:bldP spid="21" grpId="0" animBg="1"/>
      <p:bldP spid="21" grpId="1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823" y="87725"/>
            <a:ext cx="8465918" cy="867773"/>
          </a:xfrm>
        </p:spPr>
        <p:txBody>
          <a:bodyPr>
            <a:noAutofit/>
          </a:bodyPr>
          <a:lstStyle/>
          <a:p>
            <a:pPr algn="ctr"/>
            <a:r>
              <a:rPr lang="en-NZ" sz="3200" b="1" dirty="0" smtClean="0"/>
              <a:t>Describing stress at a point – the stress tensor</a:t>
            </a:r>
            <a:endParaRPr lang="en-NZ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955498"/>
            <a:ext cx="4029075" cy="4073701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NZ" sz="2000" dirty="0" smtClean="0"/>
              <a:t>We just looked at normal stress only (2 component vector)</a:t>
            </a:r>
          </a:p>
          <a:p>
            <a:pPr>
              <a:spcAft>
                <a:spcPts val="1200"/>
              </a:spcAft>
            </a:pPr>
            <a:r>
              <a:rPr lang="en-NZ" sz="2000" dirty="0" smtClean="0"/>
              <a:t>Also need to account for shear stress</a:t>
            </a:r>
          </a:p>
          <a:p>
            <a:pPr>
              <a:spcAft>
                <a:spcPts val="1200"/>
              </a:spcAft>
            </a:pPr>
            <a:r>
              <a:rPr lang="en-NZ" sz="2000" dirty="0" smtClean="0"/>
              <a:t>Xyz reference system = 9 stress components</a:t>
            </a:r>
          </a:p>
          <a:p>
            <a:pPr>
              <a:spcAft>
                <a:spcPts val="1200"/>
              </a:spcAft>
            </a:pPr>
            <a:r>
              <a:rPr lang="en-NZ" sz="2000" dirty="0" smtClean="0"/>
              <a:t>1 Normal and 2 shear components on each cube face, each parallel to a coordinate axis</a:t>
            </a:r>
          </a:p>
          <a:p>
            <a:pPr lvl="1">
              <a:spcAft>
                <a:spcPts val="1200"/>
              </a:spcAft>
            </a:pPr>
            <a:r>
              <a:rPr lang="el-GR" sz="1800" dirty="0" smtClean="0">
                <a:latin typeface="Calibri" panose="020F0502020204030204" pitchFamily="34" charset="0"/>
              </a:rPr>
              <a:t>σ</a:t>
            </a:r>
            <a:r>
              <a:rPr lang="en-NZ" sz="1800" dirty="0" smtClean="0">
                <a:latin typeface="Calibri" panose="020F0502020204030204" pitchFamily="34" charset="0"/>
              </a:rPr>
              <a:t>xx is normal stress on </a:t>
            </a:r>
            <a:r>
              <a:rPr lang="en-NZ" sz="1800" dirty="0" err="1" smtClean="0">
                <a:latin typeface="Calibri" panose="020F0502020204030204" pitchFamily="34" charset="0"/>
              </a:rPr>
              <a:t>yz</a:t>
            </a:r>
            <a:r>
              <a:rPr lang="en-NZ" sz="1800" dirty="0" smtClean="0">
                <a:latin typeface="Calibri" panose="020F0502020204030204" pitchFamily="34" charset="0"/>
              </a:rPr>
              <a:t> plane</a:t>
            </a:r>
          </a:p>
          <a:p>
            <a:pPr>
              <a:spcAft>
                <a:spcPts val="1200"/>
              </a:spcAft>
            </a:pPr>
            <a:r>
              <a:rPr lang="en-NZ" sz="2000" dirty="0" smtClean="0">
                <a:latin typeface="Calibri" panose="020F0502020204030204" pitchFamily="34" charset="0"/>
              </a:rPr>
              <a:t>2 shear stresses per plane</a:t>
            </a:r>
            <a:endParaRPr lang="en-NZ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0" y="1106629"/>
            <a:ext cx="4272741" cy="35306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4889322"/>
            <a:ext cx="4838700" cy="155257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695700" y="5448300"/>
            <a:ext cx="393700" cy="3683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Oval 8"/>
          <p:cNvSpPr/>
          <p:nvPr/>
        </p:nvSpPr>
        <p:spPr>
          <a:xfrm>
            <a:off x="7496175" y="3762103"/>
            <a:ext cx="393700" cy="3683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Oval 9"/>
          <p:cNvSpPr/>
          <p:nvPr/>
        </p:nvSpPr>
        <p:spPr>
          <a:xfrm>
            <a:off x="4283075" y="5448300"/>
            <a:ext cx="393700" cy="3683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Oval 11"/>
          <p:cNvSpPr/>
          <p:nvPr/>
        </p:nvSpPr>
        <p:spPr>
          <a:xfrm>
            <a:off x="4909639" y="5448300"/>
            <a:ext cx="393700" cy="3683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TextBox 15"/>
          <p:cNvSpPr txBox="1"/>
          <p:nvPr/>
        </p:nvSpPr>
        <p:spPr>
          <a:xfrm>
            <a:off x="4676775" y="1198685"/>
            <a:ext cx="159067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NZ" dirty="0" smtClean="0"/>
              <a:t>Infinitesimally small cube = point</a:t>
            </a:r>
            <a:endParaRPr lang="en-NZ" dirty="0"/>
          </a:p>
        </p:txBody>
      </p:sp>
      <p:sp>
        <p:nvSpPr>
          <p:cNvPr id="17" name="Oval 16"/>
          <p:cNvSpPr/>
          <p:nvPr/>
        </p:nvSpPr>
        <p:spPr>
          <a:xfrm>
            <a:off x="7034622" y="2943589"/>
            <a:ext cx="393700" cy="3683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Oval 17"/>
          <p:cNvSpPr/>
          <p:nvPr/>
        </p:nvSpPr>
        <p:spPr>
          <a:xfrm>
            <a:off x="6653524" y="3448143"/>
            <a:ext cx="393700" cy="3683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Oval 20"/>
          <p:cNvSpPr/>
          <p:nvPr/>
        </p:nvSpPr>
        <p:spPr>
          <a:xfrm rot="1425515">
            <a:off x="3594100" y="5702517"/>
            <a:ext cx="1771650" cy="41827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TextBox 21"/>
          <p:cNvSpPr txBox="1"/>
          <p:nvPr/>
        </p:nvSpPr>
        <p:spPr>
          <a:xfrm>
            <a:off x="5418655" y="6055839"/>
            <a:ext cx="167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Normal stresses</a:t>
            </a:r>
            <a:endParaRPr lang="en-NZ" dirty="0"/>
          </a:p>
        </p:txBody>
      </p:sp>
      <p:sp>
        <p:nvSpPr>
          <p:cNvPr id="24" name="Freeform 23"/>
          <p:cNvSpPr/>
          <p:nvPr/>
        </p:nvSpPr>
        <p:spPr>
          <a:xfrm>
            <a:off x="3905794" y="5460274"/>
            <a:ext cx="1397726" cy="705395"/>
          </a:xfrm>
          <a:custGeom>
            <a:avLst/>
            <a:gdLst>
              <a:gd name="connsiteX0" fmla="*/ 1397726 w 1397726"/>
              <a:gd name="connsiteY0" fmla="*/ 0 h 705395"/>
              <a:gd name="connsiteX1" fmla="*/ 1384663 w 1397726"/>
              <a:gd name="connsiteY1" fmla="*/ 705395 h 705395"/>
              <a:gd name="connsiteX2" fmla="*/ 0 w 1397726"/>
              <a:gd name="connsiteY2" fmla="*/ 39189 h 705395"/>
              <a:gd name="connsiteX3" fmla="*/ 1397726 w 1397726"/>
              <a:gd name="connsiteY3" fmla="*/ 0 h 70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7726" h="705395">
                <a:moveTo>
                  <a:pt x="1397726" y="0"/>
                </a:moveTo>
                <a:lnTo>
                  <a:pt x="1384663" y="705395"/>
                </a:lnTo>
                <a:lnTo>
                  <a:pt x="0" y="39189"/>
                </a:lnTo>
                <a:lnTo>
                  <a:pt x="1397726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Freeform 24"/>
          <p:cNvSpPr/>
          <p:nvPr/>
        </p:nvSpPr>
        <p:spPr>
          <a:xfrm flipH="1" flipV="1">
            <a:off x="3695519" y="5675927"/>
            <a:ext cx="1404319" cy="615921"/>
          </a:xfrm>
          <a:custGeom>
            <a:avLst/>
            <a:gdLst>
              <a:gd name="connsiteX0" fmla="*/ 1397726 w 1397726"/>
              <a:gd name="connsiteY0" fmla="*/ 0 h 705395"/>
              <a:gd name="connsiteX1" fmla="*/ 1384663 w 1397726"/>
              <a:gd name="connsiteY1" fmla="*/ 705395 h 705395"/>
              <a:gd name="connsiteX2" fmla="*/ 0 w 1397726"/>
              <a:gd name="connsiteY2" fmla="*/ 39189 h 705395"/>
              <a:gd name="connsiteX3" fmla="*/ 1397726 w 1397726"/>
              <a:gd name="connsiteY3" fmla="*/ 0 h 70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7726" h="705395">
                <a:moveTo>
                  <a:pt x="1397726" y="0"/>
                </a:moveTo>
                <a:lnTo>
                  <a:pt x="1384663" y="705395"/>
                </a:lnTo>
                <a:lnTo>
                  <a:pt x="0" y="39189"/>
                </a:lnTo>
                <a:lnTo>
                  <a:pt x="1397726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TextBox 25"/>
          <p:cNvSpPr txBox="1"/>
          <p:nvPr/>
        </p:nvSpPr>
        <p:spPr>
          <a:xfrm>
            <a:off x="5374937" y="5632450"/>
            <a:ext cx="3644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Shear stresses must balance if at rest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8655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6" grpId="1" animBg="1"/>
      <p:bldP spid="9" grpId="0" animBg="1"/>
      <p:bldP spid="10" grpId="0" animBg="1"/>
      <p:bldP spid="10" grpId="1" animBg="1"/>
      <p:bldP spid="12" grpId="0" animBg="1"/>
      <p:bldP spid="12" grpId="1" animBg="1"/>
      <p:bldP spid="16" grpId="0" animBg="1"/>
      <p:bldP spid="17" grpId="0" animBg="1"/>
      <p:bldP spid="18" grpId="0" animBg="1"/>
      <p:bldP spid="21" grpId="0" animBg="1"/>
      <p:bldP spid="21" grpId="1" animBg="1"/>
      <p:bldP spid="22" grpId="0"/>
      <p:bldP spid="22" grpId="1"/>
      <p:bldP spid="24" grpId="0" animBg="1"/>
      <p:bldP spid="25" grpId="0" animBg="1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9278</TotalTime>
  <Words>778</Words>
  <Application>Microsoft Office PowerPoint</Application>
  <PresentationFormat>On-screen Show (4:3)</PresentationFormat>
  <Paragraphs>101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Tahoma</vt:lpstr>
      <vt:lpstr>Office Theme</vt:lpstr>
      <vt:lpstr>Geol 244 – structural geology</vt:lpstr>
      <vt:lpstr>Exercise – resolve normal and shear stresses for differently inclined planes within a cube</vt:lpstr>
      <vt:lpstr>Help for exercise</vt:lpstr>
      <vt:lpstr>Answer  </vt:lpstr>
      <vt:lpstr>Shear and normal stress  and the inclination of the plane</vt:lpstr>
      <vt:lpstr>Stress is a 3D concept</vt:lpstr>
      <vt:lpstr>Visualizing stress at a point in 2d – the stress ellipse</vt:lpstr>
      <vt:lpstr>Visualizing stress at a point in 3d – the Stress ellipsoid</vt:lpstr>
      <vt:lpstr>Describing stress at a point – the stress tensor</vt:lpstr>
      <vt:lpstr>3D stress - Principal planes and principal stresses</vt:lpstr>
    </vt:vector>
  </TitlesOfParts>
  <Company>University of Canterbury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Brendan Duffy</dc:creator>
  <cp:lastModifiedBy>SSE</cp:lastModifiedBy>
  <cp:revision>256</cp:revision>
  <cp:lastPrinted>2014-08-06T01:34:53Z</cp:lastPrinted>
  <dcterms:created xsi:type="dcterms:W3CDTF">2014-06-03T04:23:00Z</dcterms:created>
  <dcterms:modified xsi:type="dcterms:W3CDTF">2014-08-17T02:27:26Z</dcterms:modified>
</cp:coreProperties>
</file>