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8" r:id="rId3"/>
    <p:sldId id="340" r:id="rId4"/>
    <p:sldId id="341" r:id="rId5"/>
    <p:sldId id="335" r:id="rId6"/>
    <p:sldId id="336" r:id="rId7"/>
    <p:sldId id="337" r:id="rId8"/>
    <p:sldId id="342" r:id="rId9"/>
    <p:sldId id="338" r:id="rId10"/>
    <p:sldId id="339" r:id="rId11"/>
    <p:sldId id="345" r:id="rId12"/>
    <p:sldId id="259" r:id="rId13"/>
    <p:sldId id="334" r:id="rId14"/>
    <p:sldId id="343" r:id="rId15"/>
    <p:sldId id="344" r:id="rId16"/>
    <p:sldId id="263" r:id="rId17"/>
    <p:sldId id="268" r:id="rId18"/>
    <p:sldId id="351" r:id="rId19"/>
    <p:sldId id="349" r:id="rId20"/>
    <p:sldId id="301" r:id="rId21"/>
    <p:sldId id="346" r:id="rId22"/>
    <p:sldId id="347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04" autoAdjust="0"/>
    <p:restoredTop sz="79390" autoAdjust="0"/>
  </p:normalViewPr>
  <p:slideViewPr>
    <p:cSldViewPr snapToGrid="0">
      <p:cViewPr varScale="1">
        <p:scale>
          <a:sx n="73" d="100"/>
          <a:sy n="73" d="100"/>
        </p:scale>
        <p:origin x="13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5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5A032-FD04-4A41-A218-96A75AF42C4B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3D8D-462B-437C-9A72-D752AE5AC26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7987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032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13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25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We will now look at the characteristics of end member rock materials and work towards an understanding of complex rock materials.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892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F919B0-BC45-4AA5-AF5C-95A4D804A1A8}" type="slidenum">
              <a:rPr lang="en-US" altLang="en-US" sz="1200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3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468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21/08/2014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4143" r="4714" b="9226"/>
          <a:stretch/>
        </p:blipFill>
        <p:spPr>
          <a:xfrm>
            <a:off x="431074" y="6362"/>
            <a:ext cx="8712926" cy="6477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</a:t>
            </a:r>
            <a:r>
              <a:rPr lang="en-N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244 – structural geology</a:t>
            </a: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937" y="5898639"/>
            <a:ext cx="8301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5 – Strain and rock material properties</a:t>
            </a: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1" y="1137414"/>
            <a:ext cx="7485017" cy="3983805"/>
          </a:xfrm>
        </p:spPr>
        <p:txBody>
          <a:bodyPr>
            <a:normAutofit/>
          </a:bodyPr>
          <a:lstStyle/>
          <a:p>
            <a:r>
              <a:rPr lang="en-NZ" sz="1800" dirty="0"/>
              <a:t>Distortion is commonly assumed to be homogenous, rather than </a:t>
            </a:r>
            <a:r>
              <a:rPr lang="en-NZ" sz="1800" dirty="0" err="1"/>
              <a:t>heterogenous</a:t>
            </a:r>
            <a:endParaRPr lang="en-NZ" sz="1800" dirty="0"/>
          </a:p>
          <a:p>
            <a:r>
              <a:rPr lang="en-NZ" sz="1800" dirty="0" err="1"/>
              <a:t>Heterogenous</a:t>
            </a:r>
            <a:r>
              <a:rPr lang="en-NZ" sz="1800" dirty="0"/>
              <a:t> distortion of a large body consists of small areas of homogeneous strain.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Homogenous or </a:t>
            </a:r>
            <a:r>
              <a:rPr lang="en-NZ" dirty="0" err="1" smtClean="0"/>
              <a:t>heterogenous</a:t>
            </a:r>
            <a:r>
              <a:rPr lang="en-NZ" dirty="0" smtClean="0"/>
              <a:t>?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4" r="14275" b="9336"/>
          <a:stretch/>
        </p:blipFill>
        <p:spPr>
          <a:xfrm>
            <a:off x="1614488" y="2662393"/>
            <a:ext cx="4286250" cy="302628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714327" y="3129317"/>
            <a:ext cx="2569685" cy="1751682"/>
          </a:xfrm>
          <a:custGeom>
            <a:avLst/>
            <a:gdLst>
              <a:gd name="connsiteX0" fmla="*/ 0 w 3426246"/>
              <a:gd name="connsiteY0" fmla="*/ 2335576 h 2335576"/>
              <a:gd name="connsiteX1" fmla="*/ 99152 w 3426246"/>
              <a:gd name="connsiteY1" fmla="*/ 2302525 h 2335576"/>
              <a:gd name="connsiteX2" fmla="*/ 132203 w 3426246"/>
              <a:gd name="connsiteY2" fmla="*/ 2291508 h 2335576"/>
              <a:gd name="connsiteX3" fmla="*/ 176270 w 3426246"/>
              <a:gd name="connsiteY3" fmla="*/ 2280491 h 2335576"/>
              <a:gd name="connsiteX4" fmla="*/ 220338 w 3426246"/>
              <a:gd name="connsiteY4" fmla="*/ 2247441 h 2335576"/>
              <a:gd name="connsiteX5" fmla="*/ 286439 w 3426246"/>
              <a:gd name="connsiteY5" fmla="*/ 2203373 h 2335576"/>
              <a:gd name="connsiteX6" fmla="*/ 308473 w 3426246"/>
              <a:gd name="connsiteY6" fmla="*/ 2170323 h 2335576"/>
              <a:gd name="connsiteX7" fmla="*/ 374574 w 3426246"/>
              <a:gd name="connsiteY7" fmla="*/ 2126255 h 2335576"/>
              <a:gd name="connsiteX8" fmla="*/ 440675 w 3426246"/>
              <a:gd name="connsiteY8" fmla="*/ 2060154 h 2335576"/>
              <a:gd name="connsiteX9" fmla="*/ 517793 w 3426246"/>
              <a:gd name="connsiteY9" fmla="*/ 1983036 h 2335576"/>
              <a:gd name="connsiteX10" fmla="*/ 550844 w 3426246"/>
              <a:gd name="connsiteY10" fmla="*/ 1949985 h 2335576"/>
              <a:gd name="connsiteX11" fmla="*/ 583894 w 3426246"/>
              <a:gd name="connsiteY11" fmla="*/ 1927951 h 2335576"/>
              <a:gd name="connsiteX12" fmla="*/ 616945 w 3426246"/>
              <a:gd name="connsiteY12" fmla="*/ 1883884 h 2335576"/>
              <a:gd name="connsiteX13" fmla="*/ 649996 w 3426246"/>
              <a:gd name="connsiteY13" fmla="*/ 1850833 h 2335576"/>
              <a:gd name="connsiteX14" fmla="*/ 694063 w 3426246"/>
              <a:gd name="connsiteY14" fmla="*/ 1773715 h 2335576"/>
              <a:gd name="connsiteX15" fmla="*/ 727114 w 3426246"/>
              <a:gd name="connsiteY15" fmla="*/ 1740665 h 2335576"/>
              <a:gd name="connsiteX16" fmla="*/ 815249 w 3426246"/>
              <a:gd name="connsiteY16" fmla="*/ 1641513 h 2335576"/>
              <a:gd name="connsiteX17" fmla="*/ 892367 w 3426246"/>
              <a:gd name="connsiteY17" fmla="*/ 1542361 h 2335576"/>
              <a:gd name="connsiteX18" fmla="*/ 947451 w 3426246"/>
              <a:gd name="connsiteY18" fmla="*/ 1476260 h 2335576"/>
              <a:gd name="connsiteX19" fmla="*/ 980502 w 3426246"/>
              <a:gd name="connsiteY19" fmla="*/ 1454226 h 2335576"/>
              <a:gd name="connsiteX20" fmla="*/ 1079653 w 3426246"/>
              <a:gd name="connsiteY20" fmla="*/ 1355074 h 2335576"/>
              <a:gd name="connsiteX21" fmla="*/ 1112704 w 3426246"/>
              <a:gd name="connsiteY21" fmla="*/ 1322024 h 2335576"/>
              <a:gd name="connsiteX22" fmla="*/ 1134738 w 3426246"/>
              <a:gd name="connsiteY22" fmla="*/ 1288973 h 2335576"/>
              <a:gd name="connsiteX23" fmla="*/ 1167788 w 3426246"/>
              <a:gd name="connsiteY23" fmla="*/ 1266939 h 2335576"/>
              <a:gd name="connsiteX24" fmla="*/ 1222873 w 3426246"/>
              <a:gd name="connsiteY24" fmla="*/ 1233889 h 2335576"/>
              <a:gd name="connsiteX25" fmla="*/ 1288974 w 3426246"/>
              <a:gd name="connsiteY25" fmla="*/ 1156771 h 2335576"/>
              <a:gd name="connsiteX26" fmla="*/ 1322025 w 3426246"/>
              <a:gd name="connsiteY26" fmla="*/ 1134737 h 2335576"/>
              <a:gd name="connsiteX27" fmla="*/ 1377109 w 3426246"/>
              <a:gd name="connsiteY27" fmla="*/ 1068636 h 2335576"/>
              <a:gd name="connsiteX28" fmla="*/ 1410160 w 3426246"/>
              <a:gd name="connsiteY28" fmla="*/ 1046602 h 2335576"/>
              <a:gd name="connsiteX29" fmla="*/ 1443210 w 3426246"/>
              <a:gd name="connsiteY29" fmla="*/ 1013551 h 2335576"/>
              <a:gd name="connsiteX30" fmla="*/ 1476261 w 3426246"/>
              <a:gd name="connsiteY30" fmla="*/ 991518 h 2335576"/>
              <a:gd name="connsiteX31" fmla="*/ 1509311 w 3426246"/>
              <a:gd name="connsiteY31" fmla="*/ 958467 h 2335576"/>
              <a:gd name="connsiteX32" fmla="*/ 1575413 w 3426246"/>
              <a:gd name="connsiteY32" fmla="*/ 914400 h 2335576"/>
              <a:gd name="connsiteX33" fmla="*/ 1608463 w 3426246"/>
              <a:gd name="connsiteY33" fmla="*/ 892366 h 2335576"/>
              <a:gd name="connsiteX34" fmla="*/ 1641514 w 3426246"/>
              <a:gd name="connsiteY34" fmla="*/ 859315 h 2335576"/>
              <a:gd name="connsiteX35" fmla="*/ 1685581 w 3426246"/>
              <a:gd name="connsiteY35" fmla="*/ 837282 h 2335576"/>
              <a:gd name="connsiteX36" fmla="*/ 1729649 w 3426246"/>
              <a:gd name="connsiteY36" fmla="*/ 804231 h 2335576"/>
              <a:gd name="connsiteX37" fmla="*/ 1784733 w 3426246"/>
              <a:gd name="connsiteY37" fmla="*/ 771180 h 2335576"/>
              <a:gd name="connsiteX38" fmla="*/ 1817784 w 3426246"/>
              <a:gd name="connsiteY38" fmla="*/ 749147 h 2335576"/>
              <a:gd name="connsiteX39" fmla="*/ 1850834 w 3426246"/>
              <a:gd name="connsiteY39" fmla="*/ 738130 h 2335576"/>
              <a:gd name="connsiteX40" fmla="*/ 1949986 w 3426246"/>
              <a:gd name="connsiteY40" fmla="*/ 672029 h 2335576"/>
              <a:gd name="connsiteX41" fmla="*/ 2027104 w 3426246"/>
              <a:gd name="connsiteY41" fmla="*/ 616944 h 2335576"/>
              <a:gd name="connsiteX42" fmla="*/ 2060155 w 3426246"/>
              <a:gd name="connsiteY42" fmla="*/ 605927 h 2335576"/>
              <a:gd name="connsiteX43" fmla="*/ 2126256 w 3426246"/>
              <a:gd name="connsiteY43" fmla="*/ 561860 h 2335576"/>
              <a:gd name="connsiteX44" fmla="*/ 2159307 w 3426246"/>
              <a:gd name="connsiteY44" fmla="*/ 539826 h 2335576"/>
              <a:gd name="connsiteX45" fmla="*/ 2225408 w 3426246"/>
              <a:gd name="connsiteY45" fmla="*/ 517792 h 2335576"/>
              <a:gd name="connsiteX46" fmla="*/ 2291509 w 3426246"/>
              <a:gd name="connsiteY46" fmla="*/ 484742 h 2335576"/>
              <a:gd name="connsiteX47" fmla="*/ 2335576 w 3426246"/>
              <a:gd name="connsiteY47" fmla="*/ 451691 h 2335576"/>
              <a:gd name="connsiteX48" fmla="*/ 2379644 w 3426246"/>
              <a:gd name="connsiteY48" fmla="*/ 440674 h 2335576"/>
              <a:gd name="connsiteX49" fmla="*/ 2412694 w 3426246"/>
              <a:gd name="connsiteY49" fmla="*/ 407624 h 2335576"/>
              <a:gd name="connsiteX50" fmla="*/ 2467779 w 3426246"/>
              <a:gd name="connsiteY50" fmla="*/ 385590 h 2335576"/>
              <a:gd name="connsiteX51" fmla="*/ 2511846 w 3426246"/>
              <a:gd name="connsiteY51" fmla="*/ 363556 h 2335576"/>
              <a:gd name="connsiteX52" fmla="*/ 2610998 w 3426246"/>
              <a:gd name="connsiteY52" fmla="*/ 308472 h 2335576"/>
              <a:gd name="connsiteX53" fmla="*/ 2699133 w 3426246"/>
              <a:gd name="connsiteY53" fmla="*/ 264404 h 2335576"/>
              <a:gd name="connsiteX54" fmla="*/ 2743200 w 3426246"/>
              <a:gd name="connsiteY54" fmla="*/ 253388 h 2335576"/>
              <a:gd name="connsiteX55" fmla="*/ 2776251 w 3426246"/>
              <a:gd name="connsiteY55" fmla="*/ 242371 h 2335576"/>
              <a:gd name="connsiteX56" fmla="*/ 2842352 w 3426246"/>
              <a:gd name="connsiteY56" fmla="*/ 231354 h 2335576"/>
              <a:gd name="connsiteX57" fmla="*/ 2919470 w 3426246"/>
              <a:gd name="connsiteY57" fmla="*/ 209320 h 2335576"/>
              <a:gd name="connsiteX58" fmla="*/ 3029639 w 3426246"/>
              <a:gd name="connsiteY58" fmla="*/ 176270 h 2335576"/>
              <a:gd name="connsiteX59" fmla="*/ 3062690 w 3426246"/>
              <a:gd name="connsiteY59" fmla="*/ 165253 h 2335576"/>
              <a:gd name="connsiteX60" fmla="*/ 3106757 w 3426246"/>
              <a:gd name="connsiteY60" fmla="*/ 154236 h 2335576"/>
              <a:gd name="connsiteX61" fmla="*/ 3194892 w 3426246"/>
              <a:gd name="connsiteY61" fmla="*/ 110168 h 2335576"/>
              <a:gd name="connsiteX62" fmla="*/ 3238960 w 3426246"/>
              <a:gd name="connsiteY62" fmla="*/ 88135 h 2335576"/>
              <a:gd name="connsiteX63" fmla="*/ 3272010 w 3426246"/>
              <a:gd name="connsiteY63" fmla="*/ 77118 h 2335576"/>
              <a:gd name="connsiteX64" fmla="*/ 3305061 w 3426246"/>
              <a:gd name="connsiteY64" fmla="*/ 55084 h 2335576"/>
              <a:gd name="connsiteX65" fmla="*/ 3338111 w 3426246"/>
              <a:gd name="connsiteY65" fmla="*/ 44067 h 2335576"/>
              <a:gd name="connsiteX66" fmla="*/ 3371162 w 3426246"/>
              <a:gd name="connsiteY66" fmla="*/ 22033 h 2335576"/>
              <a:gd name="connsiteX67" fmla="*/ 3404213 w 3426246"/>
              <a:gd name="connsiteY67" fmla="*/ 11017 h 2335576"/>
              <a:gd name="connsiteX68" fmla="*/ 3426246 w 3426246"/>
              <a:gd name="connsiteY68" fmla="*/ 0 h 233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26246" h="2335576">
                <a:moveTo>
                  <a:pt x="0" y="2335576"/>
                </a:moveTo>
                <a:lnTo>
                  <a:pt x="99152" y="2302525"/>
                </a:lnTo>
                <a:cubicBezTo>
                  <a:pt x="110169" y="2298853"/>
                  <a:pt x="120937" y="2294325"/>
                  <a:pt x="132203" y="2291508"/>
                </a:cubicBezTo>
                <a:lnTo>
                  <a:pt x="176270" y="2280491"/>
                </a:lnTo>
                <a:cubicBezTo>
                  <a:pt x="190959" y="2269474"/>
                  <a:pt x="205296" y="2257971"/>
                  <a:pt x="220338" y="2247441"/>
                </a:cubicBezTo>
                <a:cubicBezTo>
                  <a:pt x="242032" y="2232255"/>
                  <a:pt x="286439" y="2203373"/>
                  <a:pt x="286439" y="2203373"/>
                </a:cubicBezTo>
                <a:cubicBezTo>
                  <a:pt x="293784" y="2192356"/>
                  <a:pt x="298508" y="2179042"/>
                  <a:pt x="308473" y="2170323"/>
                </a:cubicBezTo>
                <a:cubicBezTo>
                  <a:pt x="328402" y="2152885"/>
                  <a:pt x="358685" y="2147440"/>
                  <a:pt x="374574" y="2126255"/>
                </a:cubicBezTo>
                <a:cubicBezTo>
                  <a:pt x="451657" y="2023479"/>
                  <a:pt x="366324" y="2127070"/>
                  <a:pt x="440675" y="2060154"/>
                </a:cubicBezTo>
                <a:cubicBezTo>
                  <a:pt x="467696" y="2035834"/>
                  <a:pt x="492087" y="2008742"/>
                  <a:pt x="517793" y="1983036"/>
                </a:cubicBezTo>
                <a:cubicBezTo>
                  <a:pt x="528810" y="1972019"/>
                  <a:pt x="537880" y="1958628"/>
                  <a:pt x="550844" y="1949985"/>
                </a:cubicBezTo>
                <a:cubicBezTo>
                  <a:pt x="561861" y="1942640"/>
                  <a:pt x="574532" y="1937313"/>
                  <a:pt x="583894" y="1927951"/>
                </a:cubicBezTo>
                <a:cubicBezTo>
                  <a:pt x="596877" y="1914968"/>
                  <a:pt x="604995" y="1897825"/>
                  <a:pt x="616945" y="1883884"/>
                </a:cubicBezTo>
                <a:cubicBezTo>
                  <a:pt x="627085" y="1872055"/>
                  <a:pt x="640022" y="1862802"/>
                  <a:pt x="649996" y="1850833"/>
                </a:cubicBezTo>
                <a:cubicBezTo>
                  <a:pt x="702038" y="1788382"/>
                  <a:pt x="640184" y="1849144"/>
                  <a:pt x="694063" y="1773715"/>
                </a:cubicBezTo>
                <a:cubicBezTo>
                  <a:pt x="703119" y="1761037"/>
                  <a:pt x="717549" y="1752963"/>
                  <a:pt x="727114" y="1740665"/>
                </a:cubicBezTo>
                <a:cubicBezTo>
                  <a:pt x="803069" y="1643009"/>
                  <a:pt x="734947" y="1701739"/>
                  <a:pt x="815249" y="1641513"/>
                </a:cubicBezTo>
                <a:cubicBezTo>
                  <a:pt x="845353" y="1551201"/>
                  <a:pt x="793279" y="1691000"/>
                  <a:pt x="892367" y="1542361"/>
                </a:cubicBezTo>
                <a:cubicBezTo>
                  <a:pt x="914033" y="1509861"/>
                  <a:pt x="915638" y="1502770"/>
                  <a:pt x="947451" y="1476260"/>
                </a:cubicBezTo>
                <a:cubicBezTo>
                  <a:pt x="957623" y="1467784"/>
                  <a:pt x="970606" y="1463023"/>
                  <a:pt x="980502" y="1454226"/>
                </a:cubicBezTo>
                <a:cubicBezTo>
                  <a:pt x="980532" y="1454199"/>
                  <a:pt x="1063114" y="1371613"/>
                  <a:pt x="1079653" y="1355074"/>
                </a:cubicBezTo>
                <a:cubicBezTo>
                  <a:pt x="1090670" y="1344057"/>
                  <a:pt x="1104062" y="1334987"/>
                  <a:pt x="1112704" y="1322024"/>
                </a:cubicBezTo>
                <a:cubicBezTo>
                  <a:pt x="1120049" y="1311007"/>
                  <a:pt x="1125375" y="1298336"/>
                  <a:pt x="1134738" y="1288973"/>
                </a:cubicBezTo>
                <a:cubicBezTo>
                  <a:pt x="1144100" y="1279610"/>
                  <a:pt x="1156560" y="1273956"/>
                  <a:pt x="1167788" y="1266939"/>
                </a:cubicBezTo>
                <a:cubicBezTo>
                  <a:pt x="1185946" y="1255590"/>
                  <a:pt x="1205971" y="1247035"/>
                  <a:pt x="1222873" y="1233889"/>
                </a:cubicBezTo>
                <a:cubicBezTo>
                  <a:pt x="1341327" y="1141758"/>
                  <a:pt x="1213972" y="1231772"/>
                  <a:pt x="1288974" y="1156771"/>
                </a:cubicBezTo>
                <a:cubicBezTo>
                  <a:pt x="1298337" y="1147408"/>
                  <a:pt x="1311008" y="1142082"/>
                  <a:pt x="1322025" y="1134737"/>
                </a:cubicBezTo>
                <a:cubicBezTo>
                  <a:pt x="1343691" y="1102237"/>
                  <a:pt x="1345296" y="1095146"/>
                  <a:pt x="1377109" y="1068636"/>
                </a:cubicBezTo>
                <a:cubicBezTo>
                  <a:pt x="1387281" y="1060160"/>
                  <a:pt x="1399988" y="1055079"/>
                  <a:pt x="1410160" y="1046602"/>
                </a:cubicBezTo>
                <a:cubicBezTo>
                  <a:pt x="1422129" y="1036628"/>
                  <a:pt x="1431241" y="1023525"/>
                  <a:pt x="1443210" y="1013551"/>
                </a:cubicBezTo>
                <a:cubicBezTo>
                  <a:pt x="1453382" y="1005075"/>
                  <a:pt x="1466089" y="999994"/>
                  <a:pt x="1476261" y="991518"/>
                </a:cubicBezTo>
                <a:cubicBezTo>
                  <a:pt x="1488230" y="981544"/>
                  <a:pt x="1497013" y="968032"/>
                  <a:pt x="1509311" y="958467"/>
                </a:cubicBezTo>
                <a:cubicBezTo>
                  <a:pt x="1530214" y="942209"/>
                  <a:pt x="1553379" y="929089"/>
                  <a:pt x="1575413" y="914400"/>
                </a:cubicBezTo>
                <a:cubicBezTo>
                  <a:pt x="1586430" y="907056"/>
                  <a:pt x="1599101" y="901728"/>
                  <a:pt x="1608463" y="892366"/>
                </a:cubicBezTo>
                <a:cubicBezTo>
                  <a:pt x="1619480" y="881349"/>
                  <a:pt x="1628836" y="868371"/>
                  <a:pt x="1641514" y="859315"/>
                </a:cubicBezTo>
                <a:cubicBezTo>
                  <a:pt x="1654878" y="849770"/>
                  <a:pt x="1671655" y="845986"/>
                  <a:pt x="1685581" y="837282"/>
                </a:cubicBezTo>
                <a:cubicBezTo>
                  <a:pt x="1701152" y="827550"/>
                  <a:pt x="1714371" y="814416"/>
                  <a:pt x="1729649" y="804231"/>
                </a:cubicBezTo>
                <a:cubicBezTo>
                  <a:pt x="1747466" y="792353"/>
                  <a:pt x="1766575" y="782529"/>
                  <a:pt x="1784733" y="771180"/>
                </a:cubicBezTo>
                <a:cubicBezTo>
                  <a:pt x="1795961" y="764163"/>
                  <a:pt x="1805941" y="755068"/>
                  <a:pt x="1817784" y="749147"/>
                </a:cubicBezTo>
                <a:cubicBezTo>
                  <a:pt x="1828171" y="743954"/>
                  <a:pt x="1839817" y="741802"/>
                  <a:pt x="1850834" y="738130"/>
                </a:cubicBezTo>
                <a:cubicBezTo>
                  <a:pt x="1960631" y="655782"/>
                  <a:pt x="1822482" y="757032"/>
                  <a:pt x="1949986" y="672029"/>
                </a:cubicBezTo>
                <a:cubicBezTo>
                  <a:pt x="1964962" y="662045"/>
                  <a:pt x="2007392" y="626800"/>
                  <a:pt x="2027104" y="616944"/>
                </a:cubicBezTo>
                <a:cubicBezTo>
                  <a:pt x="2037491" y="611751"/>
                  <a:pt x="2050003" y="611567"/>
                  <a:pt x="2060155" y="605927"/>
                </a:cubicBezTo>
                <a:cubicBezTo>
                  <a:pt x="2083304" y="593067"/>
                  <a:pt x="2104222" y="576549"/>
                  <a:pt x="2126256" y="561860"/>
                </a:cubicBezTo>
                <a:cubicBezTo>
                  <a:pt x="2137273" y="554515"/>
                  <a:pt x="2146746" y="544013"/>
                  <a:pt x="2159307" y="539826"/>
                </a:cubicBezTo>
                <a:cubicBezTo>
                  <a:pt x="2181341" y="532481"/>
                  <a:pt x="2206083" y="530675"/>
                  <a:pt x="2225408" y="517792"/>
                </a:cubicBezTo>
                <a:cubicBezTo>
                  <a:pt x="2268121" y="489317"/>
                  <a:pt x="2245897" y="499946"/>
                  <a:pt x="2291509" y="484742"/>
                </a:cubicBezTo>
                <a:cubicBezTo>
                  <a:pt x="2306198" y="473725"/>
                  <a:pt x="2319153" y="459903"/>
                  <a:pt x="2335576" y="451691"/>
                </a:cubicBezTo>
                <a:cubicBezTo>
                  <a:pt x="2349119" y="444919"/>
                  <a:pt x="2366498" y="448186"/>
                  <a:pt x="2379644" y="440674"/>
                </a:cubicBezTo>
                <a:cubicBezTo>
                  <a:pt x="2393171" y="432944"/>
                  <a:pt x="2399482" y="415881"/>
                  <a:pt x="2412694" y="407624"/>
                </a:cubicBezTo>
                <a:cubicBezTo>
                  <a:pt x="2429464" y="397143"/>
                  <a:pt x="2449707" y="393622"/>
                  <a:pt x="2467779" y="385590"/>
                </a:cubicBezTo>
                <a:cubicBezTo>
                  <a:pt x="2482786" y="378920"/>
                  <a:pt x="2497919" y="372260"/>
                  <a:pt x="2511846" y="363556"/>
                </a:cubicBezTo>
                <a:cubicBezTo>
                  <a:pt x="2642743" y="281746"/>
                  <a:pt x="2462388" y="377062"/>
                  <a:pt x="2610998" y="308472"/>
                </a:cubicBezTo>
                <a:cubicBezTo>
                  <a:pt x="2640821" y="294707"/>
                  <a:pt x="2667268" y="272370"/>
                  <a:pt x="2699133" y="264404"/>
                </a:cubicBezTo>
                <a:cubicBezTo>
                  <a:pt x="2713822" y="260732"/>
                  <a:pt x="2728642" y="257547"/>
                  <a:pt x="2743200" y="253388"/>
                </a:cubicBezTo>
                <a:cubicBezTo>
                  <a:pt x="2754366" y="250198"/>
                  <a:pt x="2764915" y="244890"/>
                  <a:pt x="2776251" y="242371"/>
                </a:cubicBezTo>
                <a:cubicBezTo>
                  <a:pt x="2798057" y="237525"/>
                  <a:pt x="2820448" y="235735"/>
                  <a:pt x="2842352" y="231354"/>
                </a:cubicBezTo>
                <a:cubicBezTo>
                  <a:pt x="2899759" y="219872"/>
                  <a:pt x="2870465" y="223321"/>
                  <a:pt x="2919470" y="209320"/>
                </a:cubicBezTo>
                <a:cubicBezTo>
                  <a:pt x="3036032" y="176016"/>
                  <a:pt x="2872536" y="228637"/>
                  <a:pt x="3029639" y="176270"/>
                </a:cubicBezTo>
                <a:cubicBezTo>
                  <a:pt x="3040656" y="172598"/>
                  <a:pt x="3051424" y="168070"/>
                  <a:pt x="3062690" y="165253"/>
                </a:cubicBezTo>
                <a:cubicBezTo>
                  <a:pt x="3077379" y="161581"/>
                  <a:pt x="3092781" y="160060"/>
                  <a:pt x="3106757" y="154236"/>
                </a:cubicBezTo>
                <a:cubicBezTo>
                  <a:pt x="3137076" y="141603"/>
                  <a:pt x="3165514" y="124857"/>
                  <a:pt x="3194892" y="110168"/>
                </a:cubicBezTo>
                <a:cubicBezTo>
                  <a:pt x="3209581" y="102823"/>
                  <a:pt x="3223380" y="93329"/>
                  <a:pt x="3238960" y="88135"/>
                </a:cubicBezTo>
                <a:cubicBezTo>
                  <a:pt x="3249977" y="84463"/>
                  <a:pt x="3261623" y="82311"/>
                  <a:pt x="3272010" y="77118"/>
                </a:cubicBezTo>
                <a:cubicBezTo>
                  <a:pt x="3283853" y="71196"/>
                  <a:pt x="3293218" y="61006"/>
                  <a:pt x="3305061" y="55084"/>
                </a:cubicBezTo>
                <a:cubicBezTo>
                  <a:pt x="3315448" y="49891"/>
                  <a:pt x="3327724" y="49260"/>
                  <a:pt x="3338111" y="44067"/>
                </a:cubicBezTo>
                <a:cubicBezTo>
                  <a:pt x="3349954" y="38145"/>
                  <a:pt x="3359319" y="27954"/>
                  <a:pt x="3371162" y="22033"/>
                </a:cubicBezTo>
                <a:cubicBezTo>
                  <a:pt x="3381549" y="16840"/>
                  <a:pt x="3393431" y="15330"/>
                  <a:pt x="3404213" y="11017"/>
                </a:cubicBezTo>
                <a:cubicBezTo>
                  <a:pt x="3411837" y="7967"/>
                  <a:pt x="3418902" y="3672"/>
                  <a:pt x="3426246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7" name="TextBox 6"/>
          <p:cNvSpPr txBox="1"/>
          <p:nvPr/>
        </p:nvSpPr>
        <p:spPr>
          <a:xfrm rot="19285321">
            <a:off x="2004635" y="3343389"/>
            <a:ext cx="1247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350" dirty="0">
                <a:solidFill>
                  <a:srgbClr val="FFFF00"/>
                </a:solidFill>
              </a:rPr>
              <a:t>Homogenous 1</a:t>
            </a:r>
          </a:p>
        </p:txBody>
      </p:sp>
      <p:sp>
        <p:nvSpPr>
          <p:cNvPr id="8" name="TextBox 7"/>
          <p:cNvSpPr txBox="1"/>
          <p:nvPr/>
        </p:nvSpPr>
        <p:spPr>
          <a:xfrm rot="18551755">
            <a:off x="2004635" y="4274103"/>
            <a:ext cx="1247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350" dirty="0">
                <a:solidFill>
                  <a:srgbClr val="FFFF00"/>
                </a:solidFill>
              </a:rPr>
              <a:t>Homogenous 2</a:t>
            </a:r>
          </a:p>
        </p:txBody>
      </p:sp>
      <p:sp>
        <p:nvSpPr>
          <p:cNvPr id="9" name="Freeform 8"/>
          <p:cNvSpPr/>
          <p:nvPr/>
        </p:nvSpPr>
        <p:spPr>
          <a:xfrm>
            <a:off x="2829786" y="3459650"/>
            <a:ext cx="1512065" cy="1313934"/>
          </a:xfrm>
          <a:custGeom>
            <a:avLst/>
            <a:gdLst>
              <a:gd name="connsiteX0" fmla="*/ 0 w 2016086"/>
              <a:gd name="connsiteY0" fmla="*/ 1751912 h 1751912"/>
              <a:gd name="connsiteX1" fmla="*/ 11016 w 2016086"/>
              <a:gd name="connsiteY1" fmla="*/ 1696828 h 1751912"/>
              <a:gd name="connsiteX2" fmla="*/ 33050 w 2016086"/>
              <a:gd name="connsiteY2" fmla="*/ 1630727 h 1751912"/>
              <a:gd name="connsiteX3" fmla="*/ 55084 w 2016086"/>
              <a:gd name="connsiteY3" fmla="*/ 1531575 h 1751912"/>
              <a:gd name="connsiteX4" fmla="*/ 66101 w 2016086"/>
              <a:gd name="connsiteY4" fmla="*/ 1476491 h 1751912"/>
              <a:gd name="connsiteX5" fmla="*/ 77118 w 2016086"/>
              <a:gd name="connsiteY5" fmla="*/ 1443440 h 1751912"/>
              <a:gd name="connsiteX6" fmla="*/ 99151 w 2016086"/>
              <a:gd name="connsiteY6" fmla="*/ 1311238 h 1751912"/>
              <a:gd name="connsiteX7" fmla="*/ 121185 w 2016086"/>
              <a:gd name="connsiteY7" fmla="*/ 1234120 h 1751912"/>
              <a:gd name="connsiteX8" fmla="*/ 132202 w 2016086"/>
              <a:gd name="connsiteY8" fmla="*/ 1201069 h 1751912"/>
              <a:gd name="connsiteX9" fmla="*/ 165253 w 2016086"/>
              <a:gd name="connsiteY9" fmla="*/ 1079883 h 1751912"/>
              <a:gd name="connsiteX10" fmla="*/ 187286 w 2016086"/>
              <a:gd name="connsiteY10" fmla="*/ 1013782 h 1751912"/>
              <a:gd name="connsiteX11" fmla="*/ 209320 w 2016086"/>
              <a:gd name="connsiteY11" fmla="*/ 980732 h 1751912"/>
              <a:gd name="connsiteX12" fmla="*/ 220337 w 2016086"/>
              <a:gd name="connsiteY12" fmla="*/ 947681 h 1751912"/>
              <a:gd name="connsiteX13" fmla="*/ 264404 w 2016086"/>
              <a:gd name="connsiteY13" fmla="*/ 881580 h 1751912"/>
              <a:gd name="connsiteX14" fmla="*/ 286438 w 2016086"/>
              <a:gd name="connsiteY14" fmla="*/ 848529 h 1751912"/>
              <a:gd name="connsiteX15" fmla="*/ 308472 w 2016086"/>
              <a:gd name="connsiteY15" fmla="*/ 804462 h 1751912"/>
              <a:gd name="connsiteX16" fmla="*/ 319489 w 2016086"/>
              <a:gd name="connsiteY16" fmla="*/ 771411 h 1751912"/>
              <a:gd name="connsiteX17" fmla="*/ 374573 w 2016086"/>
              <a:gd name="connsiteY17" fmla="*/ 694293 h 1751912"/>
              <a:gd name="connsiteX18" fmla="*/ 418641 w 2016086"/>
              <a:gd name="connsiteY18" fmla="*/ 628192 h 1751912"/>
              <a:gd name="connsiteX19" fmla="*/ 473725 w 2016086"/>
              <a:gd name="connsiteY19" fmla="*/ 562091 h 1751912"/>
              <a:gd name="connsiteX20" fmla="*/ 506775 w 2016086"/>
              <a:gd name="connsiteY20" fmla="*/ 540057 h 1751912"/>
              <a:gd name="connsiteX21" fmla="*/ 539826 w 2016086"/>
              <a:gd name="connsiteY21" fmla="*/ 507006 h 1751912"/>
              <a:gd name="connsiteX22" fmla="*/ 572877 w 2016086"/>
              <a:gd name="connsiteY22" fmla="*/ 484973 h 1751912"/>
              <a:gd name="connsiteX23" fmla="*/ 605927 w 2016086"/>
              <a:gd name="connsiteY23" fmla="*/ 451922 h 1751912"/>
              <a:gd name="connsiteX24" fmla="*/ 638978 w 2016086"/>
              <a:gd name="connsiteY24" fmla="*/ 429888 h 1751912"/>
              <a:gd name="connsiteX25" fmla="*/ 672029 w 2016086"/>
              <a:gd name="connsiteY25" fmla="*/ 396838 h 1751912"/>
              <a:gd name="connsiteX26" fmla="*/ 705079 w 2016086"/>
              <a:gd name="connsiteY26" fmla="*/ 385821 h 1751912"/>
              <a:gd name="connsiteX27" fmla="*/ 738130 w 2016086"/>
              <a:gd name="connsiteY27" fmla="*/ 352770 h 1751912"/>
              <a:gd name="connsiteX28" fmla="*/ 771180 w 2016086"/>
              <a:gd name="connsiteY28" fmla="*/ 341753 h 1751912"/>
              <a:gd name="connsiteX29" fmla="*/ 815248 w 2016086"/>
              <a:gd name="connsiteY29" fmla="*/ 319720 h 1751912"/>
              <a:gd name="connsiteX30" fmla="*/ 914400 w 2016086"/>
              <a:gd name="connsiteY30" fmla="*/ 264635 h 1751912"/>
              <a:gd name="connsiteX31" fmla="*/ 980501 w 2016086"/>
              <a:gd name="connsiteY31" fmla="*/ 220568 h 1751912"/>
              <a:gd name="connsiteX32" fmla="*/ 1013551 w 2016086"/>
              <a:gd name="connsiteY32" fmla="*/ 198534 h 1751912"/>
              <a:gd name="connsiteX33" fmla="*/ 1079653 w 2016086"/>
              <a:gd name="connsiteY33" fmla="*/ 165483 h 1751912"/>
              <a:gd name="connsiteX34" fmla="*/ 1112703 w 2016086"/>
              <a:gd name="connsiteY34" fmla="*/ 154466 h 1751912"/>
              <a:gd name="connsiteX35" fmla="*/ 1145754 w 2016086"/>
              <a:gd name="connsiteY35" fmla="*/ 132433 h 1751912"/>
              <a:gd name="connsiteX36" fmla="*/ 1211855 w 2016086"/>
              <a:gd name="connsiteY36" fmla="*/ 110399 h 1751912"/>
              <a:gd name="connsiteX37" fmla="*/ 1244906 w 2016086"/>
              <a:gd name="connsiteY37" fmla="*/ 88365 h 1751912"/>
              <a:gd name="connsiteX38" fmla="*/ 1299990 w 2016086"/>
              <a:gd name="connsiteY38" fmla="*/ 77348 h 1751912"/>
              <a:gd name="connsiteX39" fmla="*/ 1344057 w 2016086"/>
              <a:gd name="connsiteY39" fmla="*/ 66332 h 1751912"/>
              <a:gd name="connsiteX40" fmla="*/ 1377108 w 2016086"/>
              <a:gd name="connsiteY40" fmla="*/ 55315 h 1751912"/>
              <a:gd name="connsiteX41" fmla="*/ 1487277 w 2016086"/>
              <a:gd name="connsiteY41" fmla="*/ 44298 h 1751912"/>
              <a:gd name="connsiteX42" fmla="*/ 1894901 w 2016086"/>
              <a:gd name="connsiteY42" fmla="*/ 22264 h 1751912"/>
              <a:gd name="connsiteX43" fmla="*/ 2005069 w 2016086"/>
              <a:gd name="connsiteY43" fmla="*/ 230 h 1751912"/>
              <a:gd name="connsiteX44" fmla="*/ 2016086 w 2016086"/>
              <a:gd name="connsiteY44" fmla="*/ 230 h 17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016086" h="1751912">
                <a:moveTo>
                  <a:pt x="0" y="1751912"/>
                </a:moveTo>
                <a:cubicBezTo>
                  <a:pt x="3672" y="1733551"/>
                  <a:pt x="6089" y="1714893"/>
                  <a:pt x="11016" y="1696828"/>
                </a:cubicBezTo>
                <a:cubicBezTo>
                  <a:pt x="17127" y="1674421"/>
                  <a:pt x="33050" y="1630727"/>
                  <a:pt x="33050" y="1630727"/>
                </a:cubicBezTo>
                <a:cubicBezTo>
                  <a:pt x="63365" y="1448839"/>
                  <a:pt x="27963" y="1640058"/>
                  <a:pt x="55084" y="1531575"/>
                </a:cubicBezTo>
                <a:cubicBezTo>
                  <a:pt x="59626" y="1513409"/>
                  <a:pt x="61559" y="1494657"/>
                  <a:pt x="66101" y="1476491"/>
                </a:cubicBezTo>
                <a:cubicBezTo>
                  <a:pt x="68918" y="1465225"/>
                  <a:pt x="74841" y="1454827"/>
                  <a:pt x="77118" y="1443440"/>
                </a:cubicBezTo>
                <a:cubicBezTo>
                  <a:pt x="85879" y="1399632"/>
                  <a:pt x="85023" y="1353621"/>
                  <a:pt x="99151" y="1311238"/>
                </a:cubicBezTo>
                <a:cubicBezTo>
                  <a:pt x="125566" y="1231993"/>
                  <a:pt x="93518" y="1330954"/>
                  <a:pt x="121185" y="1234120"/>
                </a:cubicBezTo>
                <a:cubicBezTo>
                  <a:pt x="124375" y="1222954"/>
                  <a:pt x="129385" y="1212335"/>
                  <a:pt x="132202" y="1201069"/>
                </a:cubicBezTo>
                <a:cubicBezTo>
                  <a:pt x="163348" y="1076485"/>
                  <a:pt x="117980" y="1221706"/>
                  <a:pt x="165253" y="1079883"/>
                </a:cubicBezTo>
                <a:cubicBezTo>
                  <a:pt x="165254" y="1079879"/>
                  <a:pt x="187284" y="1013785"/>
                  <a:pt x="187286" y="1013782"/>
                </a:cubicBezTo>
                <a:lnTo>
                  <a:pt x="209320" y="980732"/>
                </a:lnTo>
                <a:cubicBezTo>
                  <a:pt x="212992" y="969715"/>
                  <a:pt x="214697" y="957833"/>
                  <a:pt x="220337" y="947681"/>
                </a:cubicBezTo>
                <a:cubicBezTo>
                  <a:pt x="233197" y="924532"/>
                  <a:pt x="249715" y="903614"/>
                  <a:pt x="264404" y="881580"/>
                </a:cubicBezTo>
                <a:cubicBezTo>
                  <a:pt x="271749" y="870563"/>
                  <a:pt x="280516" y="860372"/>
                  <a:pt x="286438" y="848529"/>
                </a:cubicBezTo>
                <a:cubicBezTo>
                  <a:pt x="293783" y="833840"/>
                  <a:pt x="302003" y="819557"/>
                  <a:pt x="308472" y="804462"/>
                </a:cubicBezTo>
                <a:cubicBezTo>
                  <a:pt x="313047" y="793788"/>
                  <a:pt x="314296" y="781798"/>
                  <a:pt x="319489" y="771411"/>
                </a:cubicBezTo>
                <a:cubicBezTo>
                  <a:pt x="327547" y="755294"/>
                  <a:pt x="367081" y="704282"/>
                  <a:pt x="374573" y="694293"/>
                </a:cubicBezTo>
                <a:cubicBezTo>
                  <a:pt x="393935" y="636208"/>
                  <a:pt x="372793" y="683210"/>
                  <a:pt x="418641" y="628192"/>
                </a:cubicBezTo>
                <a:cubicBezTo>
                  <a:pt x="458038" y="580916"/>
                  <a:pt x="421048" y="605988"/>
                  <a:pt x="473725" y="562091"/>
                </a:cubicBezTo>
                <a:cubicBezTo>
                  <a:pt x="483897" y="553615"/>
                  <a:pt x="496603" y="548533"/>
                  <a:pt x="506775" y="540057"/>
                </a:cubicBezTo>
                <a:cubicBezTo>
                  <a:pt x="518744" y="530083"/>
                  <a:pt x="527857" y="516980"/>
                  <a:pt x="539826" y="507006"/>
                </a:cubicBezTo>
                <a:cubicBezTo>
                  <a:pt x="549998" y="498530"/>
                  <a:pt x="562705" y="493449"/>
                  <a:pt x="572877" y="484973"/>
                </a:cubicBezTo>
                <a:cubicBezTo>
                  <a:pt x="584846" y="474999"/>
                  <a:pt x="593958" y="461896"/>
                  <a:pt x="605927" y="451922"/>
                </a:cubicBezTo>
                <a:cubicBezTo>
                  <a:pt x="616099" y="443445"/>
                  <a:pt x="628806" y="438364"/>
                  <a:pt x="638978" y="429888"/>
                </a:cubicBezTo>
                <a:cubicBezTo>
                  <a:pt x="650947" y="419914"/>
                  <a:pt x="659065" y="405480"/>
                  <a:pt x="672029" y="396838"/>
                </a:cubicBezTo>
                <a:cubicBezTo>
                  <a:pt x="681691" y="390397"/>
                  <a:pt x="694062" y="389493"/>
                  <a:pt x="705079" y="385821"/>
                </a:cubicBezTo>
                <a:cubicBezTo>
                  <a:pt x="716096" y="374804"/>
                  <a:pt x="725166" y="361413"/>
                  <a:pt x="738130" y="352770"/>
                </a:cubicBezTo>
                <a:cubicBezTo>
                  <a:pt x="747792" y="346328"/>
                  <a:pt x="760506" y="346327"/>
                  <a:pt x="771180" y="341753"/>
                </a:cubicBezTo>
                <a:cubicBezTo>
                  <a:pt x="786275" y="335284"/>
                  <a:pt x="801165" y="328170"/>
                  <a:pt x="815248" y="319720"/>
                </a:cubicBezTo>
                <a:cubicBezTo>
                  <a:pt x="909957" y="262895"/>
                  <a:pt x="847919" y="286795"/>
                  <a:pt x="914400" y="264635"/>
                </a:cubicBezTo>
                <a:lnTo>
                  <a:pt x="980501" y="220568"/>
                </a:lnTo>
                <a:cubicBezTo>
                  <a:pt x="991518" y="213223"/>
                  <a:pt x="1000990" y="202721"/>
                  <a:pt x="1013551" y="198534"/>
                </a:cubicBezTo>
                <a:cubicBezTo>
                  <a:pt x="1096622" y="170844"/>
                  <a:pt x="994230" y="208195"/>
                  <a:pt x="1079653" y="165483"/>
                </a:cubicBezTo>
                <a:cubicBezTo>
                  <a:pt x="1090040" y="160290"/>
                  <a:pt x="1102316" y="159659"/>
                  <a:pt x="1112703" y="154466"/>
                </a:cubicBezTo>
                <a:cubicBezTo>
                  <a:pt x="1124546" y="148545"/>
                  <a:pt x="1133655" y="137810"/>
                  <a:pt x="1145754" y="132433"/>
                </a:cubicBezTo>
                <a:cubicBezTo>
                  <a:pt x="1166978" y="123000"/>
                  <a:pt x="1192530" y="123282"/>
                  <a:pt x="1211855" y="110399"/>
                </a:cubicBezTo>
                <a:cubicBezTo>
                  <a:pt x="1222872" y="103054"/>
                  <a:pt x="1232508" y="93014"/>
                  <a:pt x="1244906" y="88365"/>
                </a:cubicBezTo>
                <a:cubicBezTo>
                  <a:pt x="1262439" y="81790"/>
                  <a:pt x="1281711" y="81410"/>
                  <a:pt x="1299990" y="77348"/>
                </a:cubicBezTo>
                <a:cubicBezTo>
                  <a:pt x="1314770" y="74064"/>
                  <a:pt x="1329499" y="70491"/>
                  <a:pt x="1344057" y="66332"/>
                </a:cubicBezTo>
                <a:cubicBezTo>
                  <a:pt x="1355223" y="63142"/>
                  <a:pt x="1365630" y="57081"/>
                  <a:pt x="1377108" y="55315"/>
                </a:cubicBezTo>
                <a:cubicBezTo>
                  <a:pt x="1413585" y="49703"/>
                  <a:pt x="1450522" y="47639"/>
                  <a:pt x="1487277" y="44298"/>
                </a:cubicBezTo>
                <a:cubicBezTo>
                  <a:pt x="1677745" y="26983"/>
                  <a:pt x="1644480" y="32281"/>
                  <a:pt x="1894901" y="22264"/>
                </a:cubicBezTo>
                <a:cubicBezTo>
                  <a:pt x="1948432" y="8881"/>
                  <a:pt x="1942041" y="9234"/>
                  <a:pt x="2005069" y="230"/>
                </a:cubicBezTo>
                <a:cubicBezTo>
                  <a:pt x="2008704" y="-289"/>
                  <a:pt x="2012414" y="230"/>
                  <a:pt x="2016086" y="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Freeform 9"/>
          <p:cNvSpPr/>
          <p:nvPr/>
        </p:nvSpPr>
        <p:spPr>
          <a:xfrm>
            <a:off x="1706066" y="2666610"/>
            <a:ext cx="2635785" cy="2181340"/>
          </a:xfrm>
          <a:custGeom>
            <a:avLst/>
            <a:gdLst>
              <a:gd name="connsiteX0" fmla="*/ 3316077 w 3514380"/>
              <a:gd name="connsiteY0" fmla="*/ 33051 h 2908453"/>
              <a:gd name="connsiteX1" fmla="*/ 3327094 w 3514380"/>
              <a:gd name="connsiteY1" fmla="*/ 88135 h 2908453"/>
              <a:gd name="connsiteX2" fmla="*/ 3360144 w 3514380"/>
              <a:gd name="connsiteY2" fmla="*/ 187287 h 2908453"/>
              <a:gd name="connsiteX3" fmla="*/ 3371161 w 3514380"/>
              <a:gd name="connsiteY3" fmla="*/ 220337 h 2908453"/>
              <a:gd name="connsiteX4" fmla="*/ 3382178 w 3514380"/>
              <a:gd name="connsiteY4" fmla="*/ 264405 h 2908453"/>
              <a:gd name="connsiteX5" fmla="*/ 3393195 w 3514380"/>
              <a:gd name="connsiteY5" fmla="*/ 374574 h 2908453"/>
              <a:gd name="connsiteX6" fmla="*/ 3404212 w 3514380"/>
              <a:gd name="connsiteY6" fmla="*/ 429658 h 2908453"/>
              <a:gd name="connsiteX7" fmla="*/ 3415229 w 3514380"/>
              <a:gd name="connsiteY7" fmla="*/ 539827 h 2908453"/>
              <a:gd name="connsiteX8" fmla="*/ 3426245 w 3514380"/>
              <a:gd name="connsiteY8" fmla="*/ 583894 h 2908453"/>
              <a:gd name="connsiteX9" fmla="*/ 3437262 w 3514380"/>
              <a:gd name="connsiteY9" fmla="*/ 672029 h 2908453"/>
              <a:gd name="connsiteX10" fmla="*/ 3481330 w 3514380"/>
              <a:gd name="connsiteY10" fmla="*/ 782198 h 2908453"/>
              <a:gd name="connsiteX11" fmla="*/ 3503363 w 3514380"/>
              <a:gd name="connsiteY11" fmla="*/ 848299 h 2908453"/>
              <a:gd name="connsiteX12" fmla="*/ 3514380 w 3514380"/>
              <a:gd name="connsiteY12" fmla="*/ 881349 h 2908453"/>
              <a:gd name="connsiteX13" fmla="*/ 3492347 w 3514380"/>
              <a:gd name="connsiteY13" fmla="*/ 1002535 h 2908453"/>
              <a:gd name="connsiteX14" fmla="*/ 3459296 w 3514380"/>
              <a:gd name="connsiteY14" fmla="*/ 1035586 h 2908453"/>
              <a:gd name="connsiteX15" fmla="*/ 3404212 w 3514380"/>
              <a:gd name="connsiteY15" fmla="*/ 1101687 h 2908453"/>
              <a:gd name="connsiteX16" fmla="*/ 3393195 w 3514380"/>
              <a:gd name="connsiteY16" fmla="*/ 1134737 h 2908453"/>
              <a:gd name="connsiteX17" fmla="*/ 3327094 w 3514380"/>
              <a:gd name="connsiteY17" fmla="*/ 1178805 h 2908453"/>
              <a:gd name="connsiteX18" fmla="*/ 2919469 w 3514380"/>
              <a:gd name="connsiteY18" fmla="*/ 1211855 h 2908453"/>
              <a:gd name="connsiteX19" fmla="*/ 2776250 w 3514380"/>
              <a:gd name="connsiteY19" fmla="*/ 1233889 h 2908453"/>
              <a:gd name="connsiteX20" fmla="*/ 2732183 w 3514380"/>
              <a:gd name="connsiteY20" fmla="*/ 1244906 h 2908453"/>
              <a:gd name="connsiteX21" fmla="*/ 2677098 w 3514380"/>
              <a:gd name="connsiteY21" fmla="*/ 1255923 h 2908453"/>
              <a:gd name="connsiteX22" fmla="*/ 2644048 w 3514380"/>
              <a:gd name="connsiteY22" fmla="*/ 1266940 h 2908453"/>
              <a:gd name="connsiteX23" fmla="*/ 2566930 w 3514380"/>
              <a:gd name="connsiteY23" fmla="*/ 1277957 h 2908453"/>
              <a:gd name="connsiteX24" fmla="*/ 2423710 w 3514380"/>
              <a:gd name="connsiteY24" fmla="*/ 1299990 h 2908453"/>
              <a:gd name="connsiteX25" fmla="*/ 2379643 w 3514380"/>
              <a:gd name="connsiteY25" fmla="*/ 1311007 h 2908453"/>
              <a:gd name="connsiteX26" fmla="*/ 2313542 w 3514380"/>
              <a:gd name="connsiteY26" fmla="*/ 1322024 h 2908453"/>
              <a:gd name="connsiteX27" fmla="*/ 2203373 w 3514380"/>
              <a:gd name="connsiteY27" fmla="*/ 1355075 h 2908453"/>
              <a:gd name="connsiteX28" fmla="*/ 2170323 w 3514380"/>
              <a:gd name="connsiteY28" fmla="*/ 1366092 h 2908453"/>
              <a:gd name="connsiteX29" fmla="*/ 2137272 w 3514380"/>
              <a:gd name="connsiteY29" fmla="*/ 1388125 h 2908453"/>
              <a:gd name="connsiteX30" fmla="*/ 2115238 w 3514380"/>
              <a:gd name="connsiteY30" fmla="*/ 1421176 h 2908453"/>
              <a:gd name="connsiteX31" fmla="*/ 2060154 w 3514380"/>
              <a:gd name="connsiteY31" fmla="*/ 1487277 h 2908453"/>
              <a:gd name="connsiteX32" fmla="*/ 2027103 w 3514380"/>
              <a:gd name="connsiteY32" fmla="*/ 1553378 h 2908453"/>
              <a:gd name="connsiteX33" fmla="*/ 2016086 w 3514380"/>
              <a:gd name="connsiteY33" fmla="*/ 1586429 h 2908453"/>
              <a:gd name="connsiteX34" fmla="*/ 1949985 w 3514380"/>
              <a:gd name="connsiteY34" fmla="*/ 1630496 h 2908453"/>
              <a:gd name="connsiteX35" fmla="*/ 1916935 w 3514380"/>
              <a:gd name="connsiteY35" fmla="*/ 1652530 h 2908453"/>
              <a:gd name="connsiteX36" fmla="*/ 1883884 w 3514380"/>
              <a:gd name="connsiteY36" fmla="*/ 1663547 h 2908453"/>
              <a:gd name="connsiteX37" fmla="*/ 1850833 w 3514380"/>
              <a:gd name="connsiteY37" fmla="*/ 1740665 h 2908453"/>
              <a:gd name="connsiteX38" fmla="*/ 1828800 w 3514380"/>
              <a:gd name="connsiteY38" fmla="*/ 1773716 h 2908453"/>
              <a:gd name="connsiteX39" fmla="*/ 1806766 w 3514380"/>
              <a:gd name="connsiteY39" fmla="*/ 1839817 h 2908453"/>
              <a:gd name="connsiteX40" fmla="*/ 1784732 w 3514380"/>
              <a:gd name="connsiteY40" fmla="*/ 1916935 h 2908453"/>
              <a:gd name="connsiteX41" fmla="*/ 1762698 w 3514380"/>
              <a:gd name="connsiteY41" fmla="*/ 1949986 h 2908453"/>
              <a:gd name="connsiteX42" fmla="*/ 1751682 w 3514380"/>
              <a:gd name="connsiteY42" fmla="*/ 1983036 h 2908453"/>
              <a:gd name="connsiteX43" fmla="*/ 1740665 w 3514380"/>
              <a:gd name="connsiteY43" fmla="*/ 2027104 h 2908453"/>
              <a:gd name="connsiteX44" fmla="*/ 1707614 w 3514380"/>
              <a:gd name="connsiteY44" fmla="*/ 2104222 h 2908453"/>
              <a:gd name="connsiteX45" fmla="*/ 1674563 w 3514380"/>
              <a:gd name="connsiteY45" fmla="*/ 2225407 h 2908453"/>
              <a:gd name="connsiteX46" fmla="*/ 1652530 w 3514380"/>
              <a:gd name="connsiteY46" fmla="*/ 2258458 h 2908453"/>
              <a:gd name="connsiteX47" fmla="*/ 1630496 w 3514380"/>
              <a:gd name="connsiteY47" fmla="*/ 2324559 h 2908453"/>
              <a:gd name="connsiteX48" fmla="*/ 1608462 w 3514380"/>
              <a:gd name="connsiteY48" fmla="*/ 2357610 h 2908453"/>
              <a:gd name="connsiteX49" fmla="*/ 1586429 w 3514380"/>
              <a:gd name="connsiteY49" fmla="*/ 2423711 h 2908453"/>
              <a:gd name="connsiteX50" fmla="*/ 1564395 w 3514380"/>
              <a:gd name="connsiteY50" fmla="*/ 2467778 h 2908453"/>
              <a:gd name="connsiteX51" fmla="*/ 1542361 w 3514380"/>
              <a:gd name="connsiteY51" fmla="*/ 2533880 h 2908453"/>
              <a:gd name="connsiteX52" fmla="*/ 1520327 w 3514380"/>
              <a:gd name="connsiteY52" fmla="*/ 2566930 h 2908453"/>
              <a:gd name="connsiteX53" fmla="*/ 1498294 w 3514380"/>
              <a:gd name="connsiteY53" fmla="*/ 2644048 h 2908453"/>
              <a:gd name="connsiteX54" fmla="*/ 1476260 w 3514380"/>
              <a:gd name="connsiteY54" fmla="*/ 2677099 h 2908453"/>
              <a:gd name="connsiteX55" fmla="*/ 1465243 w 3514380"/>
              <a:gd name="connsiteY55" fmla="*/ 2743200 h 2908453"/>
              <a:gd name="connsiteX56" fmla="*/ 1443209 w 3514380"/>
              <a:gd name="connsiteY56" fmla="*/ 2853369 h 2908453"/>
              <a:gd name="connsiteX57" fmla="*/ 1410159 w 3514380"/>
              <a:gd name="connsiteY57" fmla="*/ 2886419 h 2908453"/>
              <a:gd name="connsiteX58" fmla="*/ 1333041 w 3514380"/>
              <a:gd name="connsiteY58" fmla="*/ 2908453 h 2908453"/>
              <a:gd name="connsiteX59" fmla="*/ 1079653 w 3514380"/>
              <a:gd name="connsiteY59" fmla="*/ 2897436 h 2908453"/>
              <a:gd name="connsiteX60" fmla="*/ 903383 w 3514380"/>
              <a:gd name="connsiteY60" fmla="*/ 2875402 h 2908453"/>
              <a:gd name="connsiteX61" fmla="*/ 771180 w 3514380"/>
              <a:gd name="connsiteY61" fmla="*/ 2864386 h 2908453"/>
              <a:gd name="connsiteX62" fmla="*/ 672029 w 3514380"/>
              <a:gd name="connsiteY62" fmla="*/ 2853369 h 2908453"/>
              <a:gd name="connsiteX63" fmla="*/ 627961 w 3514380"/>
              <a:gd name="connsiteY63" fmla="*/ 2842352 h 2908453"/>
              <a:gd name="connsiteX64" fmla="*/ 473725 w 3514380"/>
              <a:gd name="connsiteY64" fmla="*/ 2820318 h 2908453"/>
              <a:gd name="connsiteX65" fmla="*/ 429657 w 3514380"/>
              <a:gd name="connsiteY65" fmla="*/ 2809301 h 2908453"/>
              <a:gd name="connsiteX66" fmla="*/ 363556 w 3514380"/>
              <a:gd name="connsiteY66" fmla="*/ 2798284 h 2908453"/>
              <a:gd name="connsiteX67" fmla="*/ 286438 w 3514380"/>
              <a:gd name="connsiteY67" fmla="*/ 2776251 h 2908453"/>
              <a:gd name="connsiteX68" fmla="*/ 231354 w 3514380"/>
              <a:gd name="connsiteY68" fmla="*/ 2765234 h 2908453"/>
              <a:gd name="connsiteX69" fmla="*/ 165253 w 3514380"/>
              <a:gd name="connsiteY69" fmla="*/ 2743200 h 2908453"/>
              <a:gd name="connsiteX70" fmla="*/ 132202 w 3514380"/>
              <a:gd name="connsiteY70" fmla="*/ 2732183 h 2908453"/>
              <a:gd name="connsiteX71" fmla="*/ 99151 w 3514380"/>
              <a:gd name="connsiteY71" fmla="*/ 2721166 h 2908453"/>
              <a:gd name="connsiteX72" fmla="*/ 33050 w 3514380"/>
              <a:gd name="connsiteY72" fmla="*/ 2677099 h 2908453"/>
              <a:gd name="connsiteX73" fmla="*/ 22033 w 3514380"/>
              <a:gd name="connsiteY73" fmla="*/ 2644048 h 2908453"/>
              <a:gd name="connsiteX74" fmla="*/ 11016 w 3514380"/>
              <a:gd name="connsiteY74" fmla="*/ 2577947 h 2908453"/>
              <a:gd name="connsiteX75" fmla="*/ 0 w 3514380"/>
              <a:gd name="connsiteY75" fmla="*/ 2533880 h 2908453"/>
              <a:gd name="connsiteX76" fmla="*/ 11016 w 3514380"/>
              <a:gd name="connsiteY76" fmla="*/ 2258458 h 2908453"/>
              <a:gd name="connsiteX77" fmla="*/ 22033 w 3514380"/>
              <a:gd name="connsiteY77" fmla="*/ 2148289 h 2908453"/>
              <a:gd name="connsiteX78" fmla="*/ 44067 w 3514380"/>
              <a:gd name="connsiteY78" fmla="*/ 2071171 h 2908453"/>
              <a:gd name="connsiteX79" fmla="*/ 55084 w 3514380"/>
              <a:gd name="connsiteY79" fmla="*/ 1927952 h 2908453"/>
              <a:gd name="connsiteX80" fmla="*/ 66101 w 3514380"/>
              <a:gd name="connsiteY80" fmla="*/ 1872868 h 2908453"/>
              <a:gd name="connsiteX81" fmla="*/ 88135 w 3514380"/>
              <a:gd name="connsiteY81" fmla="*/ 1619480 h 2908453"/>
              <a:gd name="connsiteX82" fmla="*/ 110168 w 3514380"/>
              <a:gd name="connsiteY82" fmla="*/ 1487277 h 2908453"/>
              <a:gd name="connsiteX83" fmla="*/ 121185 w 3514380"/>
              <a:gd name="connsiteY83" fmla="*/ 1344058 h 2908453"/>
              <a:gd name="connsiteX84" fmla="*/ 99151 w 3514380"/>
              <a:gd name="connsiteY84" fmla="*/ 914400 h 2908453"/>
              <a:gd name="connsiteX85" fmla="*/ 88135 w 3514380"/>
              <a:gd name="connsiteY85" fmla="*/ 881349 h 2908453"/>
              <a:gd name="connsiteX86" fmla="*/ 77118 w 3514380"/>
              <a:gd name="connsiteY86" fmla="*/ 826265 h 2908453"/>
              <a:gd name="connsiteX87" fmla="*/ 66101 w 3514380"/>
              <a:gd name="connsiteY87" fmla="*/ 716096 h 2908453"/>
              <a:gd name="connsiteX88" fmla="*/ 55084 w 3514380"/>
              <a:gd name="connsiteY88" fmla="*/ 627962 h 2908453"/>
              <a:gd name="connsiteX89" fmla="*/ 44067 w 3514380"/>
              <a:gd name="connsiteY89" fmla="*/ 143219 h 2908453"/>
              <a:gd name="connsiteX90" fmla="*/ 55084 w 3514380"/>
              <a:gd name="connsiteY90" fmla="*/ 55084 h 2908453"/>
              <a:gd name="connsiteX91" fmla="*/ 88135 w 3514380"/>
              <a:gd name="connsiteY91" fmla="*/ 33051 h 2908453"/>
              <a:gd name="connsiteX92" fmla="*/ 198303 w 3514380"/>
              <a:gd name="connsiteY92" fmla="*/ 11017 h 2908453"/>
              <a:gd name="connsiteX93" fmla="*/ 231354 w 3514380"/>
              <a:gd name="connsiteY93" fmla="*/ 0 h 2908453"/>
              <a:gd name="connsiteX94" fmla="*/ 605927 w 3514380"/>
              <a:gd name="connsiteY94" fmla="*/ 11017 h 2908453"/>
              <a:gd name="connsiteX95" fmla="*/ 672029 w 3514380"/>
              <a:gd name="connsiteY95" fmla="*/ 22034 h 2908453"/>
              <a:gd name="connsiteX96" fmla="*/ 947450 w 3514380"/>
              <a:gd name="connsiteY96" fmla="*/ 44068 h 2908453"/>
              <a:gd name="connsiteX97" fmla="*/ 1421176 w 3514380"/>
              <a:gd name="connsiteY97" fmla="*/ 55084 h 2908453"/>
              <a:gd name="connsiteX98" fmla="*/ 1641513 w 3514380"/>
              <a:gd name="connsiteY98" fmla="*/ 66101 h 2908453"/>
              <a:gd name="connsiteX99" fmla="*/ 1751682 w 3514380"/>
              <a:gd name="connsiteY99" fmla="*/ 77118 h 2908453"/>
              <a:gd name="connsiteX100" fmla="*/ 2159306 w 3514380"/>
              <a:gd name="connsiteY100" fmla="*/ 66101 h 2908453"/>
              <a:gd name="connsiteX101" fmla="*/ 2390660 w 3514380"/>
              <a:gd name="connsiteY101" fmla="*/ 44068 h 2908453"/>
              <a:gd name="connsiteX102" fmla="*/ 2588963 w 3514380"/>
              <a:gd name="connsiteY102" fmla="*/ 22034 h 2908453"/>
              <a:gd name="connsiteX103" fmla="*/ 2875402 w 3514380"/>
              <a:gd name="connsiteY103" fmla="*/ 33051 h 2908453"/>
              <a:gd name="connsiteX104" fmla="*/ 3139807 w 3514380"/>
              <a:gd name="connsiteY104" fmla="*/ 22034 h 2908453"/>
              <a:gd name="connsiteX105" fmla="*/ 3172857 w 3514380"/>
              <a:gd name="connsiteY105" fmla="*/ 11017 h 2908453"/>
              <a:gd name="connsiteX106" fmla="*/ 3316077 w 3514380"/>
              <a:gd name="connsiteY106" fmla="*/ 33051 h 290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4380" h="2908453">
                <a:moveTo>
                  <a:pt x="3316077" y="33051"/>
                </a:moveTo>
                <a:cubicBezTo>
                  <a:pt x="3341783" y="45904"/>
                  <a:pt x="3322167" y="70070"/>
                  <a:pt x="3327094" y="88135"/>
                </a:cubicBezTo>
                <a:cubicBezTo>
                  <a:pt x="3327097" y="88145"/>
                  <a:pt x="3354634" y="170757"/>
                  <a:pt x="3360144" y="187287"/>
                </a:cubicBezTo>
                <a:cubicBezTo>
                  <a:pt x="3363816" y="198304"/>
                  <a:pt x="3368345" y="209071"/>
                  <a:pt x="3371161" y="220337"/>
                </a:cubicBezTo>
                <a:lnTo>
                  <a:pt x="3382178" y="264405"/>
                </a:lnTo>
                <a:cubicBezTo>
                  <a:pt x="3385850" y="301128"/>
                  <a:pt x="3388317" y="337992"/>
                  <a:pt x="3393195" y="374574"/>
                </a:cubicBezTo>
                <a:cubicBezTo>
                  <a:pt x="3395670" y="393135"/>
                  <a:pt x="3401737" y="411097"/>
                  <a:pt x="3404212" y="429658"/>
                </a:cubicBezTo>
                <a:cubicBezTo>
                  <a:pt x="3409090" y="466240"/>
                  <a:pt x="3410010" y="503292"/>
                  <a:pt x="3415229" y="539827"/>
                </a:cubicBezTo>
                <a:cubicBezTo>
                  <a:pt x="3417370" y="554816"/>
                  <a:pt x="3423756" y="568959"/>
                  <a:pt x="3426245" y="583894"/>
                </a:cubicBezTo>
                <a:cubicBezTo>
                  <a:pt x="3431112" y="613098"/>
                  <a:pt x="3431058" y="643079"/>
                  <a:pt x="3437262" y="672029"/>
                </a:cubicBezTo>
                <a:cubicBezTo>
                  <a:pt x="3454126" y="750728"/>
                  <a:pt x="3456237" y="719465"/>
                  <a:pt x="3481330" y="782198"/>
                </a:cubicBezTo>
                <a:cubicBezTo>
                  <a:pt x="3489956" y="803762"/>
                  <a:pt x="3496019" y="826265"/>
                  <a:pt x="3503363" y="848299"/>
                </a:cubicBezTo>
                <a:lnTo>
                  <a:pt x="3514380" y="881349"/>
                </a:lnTo>
                <a:cubicBezTo>
                  <a:pt x="3513914" y="885077"/>
                  <a:pt x="3508021" y="979023"/>
                  <a:pt x="3492347" y="1002535"/>
                </a:cubicBezTo>
                <a:cubicBezTo>
                  <a:pt x="3483705" y="1015499"/>
                  <a:pt x="3469270" y="1023617"/>
                  <a:pt x="3459296" y="1035586"/>
                </a:cubicBezTo>
                <a:cubicBezTo>
                  <a:pt x="3382598" y="1127622"/>
                  <a:pt x="3500778" y="1005118"/>
                  <a:pt x="3404212" y="1101687"/>
                </a:cubicBezTo>
                <a:cubicBezTo>
                  <a:pt x="3400540" y="1112704"/>
                  <a:pt x="3401406" y="1126526"/>
                  <a:pt x="3393195" y="1134737"/>
                </a:cubicBezTo>
                <a:cubicBezTo>
                  <a:pt x="3374470" y="1153462"/>
                  <a:pt x="3352216" y="1170431"/>
                  <a:pt x="3327094" y="1178805"/>
                </a:cubicBezTo>
                <a:cubicBezTo>
                  <a:pt x="3152937" y="1236857"/>
                  <a:pt x="3284206" y="1200090"/>
                  <a:pt x="2919469" y="1211855"/>
                </a:cubicBezTo>
                <a:cubicBezTo>
                  <a:pt x="2750988" y="1245552"/>
                  <a:pt x="3016359" y="1193870"/>
                  <a:pt x="2776250" y="1233889"/>
                </a:cubicBezTo>
                <a:cubicBezTo>
                  <a:pt x="2761315" y="1236378"/>
                  <a:pt x="2746964" y="1241621"/>
                  <a:pt x="2732183" y="1244906"/>
                </a:cubicBezTo>
                <a:cubicBezTo>
                  <a:pt x="2713904" y="1248968"/>
                  <a:pt x="2695264" y="1251381"/>
                  <a:pt x="2677098" y="1255923"/>
                </a:cubicBezTo>
                <a:cubicBezTo>
                  <a:pt x="2665832" y="1258740"/>
                  <a:pt x="2655435" y="1264663"/>
                  <a:pt x="2644048" y="1266940"/>
                </a:cubicBezTo>
                <a:cubicBezTo>
                  <a:pt x="2618585" y="1272033"/>
                  <a:pt x="2592636" y="1274285"/>
                  <a:pt x="2566930" y="1277957"/>
                </a:cubicBezTo>
                <a:cubicBezTo>
                  <a:pt x="2490248" y="1303518"/>
                  <a:pt x="2572824" y="1278689"/>
                  <a:pt x="2423710" y="1299990"/>
                </a:cubicBezTo>
                <a:cubicBezTo>
                  <a:pt x="2408721" y="1302131"/>
                  <a:pt x="2394490" y="1308038"/>
                  <a:pt x="2379643" y="1311007"/>
                </a:cubicBezTo>
                <a:cubicBezTo>
                  <a:pt x="2357739" y="1315388"/>
                  <a:pt x="2335446" y="1317643"/>
                  <a:pt x="2313542" y="1322024"/>
                </a:cubicBezTo>
                <a:cubicBezTo>
                  <a:pt x="2271916" y="1330349"/>
                  <a:pt x="2245531" y="1341022"/>
                  <a:pt x="2203373" y="1355075"/>
                </a:cubicBezTo>
                <a:cubicBezTo>
                  <a:pt x="2192356" y="1358747"/>
                  <a:pt x="2179985" y="1359651"/>
                  <a:pt x="2170323" y="1366092"/>
                </a:cubicBezTo>
                <a:lnTo>
                  <a:pt x="2137272" y="1388125"/>
                </a:lnTo>
                <a:cubicBezTo>
                  <a:pt x="2129927" y="1399142"/>
                  <a:pt x="2123714" y="1411004"/>
                  <a:pt x="2115238" y="1421176"/>
                </a:cubicBezTo>
                <a:cubicBezTo>
                  <a:pt x="2044546" y="1506008"/>
                  <a:pt x="2114864" y="1405215"/>
                  <a:pt x="2060154" y="1487277"/>
                </a:cubicBezTo>
                <a:cubicBezTo>
                  <a:pt x="2032462" y="1570352"/>
                  <a:pt x="2069817" y="1467952"/>
                  <a:pt x="2027103" y="1553378"/>
                </a:cubicBezTo>
                <a:cubicBezTo>
                  <a:pt x="2021909" y="1563765"/>
                  <a:pt x="2022528" y="1576766"/>
                  <a:pt x="2016086" y="1586429"/>
                </a:cubicBezTo>
                <a:cubicBezTo>
                  <a:pt x="1992507" y="1621798"/>
                  <a:pt x="1984637" y="1618946"/>
                  <a:pt x="1949985" y="1630496"/>
                </a:cubicBezTo>
                <a:cubicBezTo>
                  <a:pt x="1938968" y="1637841"/>
                  <a:pt x="1928778" y="1646609"/>
                  <a:pt x="1916935" y="1652530"/>
                </a:cubicBezTo>
                <a:cubicBezTo>
                  <a:pt x="1906548" y="1657724"/>
                  <a:pt x="1892096" y="1655335"/>
                  <a:pt x="1883884" y="1663547"/>
                </a:cubicBezTo>
                <a:cubicBezTo>
                  <a:pt x="1860961" y="1686470"/>
                  <a:pt x="1864000" y="1714330"/>
                  <a:pt x="1850833" y="1740665"/>
                </a:cubicBezTo>
                <a:cubicBezTo>
                  <a:pt x="1844912" y="1752508"/>
                  <a:pt x="1834177" y="1761617"/>
                  <a:pt x="1828800" y="1773716"/>
                </a:cubicBezTo>
                <a:cubicBezTo>
                  <a:pt x="1819367" y="1794940"/>
                  <a:pt x="1812399" y="1817285"/>
                  <a:pt x="1806766" y="1839817"/>
                </a:cubicBezTo>
                <a:cubicBezTo>
                  <a:pt x="1803236" y="1853936"/>
                  <a:pt x="1792634" y="1901131"/>
                  <a:pt x="1784732" y="1916935"/>
                </a:cubicBezTo>
                <a:cubicBezTo>
                  <a:pt x="1778811" y="1928778"/>
                  <a:pt x="1770043" y="1938969"/>
                  <a:pt x="1762698" y="1949986"/>
                </a:cubicBezTo>
                <a:cubicBezTo>
                  <a:pt x="1759026" y="1961003"/>
                  <a:pt x="1754872" y="1971870"/>
                  <a:pt x="1751682" y="1983036"/>
                </a:cubicBezTo>
                <a:cubicBezTo>
                  <a:pt x="1747522" y="1997595"/>
                  <a:pt x="1745982" y="2012927"/>
                  <a:pt x="1740665" y="2027104"/>
                </a:cubicBezTo>
                <a:cubicBezTo>
                  <a:pt x="1717016" y="2090167"/>
                  <a:pt x="1721294" y="2049503"/>
                  <a:pt x="1707614" y="2104222"/>
                </a:cubicBezTo>
                <a:cubicBezTo>
                  <a:pt x="1699336" y="2137334"/>
                  <a:pt x="1693472" y="2197043"/>
                  <a:pt x="1674563" y="2225407"/>
                </a:cubicBezTo>
                <a:cubicBezTo>
                  <a:pt x="1667219" y="2236424"/>
                  <a:pt x="1657907" y="2246359"/>
                  <a:pt x="1652530" y="2258458"/>
                </a:cubicBezTo>
                <a:cubicBezTo>
                  <a:pt x="1643097" y="2279682"/>
                  <a:pt x="1643379" y="2305234"/>
                  <a:pt x="1630496" y="2324559"/>
                </a:cubicBezTo>
                <a:cubicBezTo>
                  <a:pt x="1623151" y="2335576"/>
                  <a:pt x="1613840" y="2345510"/>
                  <a:pt x="1608462" y="2357610"/>
                </a:cubicBezTo>
                <a:cubicBezTo>
                  <a:pt x="1599029" y="2378834"/>
                  <a:pt x="1596816" y="2402938"/>
                  <a:pt x="1586429" y="2423711"/>
                </a:cubicBezTo>
                <a:cubicBezTo>
                  <a:pt x="1579084" y="2438400"/>
                  <a:pt x="1570494" y="2452530"/>
                  <a:pt x="1564395" y="2467778"/>
                </a:cubicBezTo>
                <a:cubicBezTo>
                  <a:pt x="1555769" y="2489343"/>
                  <a:pt x="1555245" y="2514555"/>
                  <a:pt x="1542361" y="2533880"/>
                </a:cubicBezTo>
                <a:lnTo>
                  <a:pt x="1520327" y="2566930"/>
                </a:lnTo>
                <a:cubicBezTo>
                  <a:pt x="1516799" y="2581044"/>
                  <a:pt x="1506195" y="2628247"/>
                  <a:pt x="1498294" y="2644048"/>
                </a:cubicBezTo>
                <a:cubicBezTo>
                  <a:pt x="1492373" y="2655891"/>
                  <a:pt x="1483605" y="2666082"/>
                  <a:pt x="1476260" y="2677099"/>
                </a:cubicBezTo>
                <a:cubicBezTo>
                  <a:pt x="1472588" y="2699133"/>
                  <a:pt x="1468640" y="2721122"/>
                  <a:pt x="1465243" y="2743200"/>
                </a:cubicBezTo>
                <a:cubicBezTo>
                  <a:pt x="1464217" y="2749872"/>
                  <a:pt x="1457235" y="2832330"/>
                  <a:pt x="1443209" y="2853369"/>
                </a:cubicBezTo>
                <a:cubicBezTo>
                  <a:pt x="1434567" y="2866332"/>
                  <a:pt x="1423122" y="2877777"/>
                  <a:pt x="1410159" y="2886419"/>
                </a:cubicBezTo>
                <a:cubicBezTo>
                  <a:pt x="1400676" y="2892741"/>
                  <a:pt x="1338917" y="2906984"/>
                  <a:pt x="1333041" y="2908453"/>
                </a:cubicBezTo>
                <a:lnTo>
                  <a:pt x="1079653" y="2897436"/>
                </a:lnTo>
                <a:cubicBezTo>
                  <a:pt x="728375" y="2876772"/>
                  <a:pt x="1095852" y="2898045"/>
                  <a:pt x="903383" y="2875402"/>
                </a:cubicBezTo>
                <a:cubicBezTo>
                  <a:pt x="859465" y="2870235"/>
                  <a:pt x="815201" y="2868578"/>
                  <a:pt x="771180" y="2864386"/>
                </a:cubicBezTo>
                <a:cubicBezTo>
                  <a:pt x="738076" y="2861233"/>
                  <a:pt x="705079" y="2857041"/>
                  <a:pt x="672029" y="2853369"/>
                </a:cubicBezTo>
                <a:cubicBezTo>
                  <a:pt x="657340" y="2849697"/>
                  <a:pt x="642896" y="2844841"/>
                  <a:pt x="627961" y="2842352"/>
                </a:cubicBezTo>
                <a:cubicBezTo>
                  <a:pt x="506104" y="2822042"/>
                  <a:pt x="577749" y="2841123"/>
                  <a:pt x="473725" y="2820318"/>
                </a:cubicBezTo>
                <a:cubicBezTo>
                  <a:pt x="458878" y="2817348"/>
                  <a:pt x="444504" y="2812271"/>
                  <a:pt x="429657" y="2809301"/>
                </a:cubicBezTo>
                <a:cubicBezTo>
                  <a:pt x="407753" y="2804920"/>
                  <a:pt x="385460" y="2802665"/>
                  <a:pt x="363556" y="2798284"/>
                </a:cubicBezTo>
                <a:cubicBezTo>
                  <a:pt x="260521" y="2777678"/>
                  <a:pt x="370439" y="2797252"/>
                  <a:pt x="286438" y="2776251"/>
                </a:cubicBezTo>
                <a:cubicBezTo>
                  <a:pt x="268272" y="2771709"/>
                  <a:pt x="249419" y="2770161"/>
                  <a:pt x="231354" y="2765234"/>
                </a:cubicBezTo>
                <a:cubicBezTo>
                  <a:pt x="208947" y="2759123"/>
                  <a:pt x="187287" y="2750545"/>
                  <a:pt x="165253" y="2743200"/>
                </a:cubicBezTo>
                <a:lnTo>
                  <a:pt x="132202" y="2732183"/>
                </a:lnTo>
                <a:cubicBezTo>
                  <a:pt x="121185" y="2728511"/>
                  <a:pt x="108814" y="2727608"/>
                  <a:pt x="99151" y="2721166"/>
                </a:cubicBezTo>
                <a:lnTo>
                  <a:pt x="33050" y="2677099"/>
                </a:lnTo>
                <a:cubicBezTo>
                  <a:pt x="29378" y="2666082"/>
                  <a:pt x="24552" y="2655384"/>
                  <a:pt x="22033" y="2644048"/>
                </a:cubicBezTo>
                <a:cubicBezTo>
                  <a:pt x="17187" y="2622242"/>
                  <a:pt x="15397" y="2599851"/>
                  <a:pt x="11016" y="2577947"/>
                </a:cubicBezTo>
                <a:cubicBezTo>
                  <a:pt x="8047" y="2563100"/>
                  <a:pt x="3672" y="2548569"/>
                  <a:pt x="0" y="2533880"/>
                </a:cubicBezTo>
                <a:cubicBezTo>
                  <a:pt x="3672" y="2442073"/>
                  <a:pt x="5774" y="2350189"/>
                  <a:pt x="11016" y="2258458"/>
                </a:cubicBezTo>
                <a:cubicBezTo>
                  <a:pt x="13121" y="2221612"/>
                  <a:pt x="16814" y="2184824"/>
                  <a:pt x="22033" y="2148289"/>
                </a:cubicBezTo>
                <a:cubicBezTo>
                  <a:pt x="25491" y="2124082"/>
                  <a:pt x="36220" y="2094713"/>
                  <a:pt x="44067" y="2071171"/>
                </a:cubicBezTo>
                <a:cubicBezTo>
                  <a:pt x="47739" y="2023431"/>
                  <a:pt x="49796" y="1975540"/>
                  <a:pt x="55084" y="1927952"/>
                </a:cubicBezTo>
                <a:cubicBezTo>
                  <a:pt x="57152" y="1909342"/>
                  <a:pt x="64106" y="1891486"/>
                  <a:pt x="66101" y="1872868"/>
                </a:cubicBezTo>
                <a:cubicBezTo>
                  <a:pt x="75133" y="1788569"/>
                  <a:pt x="71509" y="1702615"/>
                  <a:pt x="88135" y="1619480"/>
                </a:cubicBezTo>
                <a:cubicBezTo>
                  <a:pt x="98330" y="1568500"/>
                  <a:pt x="104703" y="1541929"/>
                  <a:pt x="110168" y="1487277"/>
                </a:cubicBezTo>
                <a:cubicBezTo>
                  <a:pt x="114932" y="1439634"/>
                  <a:pt x="117513" y="1391798"/>
                  <a:pt x="121185" y="1344058"/>
                </a:cubicBezTo>
                <a:cubicBezTo>
                  <a:pt x="118668" y="1268551"/>
                  <a:pt x="119442" y="1036153"/>
                  <a:pt x="99151" y="914400"/>
                </a:cubicBezTo>
                <a:cubicBezTo>
                  <a:pt x="97242" y="902945"/>
                  <a:pt x="90951" y="892615"/>
                  <a:pt x="88135" y="881349"/>
                </a:cubicBezTo>
                <a:cubicBezTo>
                  <a:pt x="83594" y="863183"/>
                  <a:pt x="80790" y="844626"/>
                  <a:pt x="77118" y="826265"/>
                </a:cubicBezTo>
                <a:cubicBezTo>
                  <a:pt x="73446" y="789542"/>
                  <a:pt x="70177" y="752776"/>
                  <a:pt x="66101" y="716096"/>
                </a:cubicBezTo>
                <a:cubicBezTo>
                  <a:pt x="62831" y="686670"/>
                  <a:pt x="56222" y="657547"/>
                  <a:pt x="55084" y="627962"/>
                </a:cubicBezTo>
                <a:cubicBezTo>
                  <a:pt x="48872" y="466459"/>
                  <a:pt x="47739" y="304800"/>
                  <a:pt x="44067" y="143219"/>
                </a:cubicBezTo>
                <a:cubicBezTo>
                  <a:pt x="47739" y="113841"/>
                  <a:pt x="44088" y="82573"/>
                  <a:pt x="55084" y="55084"/>
                </a:cubicBezTo>
                <a:cubicBezTo>
                  <a:pt x="60002" y="42790"/>
                  <a:pt x="75965" y="38267"/>
                  <a:pt x="88135" y="33051"/>
                </a:cubicBezTo>
                <a:cubicBezTo>
                  <a:pt x="111775" y="22920"/>
                  <a:pt x="179374" y="15224"/>
                  <a:pt x="198303" y="11017"/>
                </a:cubicBezTo>
                <a:cubicBezTo>
                  <a:pt x="209639" y="8498"/>
                  <a:pt x="220337" y="3672"/>
                  <a:pt x="231354" y="0"/>
                </a:cubicBezTo>
                <a:cubicBezTo>
                  <a:pt x="356212" y="3672"/>
                  <a:pt x="481171" y="4779"/>
                  <a:pt x="605927" y="11017"/>
                </a:cubicBezTo>
                <a:cubicBezTo>
                  <a:pt x="628237" y="12133"/>
                  <a:pt x="649795" y="19882"/>
                  <a:pt x="672029" y="22034"/>
                </a:cubicBezTo>
                <a:cubicBezTo>
                  <a:pt x="763701" y="30906"/>
                  <a:pt x="855375" y="41927"/>
                  <a:pt x="947450" y="44068"/>
                </a:cubicBezTo>
                <a:lnTo>
                  <a:pt x="1421176" y="55084"/>
                </a:lnTo>
                <a:lnTo>
                  <a:pt x="1641513" y="66101"/>
                </a:lnTo>
                <a:cubicBezTo>
                  <a:pt x="1678337" y="68556"/>
                  <a:pt x="1714776" y="77118"/>
                  <a:pt x="1751682" y="77118"/>
                </a:cubicBezTo>
                <a:cubicBezTo>
                  <a:pt x="1887606" y="77118"/>
                  <a:pt x="2023431" y="69773"/>
                  <a:pt x="2159306" y="66101"/>
                </a:cubicBezTo>
                <a:cubicBezTo>
                  <a:pt x="2559625" y="39413"/>
                  <a:pt x="2184010" y="69899"/>
                  <a:pt x="2390660" y="44068"/>
                </a:cubicBezTo>
                <a:cubicBezTo>
                  <a:pt x="2456654" y="35819"/>
                  <a:pt x="2588963" y="22034"/>
                  <a:pt x="2588963" y="22034"/>
                </a:cubicBezTo>
                <a:cubicBezTo>
                  <a:pt x="2684443" y="25706"/>
                  <a:pt x="2779852" y="33051"/>
                  <a:pt x="2875402" y="33051"/>
                </a:cubicBezTo>
                <a:cubicBezTo>
                  <a:pt x="2963613" y="33051"/>
                  <a:pt x="3051837" y="28550"/>
                  <a:pt x="3139807" y="22034"/>
                </a:cubicBezTo>
                <a:cubicBezTo>
                  <a:pt x="3151388" y="21176"/>
                  <a:pt x="3161279" y="11908"/>
                  <a:pt x="3172857" y="11017"/>
                </a:cubicBezTo>
                <a:cubicBezTo>
                  <a:pt x="3209472" y="8200"/>
                  <a:pt x="3290371" y="20198"/>
                  <a:pt x="3316077" y="33051"/>
                </a:cubicBezTo>
                <a:close/>
              </a:path>
            </a:pathLst>
          </a:cu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NZ" sz="1350" dirty="0"/>
          </a:p>
          <a:p>
            <a:pPr algn="ctr"/>
            <a:endParaRPr lang="en-NZ" sz="1350" dirty="0"/>
          </a:p>
          <a:p>
            <a:pPr algn="ctr"/>
            <a:r>
              <a:rPr lang="en-NZ" sz="1350" dirty="0" err="1"/>
              <a:t>Heterogenous</a:t>
            </a:r>
            <a:endParaRPr lang="en-NZ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984" y="2826619"/>
            <a:ext cx="1714500" cy="2151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8161" y="3565809"/>
            <a:ext cx="1121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350" dirty="0"/>
              <a:t>Homogenous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73111" y="4201375"/>
            <a:ext cx="11778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350" dirty="0" err="1"/>
              <a:t>Heterogenous</a:t>
            </a:r>
            <a:endParaRPr lang="en-NZ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275239" y="5860409"/>
            <a:ext cx="872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Crash investigator uses observations of the crashed vehicles to understand the kinematics and relative motion of the vehicles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441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/>
      <p:bldP spid="10" grpId="0" animBg="1"/>
      <p:bldP spid="1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392" t="11091" r="1392" b="696"/>
          <a:stretch/>
        </p:blipFill>
        <p:spPr>
          <a:xfrm>
            <a:off x="5273459" y="2090790"/>
            <a:ext cx="3733932" cy="4391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3965" b="10273"/>
          <a:stretch/>
        </p:blipFill>
        <p:spPr>
          <a:xfrm>
            <a:off x="534707" y="2791639"/>
            <a:ext cx="4588437" cy="3567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9236"/>
            <a:ext cx="8196822" cy="867773"/>
          </a:xfrm>
        </p:spPr>
        <p:txBody>
          <a:bodyPr>
            <a:noAutofit/>
          </a:bodyPr>
          <a:lstStyle/>
          <a:p>
            <a:r>
              <a:rPr lang="en-NZ" sz="3200" dirty="0" smtClean="0"/>
              <a:t>We want to interpret </a:t>
            </a:r>
            <a:r>
              <a:rPr lang="en-NZ" sz="3200" dirty="0"/>
              <a:t>the history of deformation (strain) in the </a:t>
            </a:r>
            <a:r>
              <a:rPr lang="en-NZ" sz="3200" dirty="0" smtClean="0"/>
              <a:t>rocks and how it related to stress</a:t>
            </a:r>
            <a:r>
              <a:rPr lang="en-NZ" sz="3200" dirty="0"/>
              <a:t/>
            </a:r>
            <a:br>
              <a:rPr lang="en-NZ" sz="3200" dirty="0"/>
            </a:b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54" y="1223755"/>
            <a:ext cx="8444917" cy="1533520"/>
          </a:xfrm>
        </p:spPr>
        <p:txBody>
          <a:bodyPr>
            <a:normAutofit fontScale="92500"/>
          </a:bodyPr>
          <a:lstStyle/>
          <a:p>
            <a:r>
              <a:rPr lang="en-NZ" dirty="0" smtClean="0"/>
              <a:t>The material properties of rocks affect how they deform </a:t>
            </a:r>
          </a:p>
          <a:p>
            <a:r>
              <a:rPr lang="en-NZ" dirty="0"/>
              <a:t>affected by factors such as lithology, water content, temperature and depth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707" y="5712487"/>
            <a:ext cx="458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Folding of this marble is ductile – the rock remains intact but bends like putty</a:t>
            </a:r>
            <a:endParaRPr lang="en-N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3770" y="5452234"/>
            <a:ext cx="3401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Faulting in this marble is brittle – the strength of the rock has been exceeded and it has broken</a:t>
            </a:r>
          </a:p>
        </p:txBody>
      </p:sp>
    </p:spTree>
    <p:extLst>
      <p:ext uri="{BB962C8B-B14F-4D97-AF65-F5344CB8AC3E}">
        <p14:creationId xmlns:p14="http://schemas.microsoft.com/office/powerpoint/2010/main" val="21269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2384"/>
            <a:ext cx="7886700" cy="86777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/>
              <a:t>Why </a:t>
            </a:r>
            <a:r>
              <a:rPr lang="en-NZ" dirty="0" smtClean="0"/>
              <a:t>do rocks deform in a particular way?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We need to understand…</a:t>
            </a:r>
          </a:p>
          <a:p>
            <a:r>
              <a:rPr lang="en-NZ" dirty="0" smtClean="0"/>
              <a:t>3 fundamental material classes:</a:t>
            </a:r>
          </a:p>
          <a:p>
            <a:pPr lvl="1"/>
            <a:r>
              <a:rPr lang="en-NZ" dirty="0" smtClean="0"/>
              <a:t>Elastic solids</a:t>
            </a:r>
          </a:p>
          <a:p>
            <a:pPr lvl="1"/>
            <a:r>
              <a:rPr lang="en-NZ" dirty="0" smtClean="0"/>
              <a:t>Viscous fluids</a:t>
            </a:r>
          </a:p>
          <a:p>
            <a:pPr lvl="1"/>
            <a:r>
              <a:rPr lang="en-NZ" dirty="0" smtClean="0"/>
              <a:t>Plastic substances</a:t>
            </a:r>
          </a:p>
          <a:p>
            <a:r>
              <a:rPr lang="en-NZ" dirty="0" smtClean="0"/>
              <a:t>We will relate these to concepts of </a:t>
            </a:r>
          </a:p>
          <a:p>
            <a:pPr lvl="1"/>
            <a:r>
              <a:rPr lang="en-NZ" dirty="0" smtClean="0"/>
              <a:t>Brittleness</a:t>
            </a:r>
          </a:p>
          <a:p>
            <a:pPr lvl="1"/>
            <a:r>
              <a:rPr lang="en-NZ" dirty="0" smtClean="0"/>
              <a:t>Ductility</a:t>
            </a:r>
          </a:p>
          <a:p>
            <a:pPr lvl="1"/>
            <a:r>
              <a:rPr lang="en-NZ" dirty="0" smtClean="0"/>
              <a:t>Plasticity</a:t>
            </a:r>
          </a:p>
          <a:p>
            <a:pPr lvl="1"/>
            <a:r>
              <a:rPr lang="en-NZ" dirty="0" smtClean="0"/>
              <a:t>Rupture </a:t>
            </a:r>
          </a:p>
          <a:p>
            <a:pPr lvl="1"/>
            <a:r>
              <a:rPr lang="en-NZ" dirty="0" smtClean="0"/>
              <a:t>Strength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353" y="4558937"/>
            <a:ext cx="49519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9600" b="1" dirty="0" smtClean="0"/>
              <a:t>Rheology</a:t>
            </a:r>
            <a:endParaRPr lang="en-NZ" sz="9600" b="1" dirty="0"/>
          </a:p>
        </p:txBody>
      </p:sp>
    </p:spTree>
    <p:extLst>
      <p:ext uri="{BB962C8B-B14F-4D97-AF65-F5344CB8AC3E}">
        <p14:creationId xmlns:p14="http://schemas.microsoft.com/office/powerpoint/2010/main" val="35481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028950" y="2433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5" y="159463"/>
            <a:ext cx="8853055" cy="609931"/>
          </a:xfrm>
        </p:spPr>
        <p:txBody>
          <a:bodyPr>
            <a:noAutofit/>
          </a:bodyPr>
          <a:lstStyle/>
          <a:p>
            <a:pPr algn="ctr"/>
            <a:r>
              <a:rPr lang="en-NZ" sz="3200" b="1" dirty="0" smtClean="0"/>
              <a:t>Importance of rheology for forming small-scale deformation structures</a:t>
            </a:r>
            <a:endParaRPr lang="en-NZ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3589"/>
            <a:ext cx="7886700" cy="5488308"/>
          </a:xfrm>
        </p:spPr>
        <p:txBody>
          <a:bodyPr>
            <a:normAutofit/>
          </a:bodyPr>
          <a:lstStyle/>
          <a:p>
            <a:r>
              <a:rPr lang="en-NZ" sz="2400" dirty="0" smtClean="0"/>
              <a:t>large </a:t>
            </a:r>
            <a:r>
              <a:rPr lang="en-NZ" sz="2400" dirty="0"/>
              <a:t>scale flow sets up forces in rock</a:t>
            </a:r>
          </a:p>
          <a:p>
            <a:r>
              <a:rPr lang="en-NZ" sz="2400" dirty="0" smtClean="0"/>
              <a:t>rock </a:t>
            </a:r>
            <a:r>
              <a:rPr lang="en-NZ" sz="2400" dirty="0"/>
              <a:t>responds by </a:t>
            </a:r>
            <a:r>
              <a:rPr lang="en-NZ" sz="2400" dirty="0" smtClean="0"/>
              <a:t>progressive change </a:t>
            </a:r>
            <a:r>
              <a:rPr lang="en-NZ" sz="2400" dirty="0"/>
              <a:t>in </a:t>
            </a:r>
            <a:r>
              <a:rPr lang="en-NZ" sz="2400" dirty="0" smtClean="0"/>
              <a:t>size, shape, and position  </a:t>
            </a:r>
            <a:endParaRPr lang="en-NZ" sz="2400" dirty="0"/>
          </a:p>
          <a:p>
            <a:pPr lvl="1"/>
            <a:r>
              <a:rPr lang="en-NZ" sz="2000" dirty="0" smtClean="0"/>
              <a:t>nature </a:t>
            </a:r>
            <a:r>
              <a:rPr lang="en-NZ" sz="2000" dirty="0"/>
              <a:t>and speed of </a:t>
            </a:r>
            <a:r>
              <a:rPr lang="en-NZ" sz="2000" dirty="0" smtClean="0"/>
              <a:t>change for a given force depends </a:t>
            </a:r>
            <a:r>
              <a:rPr lang="en-NZ" sz="2000" dirty="0"/>
              <a:t>on </a:t>
            </a:r>
            <a:r>
              <a:rPr lang="en-NZ" sz="2000" dirty="0" smtClean="0"/>
              <a:t>rheology of rock </a:t>
            </a:r>
            <a:endParaRPr lang="en-NZ" sz="2000" dirty="0"/>
          </a:p>
          <a:p>
            <a:r>
              <a:rPr lang="en-NZ" sz="2400" dirty="0" smtClean="0"/>
              <a:t>Changes remain in rock, even once </a:t>
            </a:r>
            <a:r>
              <a:rPr lang="en-NZ" sz="2400" dirty="0"/>
              <a:t>forces change </a:t>
            </a:r>
          </a:p>
        </p:txBody>
      </p:sp>
      <p:pic>
        <p:nvPicPr>
          <p:cNvPr id="19460" name="Picture 3" descr="E:\Tektonik I\Tekti01Intro\stressFlowDefn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386"/>
          <a:stretch/>
        </p:blipFill>
        <p:spPr bwMode="auto">
          <a:xfrm>
            <a:off x="381000" y="3352800"/>
            <a:ext cx="5943600" cy="2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Tektonik I\Tekti01Intro\stressFlowDefn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31"/>
          <a:stretch/>
        </p:blipFill>
        <p:spPr bwMode="auto">
          <a:xfrm>
            <a:off x="381000" y="3352800"/>
            <a:ext cx="5943600" cy="196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Tektonik I\Tekti01Intro\stressFlowDef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594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61709" y="3468832"/>
                <a:ext cx="3782291" cy="16312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NZ" sz="20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NZ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NZ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N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N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NZ" sz="2000" dirty="0"/>
                  <a:t>       </a:t>
                </a:r>
                <a:endParaRPr lang="en-NZ" sz="2000" dirty="0" smtClean="0"/>
              </a:p>
              <a:p>
                <a:pPr algn="ctr"/>
                <a:r>
                  <a:rPr lang="en-NZ" sz="2000" dirty="0" smtClean="0"/>
                  <a:t>where        </a:t>
                </a:r>
              </a:p>
              <a:p>
                <a:pPr algn="ctr"/>
                <a:r>
                  <a:rPr lang="en-NZ" sz="2000" dirty="0" smtClean="0"/>
                  <a:t>Y:deformation</a:t>
                </a:r>
              </a:p>
              <a:p>
                <a:pPr algn="ctr"/>
                <a:r>
                  <a:rPr lang="en-NZ" sz="2000" dirty="0" smtClean="0"/>
                  <a:t>m</a:t>
                </a:r>
                <a:r>
                  <a:rPr lang="en-NZ" sz="2000" dirty="0"/>
                  <a:t>: </a:t>
                </a:r>
                <a:r>
                  <a:rPr lang="en-NZ" sz="2000" b="1" u="sng" dirty="0"/>
                  <a:t>rheology</a:t>
                </a:r>
                <a:r>
                  <a:rPr lang="en-NZ" sz="2000" dirty="0"/>
                  <a:t> (time dependent</a:t>
                </a:r>
                <a:r>
                  <a:rPr lang="en-NZ" sz="2000" dirty="0" smtClean="0"/>
                  <a:t>)</a:t>
                </a:r>
              </a:p>
              <a:p>
                <a:pPr algn="ctr"/>
                <a:r>
                  <a:rPr lang="en-NZ" sz="2000" dirty="0" smtClean="0"/>
                  <a:t>x</a:t>
                </a:r>
                <a:r>
                  <a:rPr lang="en-NZ" sz="2000" dirty="0"/>
                  <a:t>: force/stress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09" y="3468832"/>
                <a:ext cx="3782291" cy="1631216"/>
              </a:xfrm>
              <a:prstGeom prst="rect">
                <a:avLst/>
              </a:prstGeom>
              <a:blipFill rotWithShape="0">
                <a:blip r:embed="rId4"/>
                <a:stretch>
                  <a:fillRect b="-559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3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Solids versus liquids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769" y="1339162"/>
            <a:ext cx="3648529" cy="4578311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Solid </a:t>
            </a:r>
            <a:r>
              <a:rPr lang="en-NZ" dirty="0" err="1" smtClean="0"/>
              <a:t>Behavior</a:t>
            </a:r>
            <a:endParaRPr lang="en-NZ" dirty="0"/>
          </a:p>
          <a:p>
            <a:r>
              <a:rPr lang="en-NZ" dirty="0" smtClean="0"/>
              <a:t>Elastic properties</a:t>
            </a:r>
          </a:p>
          <a:p>
            <a:pPr lvl="1"/>
            <a:r>
              <a:rPr lang="en-NZ" dirty="0" smtClean="0"/>
              <a:t>Strain related to stress</a:t>
            </a:r>
          </a:p>
          <a:p>
            <a:pPr lvl="1"/>
            <a:r>
              <a:rPr lang="en-NZ" dirty="0" smtClean="0"/>
              <a:t>rebound</a:t>
            </a:r>
          </a:p>
          <a:p>
            <a:r>
              <a:rPr lang="en-NZ" dirty="0" smtClean="0"/>
              <a:t>Small strains are temporary </a:t>
            </a:r>
          </a:p>
          <a:p>
            <a:pPr lvl="1"/>
            <a:r>
              <a:rPr lang="en-NZ" dirty="0" smtClean="0"/>
              <a:t>House goes back to normal after earthquake</a:t>
            </a:r>
          </a:p>
          <a:p>
            <a:r>
              <a:rPr lang="en-NZ" dirty="0" smtClean="0"/>
              <a:t>Rupture at relatively small strains</a:t>
            </a:r>
          </a:p>
          <a:p>
            <a:r>
              <a:rPr lang="en-NZ" dirty="0" smtClean="0"/>
              <a:t>Steel, wood, concrete, rocks, parts of lithosphere</a:t>
            </a:r>
          </a:p>
        </p:txBody>
      </p:sp>
      <p:pic>
        <p:nvPicPr>
          <p:cNvPr id="2050" name="Picture 2" descr="http://www.odt.co.nz/files/story/2011/02/the_damaged_carlton_hotel_credit_nzpa__pam_johnson_4d63489aec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21947"/>
          <a:stretch/>
        </p:blipFill>
        <p:spPr bwMode="auto">
          <a:xfrm>
            <a:off x="378824" y="1339163"/>
            <a:ext cx="4611170" cy="44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Solids versus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100104" cy="5311740"/>
          </a:xfrm>
        </p:spPr>
        <p:txBody>
          <a:bodyPr/>
          <a:lstStyle/>
          <a:p>
            <a:r>
              <a:rPr lang="en-NZ" dirty="0"/>
              <a:t>Liquid </a:t>
            </a:r>
            <a:r>
              <a:rPr lang="en-NZ" dirty="0" err="1"/>
              <a:t>Behavior</a:t>
            </a:r>
            <a:r>
              <a:rPr lang="en-NZ" dirty="0"/>
              <a:t>:</a:t>
            </a:r>
          </a:p>
          <a:p>
            <a:r>
              <a:rPr lang="en-NZ" dirty="0" smtClean="0"/>
              <a:t>Viscous fluid properties</a:t>
            </a:r>
            <a:endParaRPr lang="en-NZ" dirty="0"/>
          </a:p>
          <a:p>
            <a:pPr lvl="1"/>
            <a:r>
              <a:rPr lang="en-NZ" dirty="0" smtClean="0"/>
              <a:t>no </a:t>
            </a:r>
            <a:r>
              <a:rPr lang="en-NZ" dirty="0"/>
              <a:t>rebound</a:t>
            </a:r>
          </a:p>
          <a:p>
            <a:r>
              <a:rPr lang="en-NZ" dirty="0" smtClean="0"/>
              <a:t>Strain related to time </a:t>
            </a:r>
          </a:p>
          <a:p>
            <a:pPr lvl="1"/>
            <a:r>
              <a:rPr lang="en-NZ" dirty="0" smtClean="0"/>
              <a:t>shape changes permanently with time</a:t>
            </a:r>
            <a:endParaRPr lang="en-NZ" dirty="0"/>
          </a:p>
          <a:p>
            <a:r>
              <a:rPr lang="en-NZ" dirty="0" smtClean="0"/>
              <a:t>Deformation is not recoverable</a:t>
            </a:r>
            <a:endParaRPr lang="en-NZ" dirty="0"/>
          </a:p>
          <a:p>
            <a:r>
              <a:rPr lang="en-NZ" dirty="0" smtClean="0"/>
              <a:t>Water</a:t>
            </a:r>
            <a:r>
              <a:rPr lang="en-NZ" dirty="0"/>
              <a:t>, oil</a:t>
            </a:r>
            <a:r>
              <a:rPr lang="en-NZ" dirty="0" smtClean="0"/>
              <a:t>, melted </a:t>
            </a:r>
            <a:r>
              <a:rPr lang="en-NZ" dirty="0"/>
              <a:t>chocolate, </a:t>
            </a:r>
            <a:r>
              <a:rPr lang="en-NZ" dirty="0" smtClean="0"/>
              <a:t>lava, some rocks and some parts of the lithosphere</a:t>
            </a:r>
            <a:endParaRPr lang="en-NZ" dirty="0"/>
          </a:p>
          <a:p>
            <a:endParaRPr lang="en-NZ" dirty="0"/>
          </a:p>
        </p:txBody>
      </p:sp>
      <p:pic>
        <p:nvPicPr>
          <p:cNvPr id="3074" name="Picture 2" descr="http://www.latimes.com/media/photo/2011-04/60677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91" y="1130157"/>
            <a:ext cx="3748095" cy="50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Elastic</a:t>
            </a:r>
            <a:r>
              <a:rPr lang="en-NZ" dirty="0" smtClean="0"/>
              <a:t> deformation</a:t>
            </a:r>
            <a:endParaRPr lang="en-NZ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1157153"/>
          </a:xfrm>
        </p:spPr>
        <p:txBody>
          <a:bodyPr>
            <a:normAutofit fontScale="85000" lnSpcReduction="20000"/>
          </a:bodyPr>
          <a:lstStyle/>
          <a:p>
            <a:r>
              <a:rPr lang="en-NZ" dirty="0" smtClean="0"/>
              <a:t>Linear relationship between stress and strain</a:t>
            </a:r>
          </a:p>
          <a:p>
            <a:r>
              <a:rPr lang="en-NZ" dirty="0" smtClean="0"/>
              <a:t>Instant response to stress</a:t>
            </a:r>
          </a:p>
          <a:p>
            <a:r>
              <a:rPr lang="en-NZ" dirty="0" smtClean="0"/>
              <a:t>Strain is non-permanent, </a:t>
            </a:r>
            <a:r>
              <a:rPr lang="en-NZ" dirty="0" err="1" smtClean="0"/>
              <a:t>ie</a:t>
            </a:r>
            <a:r>
              <a:rPr lang="en-NZ" dirty="0" smtClean="0"/>
              <a:t> completely recoverable</a:t>
            </a:r>
            <a:endParaRPr lang="en-NZ" dirty="0"/>
          </a:p>
          <a:p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61"/>
          <a:stretch/>
        </p:blipFill>
        <p:spPr>
          <a:xfrm>
            <a:off x="512064" y="2262059"/>
            <a:ext cx="8400288" cy="403227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488861" y="3054206"/>
            <a:ext cx="526529" cy="39949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/>
          <p:cNvSpPr/>
          <p:nvPr/>
        </p:nvSpPr>
        <p:spPr>
          <a:xfrm>
            <a:off x="5976797" y="3593871"/>
            <a:ext cx="526529" cy="39949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14"/>
          <p:cNvSpPr/>
          <p:nvPr/>
        </p:nvSpPr>
        <p:spPr>
          <a:xfrm>
            <a:off x="868388" y="2926341"/>
            <a:ext cx="715538" cy="799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Rectangle 19"/>
          <p:cNvSpPr/>
          <p:nvPr/>
        </p:nvSpPr>
        <p:spPr>
          <a:xfrm>
            <a:off x="3414573" y="2926340"/>
            <a:ext cx="715538" cy="799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2"/>
          <p:cNvSpPr/>
          <p:nvPr/>
        </p:nvSpPr>
        <p:spPr>
          <a:xfrm>
            <a:off x="512064" y="5900928"/>
            <a:ext cx="4059936" cy="393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9"/>
          <p:cNvSpPr txBox="1"/>
          <p:nvPr/>
        </p:nvSpPr>
        <p:spPr>
          <a:xfrm>
            <a:off x="951932" y="5125267"/>
            <a:ext cx="73808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You feel elastic behaviour when you feel an earthquake</a:t>
            </a:r>
          </a:p>
          <a:p>
            <a:r>
              <a:rPr lang="en-NZ" dirty="0" smtClean="0"/>
              <a:t>Waves briefly deform rock on which you stand, which then returns to normal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575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4" grpId="0" animBg="1"/>
      <p:bldP spid="18" grpId="0" animBg="1"/>
      <p:bldP spid="15" grpId="0" animBg="1"/>
      <p:bldP spid="20" grpId="0" animBg="1"/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26526"/>
            <a:ext cx="7418070" cy="3973016"/>
          </a:xfrm>
        </p:spPr>
        <p:txBody>
          <a:bodyPr>
            <a:normAutofit/>
          </a:bodyPr>
          <a:lstStyle/>
          <a:p>
            <a:r>
              <a:rPr lang="en-NZ" dirty="0" smtClean="0"/>
              <a:t>In terms of stress and strain</a:t>
            </a:r>
          </a:p>
          <a:p>
            <a:pPr lvl="1"/>
            <a:r>
              <a:rPr lang="en-NZ" b="1" u="sng" dirty="0" smtClean="0"/>
              <a:t>Stress </a:t>
            </a:r>
            <a:r>
              <a:rPr lang="el-GR" b="1" u="sng" dirty="0" smtClean="0">
                <a:latin typeface="Calibri" panose="020F0502020204030204" pitchFamily="34" charset="0"/>
              </a:rPr>
              <a:t>σ</a:t>
            </a:r>
            <a:r>
              <a:rPr lang="en-NZ" b="1" u="sng" dirty="0" smtClean="0">
                <a:latin typeface="Calibri" panose="020F0502020204030204" pitchFamily="34" charset="0"/>
              </a:rPr>
              <a:t> = E ∙ </a:t>
            </a:r>
            <a:r>
              <a:rPr lang="el-GR" b="1" u="sng" dirty="0" smtClean="0">
                <a:latin typeface="Calibri" panose="020F0502020204030204" pitchFamily="34" charset="0"/>
              </a:rPr>
              <a:t>ε</a:t>
            </a:r>
            <a:endParaRPr lang="en-NZ" b="1" u="sng" dirty="0" smtClean="0"/>
          </a:p>
          <a:p>
            <a:r>
              <a:rPr lang="en-NZ" dirty="0" smtClean="0"/>
              <a:t>E is </a:t>
            </a:r>
            <a:r>
              <a:rPr lang="en-NZ" dirty="0" err="1" smtClean="0"/>
              <a:t>Youngs</a:t>
            </a:r>
            <a:r>
              <a:rPr lang="en-NZ" dirty="0" smtClean="0"/>
              <a:t> modulus – slope of stress-strain curve</a:t>
            </a:r>
          </a:p>
          <a:p>
            <a:pPr lvl="1"/>
            <a:r>
              <a:rPr lang="en-NZ" dirty="0" smtClean="0"/>
              <a:t>Same as k in </a:t>
            </a:r>
            <a:r>
              <a:rPr lang="en-NZ" dirty="0" err="1" smtClean="0"/>
              <a:t>Hookes</a:t>
            </a:r>
            <a:r>
              <a:rPr lang="en-NZ" dirty="0" smtClean="0"/>
              <a:t> Law</a:t>
            </a:r>
          </a:p>
          <a:p>
            <a:r>
              <a:rPr lang="en-NZ" dirty="0" smtClean="0"/>
              <a:t>describes the response of material to linear stress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" y="1254851"/>
            <a:ext cx="7334250" cy="19716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 constants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676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ntadesign.com/images/sciencenote/image02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6"/>
          <a:stretch/>
        </p:blipFill>
        <p:spPr bwMode="auto">
          <a:xfrm>
            <a:off x="862149" y="999810"/>
            <a:ext cx="7894534" cy="27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55454" y="3767209"/>
                <a:ext cx="3070721" cy="1822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Bulk modulus K</a:t>
                </a:r>
              </a:p>
              <a:p>
                <a:pPr algn="ctr"/>
                <a:r>
                  <a:rPr lang="en-NZ" dirty="0" smtClean="0"/>
                  <a:t>describes proportionality between pressure (hydrostatic stress) and volume change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454" y="3767209"/>
                <a:ext cx="3070721" cy="1822678"/>
              </a:xfrm>
              <a:prstGeom prst="rect">
                <a:avLst/>
              </a:prstGeom>
              <a:blipFill rotWithShape="0">
                <a:blip r:embed="rId3"/>
                <a:stretch>
                  <a:fillRect l="-794" t="-2007" r="-2183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75490"/>
            <a:ext cx="7886700" cy="457199"/>
          </a:xfrm>
        </p:spPr>
        <p:txBody>
          <a:bodyPr>
            <a:normAutofit fontScale="62500" lnSpcReduction="20000"/>
          </a:bodyPr>
          <a:lstStyle/>
          <a:p>
            <a:r>
              <a:rPr lang="en-NZ" dirty="0" smtClean="0"/>
              <a:t>Describe the relationship between stress and strain for different types of stress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9311" y="3760516"/>
                <a:ext cx="26690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Shear (rigidity) modulus G (or </a:t>
                </a:r>
                <a:r>
                  <a:rPr lang="el-GR" b="1" u="sng" dirty="0" smtClean="0"/>
                  <a:t>μ</a:t>
                </a:r>
                <a:r>
                  <a:rPr lang="en-NZ" b="1" u="sng" dirty="0" smtClean="0"/>
                  <a:t>)</a:t>
                </a:r>
              </a:p>
              <a:p>
                <a:pPr algn="ctr"/>
                <a:r>
                  <a:rPr lang="en-NZ" dirty="0" smtClean="0"/>
                  <a:t>describes proportionality between shear stress and shear strain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NZ" dirty="0" smtClean="0"/>
              </a:p>
              <a:p>
                <a:pPr algn="ctr"/>
                <a:endParaRPr lang="en-NZ" dirty="0" smtClean="0"/>
              </a:p>
              <a:p>
                <a:pPr algn="ctr"/>
                <a:r>
                  <a:rPr lang="en-NZ" dirty="0" smtClean="0"/>
                  <a:t>slope of shear stress – shear strain curve</a:t>
                </a:r>
                <a:endParaRPr lang="en-NZ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11" y="3760516"/>
                <a:ext cx="2669001" cy="2585323"/>
              </a:xfrm>
              <a:prstGeom prst="rect">
                <a:avLst/>
              </a:prstGeom>
              <a:blipFill rotWithShape="0">
                <a:blip r:embed="rId4"/>
                <a:stretch>
                  <a:fillRect l="-1598" t="-1415" r="-3653" b="-28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Other elastic moduli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7317" y="3723930"/>
                <a:ext cx="270485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b="1" u="sng" dirty="0" smtClean="0"/>
                  <a:t>Youngs modulus </a:t>
                </a:r>
                <a:r>
                  <a:rPr lang="en-NZ" b="1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  <a:p>
                <a:pPr algn="ctr"/>
                <a:r>
                  <a:rPr lang="en-NZ" dirty="0" smtClean="0"/>
                  <a:t>describes proportionality between normal stress and strain – in extension or compression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N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NZ" dirty="0" smtClean="0"/>
              </a:p>
              <a:p>
                <a:pPr algn="ctr"/>
                <a:endParaRPr lang="en-NZ" dirty="0"/>
              </a:p>
              <a:p>
                <a:pPr algn="ctr"/>
                <a:r>
                  <a:rPr lang="en-NZ" dirty="0" smtClean="0"/>
                  <a:t>slope of the stress – strain curve</a:t>
                </a:r>
                <a:endParaRPr lang="en-NZ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17" y="3723930"/>
                <a:ext cx="2704852" cy="2585323"/>
              </a:xfrm>
              <a:prstGeom prst="rect">
                <a:avLst/>
              </a:prstGeom>
              <a:blipFill rotWithShape="0">
                <a:blip r:embed="rId5"/>
                <a:stretch>
                  <a:fillRect l="-451" t="-1651" r="-1806" b="-28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15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Elastic constants	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45" y="887894"/>
            <a:ext cx="7886700" cy="1097660"/>
          </a:xfrm>
        </p:spPr>
        <p:txBody>
          <a:bodyPr>
            <a:normAutofit/>
          </a:bodyPr>
          <a:lstStyle/>
          <a:p>
            <a:r>
              <a:rPr lang="en-NZ" dirty="0" smtClean="0"/>
              <a:t>Poisson’s ratio </a:t>
            </a:r>
            <a:r>
              <a:rPr lang="en-N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en-NZ" i="1" dirty="0" smtClean="0">
                <a:cs typeface="Times New Roman" panose="02020603050405020304" pitchFamily="18" charset="0"/>
              </a:rPr>
              <a:t>Material stretched one way, thins the other</a:t>
            </a:r>
            <a:endParaRPr lang="en-NZ" i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pload.wikimedia.org/wikipedia/commons/thumb/e/ec/PoissonRatio.svg/300px-PoissonRati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0" y="2061851"/>
            <a:ext cx="4433326" cy="39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51106" y="2785723"/>
                <a:ext cx="3384295" cy="148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𝐸𝑙𝑜𝑛𝑔𝑎𝑡𝑖𝑜𝑛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𝑝𝑒𝑟𝑝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𝐸𝑙𝑜𝑛𝑔𝑎𝑡𝑖𝑜𝑛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𝑝𝑎𝑟𝑎𝑙𝑙𝑒𝑙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NZ" dirty="0" smtClean="0"/>
              </a:p>
              <a:p>
                <a:endParaRPr lang="en-N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N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106" y="2785723"/>
                <a:ext cx="3384295" cy="14863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3463047" y="2581650"/>
            <a:ext cx="2966936" cy="881397"/>
          </a:xfrm>
          <a:custGeom>
            <a:avLst/>
            <a:gdLst>
              <a:gd name="connsiteX0" fmla="*/ 2966936 w 2966936"/>
              <a:gd name="connsiteY0" fmla="*/ 112912 h 881397"/>
              <a:gd name="connsiteX1" fmla="*/ 1614791 w 2966936"/>
              <a:gd name="connsiteY1" fmla="*/ 64273 h 881397"/>
              <a:gd name="connsiteX2" fmla="*/ 0 w 2966936"/>
              <a:gd name="connsiteY2" fmla="*/ 881397 h 88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6936" h="881397">
                <a:moveTo>
                  <a:pt x="2966936" y="112912"/>
                </a:moveTo>
                <a:cubicBezTo>
                  <a:pt x="2538108" y="24552"/>
                  <a:pt x="2109280" y="-63808"/>
                  <a:pt x="1614791" y="64273"/>
                </a:cubicBezTo>
                <a:cubicBezTo>
                  <a:pt x="1120302" y="192354"/>
                  <a:pt x="560151" y="536875"/>
                  <a:pt x="0" y="88139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Freeform 15"/>
          <p:cNvSpPr/>
          <p:nvPr/>
        </p:nvSpPr>
        <p:spPr>
          <a:xfrm flipV="1">
            <a:off x="3980089" y="3427672"/>
            <a:ext cx="2577829" cy="381451"/>
          </a:xfrm>
          <a:custGeom>
            <a:avLst/>
            <a:gdLst>
              <a:gd name="connsiteX0" fmla="*/ 2966936 w 2966936"/>
              <a:gd name="connsiteY0" fmla="*/ 112912 h 881397"/>
              <a:gd name="connsiteX1" fmla="*/ 1614791 w 2966936"/>
              <a:gd name="connsiteY1" fmla="*/ 64273 h 881397"/>
              <a:gd name="connsiteX2" fmla="*/ 0 w 2966936"/>
              <a:gd name="connsiteY2" fmla="*/ 881397 h 881397"/>
              <a:gd name="connsiteX0" fmla="*/ 2966936 w 2966936"/>
              <a:gd name="connsiteY0" fmla="*/ 6775 h 869370"/>
              <a:gd name="connsiteX1" fmla="*/ 1605063 w 2966936"/>
              <a:gd name="connsiteY1" fmla="*/ 849517 h 869370"/>
              <a:gd name="connsiteX2" fmla="*/ 0 w 2966936"/>
              <a:gd name="connsiteY2" fmla="*/ 775260 h 869370"/>
              <a:gd name="connsiteX0" fmla="*/ 3005846 w 3005846"/>
              <a:gd name="connsiteY0" fmla="*/ 6629 h 861952"/>
              <a:gd name="connsiteX1" fmla="*/ 1643973 w 3005846"/>
              <a:gd name="connsiteY1" fmla="*/ 849371 h 861952"/>
              <a:gd name="connsiteX2" fmla="*/ 0 w 3005846"/>
              <a:gd name="connsiteY2" fmla="*/ 659760 h 861952"/>
              <a:gd name="connsiteX0" fmla="*/ 3005846 w 3005846"/>
              <a:gd name="connsiteY0" fmla="*/ 6629 h 957765"/>
              <a:gd name="connsiteX1" fmla="*/ 1643973 w 3005846"/>
              <a:gd name="connsiteY1" fmla="*/ 849371 h 957765"/>
              <a:gd name="connsiteX2" fmla="*/ 0 w 3005846"/>
              <a:gd name="connsiteY2" fmla="*/ 659760 h 957765"/>
              <a:gd name="connsiteX0" fmla="*/ 2889114 w 2889114"/>
              <a:gd name="connsiteY0" fmla="*/ 6707 h 993244"/>
              <a:gd name="connsiteX1" fmla="*/ 1527241 w 2889114"/>
              <a:gd name="connsiteY1" fmla="*/ 849449 h 993244"/>
              <a:gd name="connsiteX2" fmla="*/ 0 w 2889114"/>
              <a:gd name="connsiteY2" fmla="*/ 722759 h 993244"/>
              <a:gd name="connsiteX0" fmla="*/ 2889114 w 2889114"/>
              <a:gd name="connsiteY0" fmla="*/ 8174 h 935778"/>
              <a:gd name="connsiteX1" fmla="*/ 1507785 w 2889114"/>
              <a:gd name="connsiteY1" fmla="*/ 693614 h 935778"/>
              <a:gd name="connsiteX2" fmla="*/ 0 w 2889114"/>
              <a:gd name="connsiteY2" fmla="*/ 724226 h 935778"/>
              <a:gd name="connsiteX0" fmla="*/ 2889114 w 2889114"/>
              <a:gd name="connsiteY0" fmla="*/ 10195 h 979189"/>
              <a:gd name="connsiteX1" fmla="*/ 1507785 w 2889114"/>
              <a:gd name="connsiteY1" fmla="*/ 695635 h 979189"/>
              <a:gd name="connsiteX2" fmla="*/ 0 w 2889114"/>
              <a:gd name="connsiteY2" fmla="*/ 726247 h 979189"/>
              <a:gd name="connsiteX0" fmla="*/ 2577829 w 2577829"/>
              <a:gd name="connsiteY0" fmla="*/ 101288 h 212570"/>
              <a:gd name="connsiteX1" fmla="*/ 1507785 w 2577829"/>
              <a:gd name="connsiteY1" fmla="*/ 216 h 212570"/>
              <a:gd name="connsiteX2" fmla="*/ 0 w 2577829"/>
              <a:gd name="connsiteY2" fmla="*/ 30828 h 212570"/>
              <a:gd name="connsiteX0" fmla="*/ 2577829 w 2577829"/>
              <a:gd name="connsiteY0" fmla="*/ 233718 h 345001"/>
              <a:gd name="connsiteX1" fmla="*/ 1507785 w 2577829"/>
              <a:gd name="connsiteY1" fmla="*/ 132646 h 345001"/>
              <a:gd name="connsiteX2" fmla="*/ 0 w 2577829"/>
              <a:gd name="connsiteY2" fmla="*/ 163258 h 345001"/>
              <a:gd name="connsiteX0" fmla="*/ 2577829 w 2577829"/>
              <a:gd name="connsiteY0" fmla="*/ 271447 h 411220"/>
              <a:gd name="connsiteX1" fmla="*/ 1507785 w 2577829"/>
              <a:gd name="connsiteY1" fmla="*/ 170375 h 411220"/>
              <a:gd name="connsiteX2" fmla="*/ 0 w 2577829"/>
              <a:gd name="connsiteY2" fmla="*/ 200987 h 4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829" h="411220">
                <a:moveTo>
                  <a:pt x="2577829" y="271447"/>
                </a:moveTo>
                <a:cubicBezTo>
                  <a:pt x="2236550" y="-194437"/>
                  <a:pt x="1917967" y="56277"/>
                  <a:pt x="1507785" y="170375"/>
                </a:cubicBezTo>
                <a:cubicBezTo>
                  <a:pt x="1097603" y="284473"/>
                  <a:pt x="569878" y="632488"/>
                  <a:pt x="0" y="20098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326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937"/>
            <a:ext cx="8397784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From last lecture: Particle movements during strain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Strain can occur due to </a:t>
            </a:r>
          </a:p>
          <a:p>
            <a:pPr lvl="1"/>
            <a:r>
              <a:rPr lang="en-NZ" dirty="0" smtClean="0"/>
              <a:t>Pure shear</a:t>
            </a:r>
          </a:p>
          <a:p>
            <a:pPr lvl="1"/>
            <a:r>
              <a:rPr lang="en-NZ" dirty="0" smtClean="0"/>
              <a:t>Simple shear</a:t>
            </a:r>
          </a:p>
          <a:p>
            <a:pPr lvl="1"/>
            <a:r>
              <a:rPr lang="en-NZ" dirty="0" smtClean="0"/>
              <a:t>General shear</a:t>
            </a:r>
          </a:p>
          <a:p>
            <a:pPr lvl="2"/>
            <a:r>
              <a:rPr lang="en-NZ" dirty="0" smtClean="0"/>
              <a:t>Combination of Pure and Simple shear</a:t>
            </a:r>
          </a:p>
          <a:p>
            <a:r>
              <a:rPr lang="en-NZ" dirty="0" smtClean="0"/>
              <a:t>Particles flow along predictable paths during progressive strain accumulation</a:t>
            </a:r>
          </a:p>
          <a:p>
            <a:pPr lvl="2"/>
            <a:endParaRPr lang="en-NZ" dirty="0"/>
          </a:p>
          <a:p>
            <a:pPr lvl="2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220"/>
          <a:stretch/>
        </p:blipFill>
        <p:spPr>
          <a:xfrm>
            <a:off x="512309" y="4046463"/>
            <a:ext cx="6972708" cy="2130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23" y="6187935"/>
            <a:ext cx="249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Pure shear/coaxial strain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3102530" y="6124684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General shear</a:t>
            </a:r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5240223" y="6176802"/>
            <a:ext cx="327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Simple shear – Non coaxial strain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706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Elasticity</a:t>
            </a:r>
            <a:r>
              <a:rPr lang="en-NZ" dirty="0" smtClean="0"/>
              <a:t> and brittleness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7" y="1130157"/>
            <a:ext cx="7855527" cy="1624462"/>
          </a:xfrm>
        </p:spPr>
        <p:txBody>
          <a:bodyPr>
            <a:normAutofit fontScale="85000" lnSpcReduction="10000"/>
          </a:bodyPr>
          <a:lstStyle/>
          <a:p>
            <a:r>
              <a:rPr lang="en-NZ" dirty="0" smtClean="0"/>
              <a:t>Brittle (</a:t>
            </a:r>
            <a:r>
              <a:rPr lang="en-NZ" dirty="0" err="1" smtClean="0"/>
              <a:t>adj</a:t>
            </a:r>
            <a:r>
              <a:rPr lang="en-NZ" dirty="0" smtClean="0"/>
              <a:t>)</a:t>
            </a:r>
          </a:p>
          <a:p>
            <a:pPr lvl="1"/>
            <a:r>
              <a:rPr lang="en-NZ" dirty="0" smtClean="0"/>
              <a:t>Deforms elastically  (Accumulates little or no permanent distortion)</a:t>
            </a:r>
          </a:p>
          <a:p>
            <a:pPr lvl="1"/>
            <a:r>
              <a:rPr lang="en-NZ" dirty="0" smtClean="0"/>
              <a:t>Followed immediately by failure (Rupture, loss of cohesion) at yield stress </a:t>
            </a:r>
          </a:p>
          <a:p>
            <a:pPr lvl="1"/>
            <a:r>
              <a:rPr lang="en-NZ" dirty="0" smtClean="0"/>
              <a:t>Yield stress ≈ Failure stress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4619"/>
            <a:ext cx="5085588" cy="3656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4619"/>
            <a:ext cx="5085588" cy="3656076"/>
          </a:xfrm>
          <a:prstGeom prst="rect">
            <a:avLst/>
          </a:prstGeom>
        </p:spPr>
      </p:pic>
      <p:pic>
        <p:nvPicPr>
          <p:cNvPr id="1026" name="Picture 2" descr="http://geoscience.wisc.edu/~chuck/Classes/Mtn_and_Plates/Images/salv_faul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r="4292" b="15333"/>
          <a:stretch/>
        </p:blipFill>
        <p:spPr bwMode="auto">
          <a:xfrm>
            <a:off x="3497512" y="2754619"/>
            <a:ext cx="5403272" cy="330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9442" y="5764364"/>
            <a:ext cx="326134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Common example is glass</a:t>
            </a:r>
          </a:p>
          <a:p>
            <a:r>
              <a:rPr lang="en-NZ" dirty="0" smtClean="0"/>
              <a:t>Low temperature behaviour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251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izz.kiersmcfarlane.com/wp-content/uploads/2013/06/Folding-Lava-Lava-Flow-Hawaii-600x4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31143"/>
          <a:stretch/>
        </p:blipFill>
        <p:spPr bwMode="auto">
          <a:xfrm>
            <a:off x="5032654" y="70450"/>
            <a:ext cx="4111345" cy="17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Viscous behaviour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6" y="1130157"/>
            <a:ext cx="8214904" cy="5311740"/>
          </a:xfrm>
        </p:spPr>
        <p:txBody>
          <a:bodyPr/>
          <a:lstStyle/>
          <a:p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 flows downhill with time</a:t>
            </a:r>
            <a:endParaRPr lang="en-N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26237"/>
            <a:ext cx="7334250" cy="1852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68" y="3853089"/>
            <a:ext cx="7667625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3536092" y="4255027"/>
            <a:ext cx="151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Stress applied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350577" y="3991176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released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2655" y="3148879"/>
            <a:ext cx="174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recovered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655" y="4255028"/>
            <a:ext cx="20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irrecoverable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2313" y="4439692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Dashpot model</a:t>
            </a:r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 rot="19395231">
            <a:off x="6180579" y="2347634"/>
            <a:ext cx="212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Linear stress v strain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621152">
            <a:off x="5941892" y="4617767"/>
            <a:ext cx="260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Linear stress v </a:t>
            </a:r>
            <a:r>
              <a:rPr lang="en-NZ" b="1" i="1" dirty="0" smtClean="0">
                <a:solidFill>
                  <a:srgbClr val="FF0000"/>
                </a:solidFill>
              </a:rPr>
              <a:t>strain-rate</a:t>
            </a:r>
            <a:endParaRPr lang="en-NZ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8418" y="2762272"/>
            <a:ext cx="286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Strain accumulates instantly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8047757">
            <a:off x="3686577" y="5241017"/>
            <a:ext cx="1989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FF0000"/>
                </a:solidFill>
              </a:rPr>
              <a:t>Strain accumulates</a:t>
            </a:r>
          </a:p>
          <a:p>
            <a:pPr algn="ctr"/>
            <a:r>
              <a:rPr lang="en-NZ" b="1" dirty="0" smtClean="0">
                <a:solidFill>
                  <a:srgbClr val="FF0000"/>
                </a:solidFill>
              </a:rPr>
              <a:t> with time</a:t>
            </a:r>
            <a:endParaRPr lang="en-N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tomorrow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Vicous</a:t>
            </a:r>
            <a:r>
              <a:rPr lang="en-NZ" dirty="0" smtClean="0"/>
              <a:t> and plastic materials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410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Pure shear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3D homogenous flattening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/>
          </a:p>
          <a:p>
            <a:pPr lvl="1"/>
            <a:endParaRPr lang="en-NZ" dirty="0" smtClean="0"/>
          </a:p>
          <a:p>
            <a:pPr lvl="1"/>
            <a:r>
              <a:rPr lang="en-NZ" dirty="0" smtClean="0"/>
              <a:t>All incremental strain axes parallel to each other and same material lines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136991"/>
            <a:ext cx="7800975" cy="20383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7204" y="2203177"/>
            <a:ext cx="2349297" cy="1441358"/>
            <a:chOff x="2327204" y="1589225"/>
            <a:chExt cx="2349297" cy="144135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99509" y="2503025"/>
              <a:ext cx="15283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409406" y="2024743"/>
              <a:ext cx="13063" cy="10058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327204" y="1589225"/>
              <a:ext cx="2349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/>
                <a:t>Incremental strain axes</a:t>
              </a:r>
              <a:endParaRPr lang="en-NZ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7244" y="2680230"/>
            <a:ext cx="2349297" cy="1479677"/>
            <a:chOff x="2247820" y="2024743"/>
            <a:chExt cx="2349297" cy="147967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599509" y="2503025"/>
              <a:ext cx="15283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09406" y="2024743"/>
              <a:ext cx="13063" cy="10058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247820" y="3135088"/>
              <a:ext cx="2349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/>
                <a:t>Incremental strain axes</a:t>
              </a:r>
              <a:endParaRPr lang="en-NZ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41371" y="2374780"/>
            <a:ext cx="2349297" cy="1441358"/>
            <a:chOff x="2327204" y="1589225"/>
            <a:chExt cx="2349297" cy="144135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599509" y="2503025"/>
              <a:ext cx="15283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09406" y="2024743"/>
              <a:ext cx="13063" cy="10058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27204" y="1589225"/>
              <a:ext cx="2349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/>
                <a:t>Incremental strain axes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5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Simple shear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3 D constant volume strain</a:t>
            </a:r>
          </a:p>
          <a:p>
            <a:pPr lvl="1"/>
            <a:r>
              <a:rPr lang="en-NZ" dirty="0" smtClean="0"/>
              <a:t>Volume of card deck remains constant as you shear it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786027"/>
            <a:ext cx="8020050" cy="205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291" y="2455817"/>
            <a:ext cx="4767943" cy="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1510935" y="2608217"/>
            <a:ext cx="4767943" cy="14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1519643" y="2760617"/>
            <a:ext cx="4767943" cy="14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/>
          <p:cNvSpPr/>
          <p:nvPr/>
        </p:nvSpPr>
        <p:spPr>
          <a:xfrm>
            <a:off x="1515286" y="2913017"/>
            <a:ext cx="4767943" cy="14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ectangle 8"/>
          <p:cNvSpPr/>
          <p:nvPr/>
        </p:nvSpPr>
        <p:spPr>
          <a:xfrm>
            <a:off x="1510938" y="3065417"/>
            <a:ext cx="4767943" cy="14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/>
          <p:cNvSpPr/>
          <p:nvPr/>
        </p:nvSpPr>
        <p:spPr>
          <a:xfrm>
            <a:off x="1519646" y="3217817"/>
            <a:ext cx="4767943" cy="14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1510935" y="2464217"/>
            <a:ext cx="4767943" cy="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/>
          <p:cNvSpPr/>
          <p:nvPr/>
        </p:nvSpPr>
        <p:spPr>
          <a:xfrm>
            <a:off x="1663335" y="2616617"/>
            <a:ext cx="4767943" cy="14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Rectangle 12"/>
          <p:cNvSpPr/>
          <p:nvPr/>
        </p:nvSpPr>
        <p:spPr>
          <a:xfrm>
            <a:off x="1815735" y="2769017"/>
            <a:ext cx="4767943" cy="14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1968135" y="2921417"/>
            <a:ext cx="4767943" cy="14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14"/>
          <p:cNvSpPr/>
          <p:nvPr/>
        </p:nvSpPr>
        <p:spPr>
          <a:xfrm>
            <a:off x="2120535" y="3073817"/>
            <a:ext cx="4767943" cy="14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/>
          <p:cNvSpPr/>
          <p:nvPr/>
        </p:nvSpPr>
        <p:spPr>
          <a:xfrm>
            <a:off x="2272935" y="3226217"/>
            <a:ext cx="4767943" cy="14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8" name="Straight Connector 17"/>
          <p:cNvCxnSpPr>
            <a:stCxn id="5" idx="1"/>
            <a:endCxn id="10" idx="1"/>
          </p:cNvCxnSpPr>
          <p:nvPr/>
        </p:nvCxnSpPr>
        <p:spPr>
          <a:xfrm>
            <a:off x="1515291" y="2527817"/>
            <a:ext cx="4355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9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mtClean="0"/>
              <a:t>Strain associated with Pure shear is coaxial</a:t>
            </a:r>
            <a:endParaRPr lang="en-NZ" dirty="0"/>
          </a:p>
        </p:txBody>
      </p:sp>
      <p:pic>
        <p:nvPicPr>
          <p:cNvPr id="4" name="Pure shear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19" t="14058" r="1670" b="15365"/>
          <a:stretch/>
        </p:blipFill>
        <p:spPr>
          <a:xfrm>
            <a:off x="628650" y="2939143"/>
            <a:ext cx="7524205" cy="30175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265192"/>
            <a:ext cx="6007894" cy="1335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8366" y="521611"/>
            <a:ext cx="26256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/>
              <a:t>Material lines that are not parallel to principal strain axes rotate and change length</a:t>
            </a:r>
          </a:p>
          <a:p>
            <a:r>
              <a:rPr lang="en-NZ" sz="1600" dirty="0"/>
              <a:t> </a:t>
            </a:r>
          </a:p>
          <a:p>
            <a:r>
              <a:rPr lang="en-NZ" sz="1600" dirty="0"/>
              <a:t>Principal strain axes change length but do not rotate</a:t>
            </a:r>
          </a:p>
        </p:txBody>
      </p:sp>
      <p:sp>
        <p:nvSpPr>
          <p:cNvPr id="3" name="Oval 2"/>
          <p:cNvSpPr/>
          <p:nvPr/>
        </p:nvSpPr>
        <p:spPr>
          <a:xfrm>
            <a:off x="1436914" y="3958046"/>
            <a:ext cx="5878286" cy="9797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0" name="Straight Connector 9"/>
          <p:cNvCxnSpPr/>
          <p:nvPr/>
        </p:nvCxnSpPr>
        <p:spPr>
          <a:xfrm>
            <a:off x="3291840" y="3958046"/>
            <a:ext cx="2142309" cy="9797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91840" y="3958046"/>
            <a:ext cx="2142309" cy="9797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02383" y="5080985"/>
            <a:ext cx="2625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LNFLS – Line of no finite longitudinal strain</a:t>
            </a:r>
          </a:p>
          <a:p>
            <a:r>
              <a:rPr lang="en-NZ" dirty="0" smtClean="0"/>
              <a:t>Length </a:t>
            </a:r>
            <a:r>
              <a:rPr lang="en-NZ" u="sng" dirty="0" smtClean="0"/>
              <a:t>has</a:t>
            </a:r>
            <a:r>
              <a:rPr lang="en-NZ" dirty="0" smtClean="0"/>
              <a:t> changed but is </a:t>
            </a:r>
            <a:r>
              <a:rPr lang="en-NZ" b="1" u="sng" dirty="0" smtClean="0"/>
              <a:t>presently the same as before</a:t>
            </a:r>
            <a:endParaRPr lang="en-NZ" b="1" u="sng" dirty="0"/>
          </a:p>
        </p:txBody>
      </p:sp>
      <p:grpSp>
        <p:nvGrpSpPr>
          <p:cNvPr id="22" name="Group 21"/>
          <p:cNvGrpSpPr/>
          <p:nvPr/>
        </p:nvGrpSpPr>
        <p:grpSpPr>
          <a:xfrm>
            <a:off x="5434149" y="3958046"/>
            <a:ext cx="1881051" cy="1110343"/>
            <a:chOff x="5434149" y="3958046"/>
            <a:chExt cx="1881051" cy="1110343"/>
          </a:xfrm>
        </p:grpSpPr>
        <p:cxnSp>
          <p:nvCxnSpPr>
            <p:cNvPr id="16" name="Elbow Connector 15"/>
            <p:cNvCxnSpPr/>
            <p:nvPr/>
          </p:nvCxnSpPr>
          <p:spPr>
            <a:xfrm>
              <a:off x="5434149" y="3958046"/>
              <a:ext cx="1881051" cy="1110343"/>
            </a:xfrm>
            <a:prstGeom prst="bentConnector3">
              <a:avLst>
                <a:gd name="adj1" fmla="val 99306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flipV="1">
              <a:off x="5434149" y="4513217"/>
              <a:ext cx="1881051" cy="42454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/>
          <p:cNvSpPr/>
          <p:nvPr/>
        </p:nvSpPr>
        <p:spPr>
          <a:xfrm>
            <a:off x="1436914" y="3971109"/>
            <a:ext cx="2952206" cy="953588"/>
          </a:xfrm>
          <a:custGeom>
            <a:avLst/>
            <a:gdLst>
              <a:gd name="connsiteX0" fmla="*/ 1828800 w 2952206"/>
              <a:gd name="connsiteY0" fmla="*/ 0 h 953588"/>
              <a:gd name="connsiteX1" fmla="*/ 2952206 w 2952206"/>
              <a:gd name="connsiteY1" fmla="*/ 470262 h 953588"/>
              <a:gd name="connsiteX2" fmla="*/ 1881052 w 2952206"/>
              <a:gd name="connsiteY2" fmla="*/ 953588 h 953588"/>
              <a:gd name="connsiteX3" fmla="*/ 1528355 w 2952206"/>
              <a:gd name="connsiteY3" fmla="*/ 901337 h 953588"/>
              <a:gd name="connsiteX4" fmla="*/ 1149532 w 2952206"/>
              <a:gd name="connsiteY4" fmla="*/ 862148 h 953588"/>
              <a:gd name="connsiteX5" fmla="*/ 718457 w 2952206"/>
              <a:gd name="connsiteY5" fmla="*/ 796834 h 953588"/>
              <a:gd name="connsiteX6" fmla="*/ 365760 w 2952206"/>
              <a:gd name="connsiteY6" fmla="*/ 705394 h 953588"/>
              <a:gd name="connsiteX7" fmla="*/ 117566 w 2952206"/>
              <a:gd name="connsiteY7" fmla="*/ 613954 h 953588"/>
              <a:gd name="connsiteX8" fmla="*/ 13063 w 2952206"/>
              <a:gd name="connsiteY8" fmla="*/ 548640 h 953588"/>
              <a:gd name="connsiteX9" fmla="*/ 0 w 2952206"/>
              <a:gd name="connsiteY9" fmla="*/ 457200 h 953588"/>
              <a:gd name="connsiteX10" fmla="*/ 65315 w 2952206"/>
              <a:gd name="connsiteY10" fmla="*/ 339634 h 953588"/>
              <a:gd name="connsiteX11" fmla="*/ 235132 w 2952206"/>
              <a:gd name="connsiteY11" fmla="*/ 261257 h 953588"/>
              <a:gd name="connsiteX12" fmla="*/ 587829 w 2952206"/>
              <a:gd name="connsiteY12" fmla="*/ 169817 h 953588"/>
              <a:gd name="connsiteX13" fmla="*/ 992777 w 2952206"/>
              <a:gd name="connsiteY13" fmla="*/ 104502 h 953588"/>
              <a:gd name="connsiteX14" fmla="*/ 1306286 w 2952206"/>
              <a:gd name="connsiteY14" fmla="*/ 52251 h 953588"/>
              <a:gd name="connsiteX15" fmla="*/ 1828800 w 2952206"/>
              <a:gd name="connsiteY15" fmla="*/ 0 h 95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52206" h="953588">
                <a:moveTo>
                  <a:pt x="1828800" y="0"/>
                </a:moveTo>
                <a:lnTo>
                  <a:pt x="2952206" y="470262"/>
                </a:lnTo>
                <a:lnTo>
                  <a:pt x="1881052" y="953588"/>
                </a:lnTo>
                <a:lnTo>
                  <a:pt x="1528355" y="901337"/>
                </a:lnTo>
                <a:lnTo>
                  <a:pt x="1149532" y="862148"/>
                </a:lnTo>
                <a:lnTo>
                  <a:pt x="718457" y="796834"/>
                </a:lnTo>
                <a:lnTo>
                  <a:pt x="365760" y="705394"/>
                </a:lnTo>
                <a:lnTo>
                  <a:pt x="117566" y="613954"/>
                </a:lnTo>
                <a:lnTo>
                  <a:pt x="13063" y="548640"/>
                </a:lnTo>
                <a:lnTo>
                  <a:pt x="0" y="457200"/>
                </a:lnTo>
                <a:lnTo>
                  <a:pt x="65315" y="339634"/>
                </a:lnTo>
                <a:lnTo>
                  <a:pt x="235132" y="261257"/>
                </a:lnTo>
                <a:lnTo>
                  <a:pt x="587829" y="169817"/>
                </a:lnTo>
                <a:lnTo>
                  <a:pt x="992777" y="104502"/>
                </a:lnTo>
                <a:lnTo>
                  <a:pt x="1306286" y="52251"/>
                </a:lnTo>
                <a:lnTo>
                  <a:pt x="1828800" y="0"/>
                </a:lnTo>
                <a:close/>
              </a:path>
            </a:pathLst>
          </a:custGeom>
          <a:solidFill>
            <a:srgbClr val="0070C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>
                <a:solidFill>
                  <a:schemeClr val="tx1"/>
                </a:solidFill>
              </a:rPr>
              <a:t>Zone of lengthened </a:t>
            </a:r>
          </a:p>
          <a:p>
            <a:pPr algn="ctr"/>
            <a:r>
              <a:rPr lang="en-NZ" dirty="0" smtClean="0">
                <a:solidFill>
                  <a:schemeClr val="tx1"/>
                </a:solidFill>
              </a:rPr>
              <a:t>lines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278777" y="3958046"/>
            <a:ext cx="2142309" cy="483325"/>
          </a:xfrm>
          <a:custGeom>
            <a:avLst/>
            <a:gdLst>
              <a:gd name="connsiteX0" fmla="*/ 0 w 2142309"/>
              <a:gd name="connsiteY0" fmla="*/ 0 h 483325"/>
              <a:gd name="connsiteX1" fmla="*/ 1097280 w 2142309"/>
              <a:gd name="connsiteY1" fmla="*/ 483325 h 483325"/>
              <a:gd name="connsiteX2" fmla="*/ 2142309 w 2142309"/>
              <a:gd name="connsiteY2" fmla="*/ 26125 h 483325"/>
              <a:gd name="connsiteX3" fmla="*/ 1867989 w 2142309"/>
              <a:gd name="connsiteY3" fmla="*/ 0 h 483325"/>
              <a:gd name="connsiteX4" fmla="*/ 1476103 w 2142309"/>
              <a:gd name="connsiteY4" fmla="*/ 0 h 483325"/>
              <a:gd name="connsiteX5" fmla="*/ 888274 w 2142309"/>
              <a:gd name="connsiteY5" fmla="*/ 0 h 483325"/>
              <a:gd name="connsiteX6" fmla="*/ 418012 w 2142309"/>
              <a:gd name="connsiteY6" fmla="*/ 13063 h 483325"/>
              <a:gd name="connsiteX7" fmla="*/ 0 w 2142309"/>
              <a:gd name="connsiteY7" fmla="*/ 0 h 48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2309" h="483325">
                <a:moveTo>
                  <a:pt x="0" y="0"/>
                </a:moveTo>
                <a:lnTo>
                  <a:pt x="1097280" y="483325"/>
                </a:lnTo>
                <a:lnTo>
                  <a:pt x="2142309" y="26125"/>
                </a:lnTo>
                <a:lnTo>
                  <a:pt x="1867989" y="0"/>
                </a:lnTo>
                <a:lnTo>
                  <a:pt x="1476103" y="0"/>
                </a:lnTo>
                <a:lnTo>
                  <a:pt x="888274" y="0"/>
                </a:lnTo>
                <a:lnTo>
                  <a:pt x="418012" y="1306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TextBox 25"/>
          <p:cNvSpPr txBox="1"/>
          <p:nvPr/>
        </p:nvSpPr>
        <p:spPr>
          <a:xfrm>
            <a:off x="6233772" y="3064805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Zone of shortened lines</a:t>
            </a:r>
            <a:endParaRPr lang="en-NZ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362994" y="3249471"/>
            <a:ext cx="1870778" cy="7085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64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14" grpId="0"/>
      <p:bldP spid="24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Measuring longitudinal strain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34" r="2872"/>
          <a:stretch/>
        </p:blipFill>
        <p:spPr>
          <a:xfrm>
            <a:off x="612233" y="912289"/>
            <a:ext cx="3667612" cy="1535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0" y="2474255"/>
            <a:ext cx="5110259" cy="152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72" y="1178932"/>
            <a:ext cx="1875682" cy="920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890" y="2292478"/>
            <a:ext cx="893047" cy="768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37072" y="1833624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350" dirty="0"/>
              <a:t>elongation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891" y="2237230"/>
            <a:ext cx="672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350" dirty="0"/>
              <a:t>stretch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800" y="2965268"/>
                <a:ext cx="165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65268"/>
                <a:ext cx="16504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maps.unomaha.edu/maher/GEOL3300/week7/USGS_Balanced_Secti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7819" r="2317" b="24173"/>
          <a:stretch/>
        </p:blipFill>
        <p:spPr bwMode="auto">
          <a:xfrm>
            <a:off x="1045028" y="4134250"/>
            <a:ext cx="6818812" cy="241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280160" y="5394960"/>
            <a:ext cx="2103120" cy="13063"/>
          </a:xfrm>
          <a:prstGeom prst="straightConnector1">
            <a:avLst/>
          </a:prstGeom>
          <a:ln w="762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19917" y="4814389"/>
            <a:ext cx="12458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b="1" dirty="0" smtClean="0"/>
              <a:t>Stretch</a:t>
            </a:r>
            <a:endParaRPr lang="en-NZ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0160" y="4203689"/>
            <a:ext cx="199432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&lt;1 – compressional</a:t>
            </a:r>
          </a:p>
          <a:p>
            <a:r>
              <a:rPr lang="en-NZ" dirty="0" smtClean="0"/>
              <a:t>&gt;1 - extensional</a:t>
            </a:r>
          </a:p>
        </p:txBody>
      </p:sp>
    </p:spTree>
    <p:extLst>
      <p:ext uri="{BB962C8B-B14F-4D97-AF65-F5344CB8AC3E}">
        <p14:creationId xmlns:p14="http://schemas.microsoft.com/office/powerpoint/2010/main" val="37230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Simple shear strain is non-coaxial</a:t>
            </a:r>
            <a:endParaRPr lang="en-NZ" dirty="0"/>
          </a:p>
        </p:txBody>
      </p:sp>
      <p:pic>
        <p:nvPicPr>
          <p:cNvPr id="6" name="simple shear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238" y="1520276"/>
            <a:ext cx="8411990" cy="4731744"/>
          </a:xfrm>
        </p:spPr>
      </p:pic>
      <p:sp>
        <p:nvSpPr>
          <p:cNvPr id="3" name="Rectangle 2"/>
          <p:cNvSpPr/>
          <p:nvPr/>
        </p:nvSpPr>
        <p:spPr>
          <a:xfrm>
            <a:off x="331065" y="1400414"/>
            <a:ext cx="8643118" cy="4851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3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.95)">
                                      <p:cBhvr>
                                        <p:cTn id="8" dur="25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Measuring shear strain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47" y="1824862"/>
            <a:ext cx="5643155" cy="4135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253" y="3669957"/>
            <a:ext cx="2204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800" dirty="0" smtClean="0"/>
              <a:t>Angular shear</a:t>
            </a:r>
          </a:p>
          <a:p>
            <a:pPr algn="ctr"/>
            <a:r>
              <a:rPr lang="en-NZ" sz="2800" dirty="0" smtClean="0"/>
              <a:t>psi</a:t>
            </a:r>
            <a:endParaRPr lang="en-NZ" sz="2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47703" y="4088674"/>
            <a:ext cx="535577" cy="209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83280" y="989253"/>
            <a:ext cx="1912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800" dirty="0" smtClean="0"/>
              <a:t>Shear strain</a:t>
            </a:r>
          </a:p>
          <a:p>
            <a:pPr algn="ctr"/>
            <a:r>
              <a:rPr lang="en-NZ" sz="2800" dirty="0" smtClean="0"/>
              <a:t>gamma</a:t>
            </a:r>
            <a:endParaRPr lang="en-NZ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56803" y="1977115"/>
            <a:ext cx="17417" cy="234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A car crash analogy</a:t>
            </a:r>
            <a:endParaRPr lang="en-NZ" dirty="0"/>
          </a:p>
        </p:txBody>
      </p:sp>
      <p:pic>
        <p:nvPicPr>
          <p:cNvPr id="4" name="crash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293" y="1489166"/>
            <a:ext cx="8615679" cy="4846320"/>
          </a:xfr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331064" y="1400413"/>
            <a:ext cx="8812935" cy="503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58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.2)">
                                      <p:cBhvr>
                                        <p:cTn id="8" dur="8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7198</TotalTime>
  <Words>796</Words>
  <Application>Microsoft Office PowerPoint</Application>
  <PresentationFormat>On-screen Show (4:3)</PresentationFormat>
  <Paragraphs>168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Geol 244 – structural geology</vt:lpstr>
      <vt:lpstr>From last lecture: Particle movements during strain</vt:lpstr>
      <vt:lpstr>Pure shear</vt:lpstr>
      <vt:lpstr>Simple shear</vt:lpstr>
      <vt:lpstr>Strain associated with Pure shear is coaxial</vt:lpstr>
      <vt:lpstr>Measuring longitudinal strain</vt:lpstr>
      <vt:lpstr>Simple shear strain is non-coaxial</vt:lpstr>
      <vt:lpstr>Measuring shear strain</vt:lpstr>
      <vt:lpstr>A car crash analogy</vt:lpstr>
      <vt:lpstr>Homogenous or heterogenous?</vt:lpstr>
      <vt:lpstr>We want to interpret the history of deformation (strain) in the rocks and how it related to stress </vt:lpstr>
      <vt:lpstr>Why do rocks deform in a particular way?</vt:lpstr>
      <vt:lpstr>Importance of rheology for forming small-scale deformation structures</vt:lpstr>
      <vt:lpstr>Solids versus liquids</vt:lpstr>
      <vt:lpstr>Solids versus liquids</vt:lpstr>
      <vt:lpstr>Elastic deformation</vt:lpstr>
      <vt:lpstr>Elastic constants</vt:lpstr>
      <vt:lpstr>Other elastic moduli</vt:lpstr>
      <vt:lpstr>Elastic constants </vt:lpstr>
      <vt:lpstr>Elasticity and brittleness</vt:lpstr>
      <vt:lpstr>Viscous behaviour</vt:lpstr>
      <vt:lpstr>tomorrow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255</cp:revision>
  <cp:lastPrinted>2014-08-06T01:34:53Z</cp:lastPrinted>
  <dcterms:created xsi:type="dcterms:W3CDTF">2014-06-03T04:23:00Z</dcterms:created>
  <dcterms:modified xsi:type="dcterms:W3CDTF">2014-08-21T08:00:32Z</dcterms:modified>
</cp:coreProperties>
</file>