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1" r:id="rId3"/>
    <p:sldId id="322" r:id="rId4"/>
    <p:sldId id="324" r:id="rId5"/>
    <p:sldId id="323" r:id="rId6"/>
    <p:sldId id="317" r:id="rId7"/>
    <p:sldId id="318" r:id="rId8"/>
    <p:sldId id="325" r:id="rId9"/>
    <p:sldId id="326" r:id="rId10"/>
    <p:sldId id="327" r:id="rId11"/>
    <p:sldId id="264" r:id="rId12"/>
    <p:sldId id="295" r:id="rId13"/>
    <p:sldId id="278" r:id="rId14"/>
    <p:sldId id="265" r:id="rId15"/>
    <p:sldId id="279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04" autoAdjust="0"/>
    <p:restoredTop sz="79390" autoAdjust="0"/>
  </p:normalViewPr>
  <p:slideViewPr>
    <p:cSldViewPr snapToGrid="0">
      <p:cViewPr>
        <p:scale>
          <a:sx n="78" d="100"/>
          <a:sy n="78" d="100"/>
        </p:scale>
        <p:origin x="5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5A032-FD04-4A41-A218-96A75AF42C4B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3D8D-462B-437C-9A72-D752AE5AC26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7987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546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4143" r="4714" b="9226"/>
          <a:stretch/>
        </p:blipFill>
        <p:spPr>
          <a:xfrm>
            <a:off x="431074" y="6362"/>
            <a:ext cx="8712926" cy="6477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</a:t>
            </a:r>
            <a:r>
              <a:rPr lang="en-N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244 – structural geology</a:t>
            </a: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4532" y="5898639"/>
            <a:ext cx="624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6 – rock material properties</a:t>
            </a: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Elastic-plastic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Modeled</a:t>
            </a:r>
            <a:r>
              <a:rPr lang="en-NZ" dirty="0" smtClean="0"/>
              <a:t> as a sliding block with a spring attached</a:t>
            </a:r>
          </a:p>
          <a:p>
            <a:r>
              <a:rPr lang="en-NZ" dirty="0" smtClean="0"/>
              <a:t>We will try this in the lab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2185313"/>
            <a:ext cx="76295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8" t="48496"/>
          <a:stretch/>
        </p:blipFill>
        <p:spPr>
          <a:xfrm>
            <a:off x="3096768" y="2097024"/>
            <a:ext cx="4604766" cy="3443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 plastic deformation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7902"/>
            <a:ext cx="7886700" cy="1458097"/>
          </a:xfrm>
        </p:spPr>
        <p:txBody>
          <a:bodyPr>
            <a:normAutofit fontScale="70000" lnSpcReduction="20000"/>
          </a:bodyPr>
          <a:lstStyle/>
          <a:p>
            <a:r>
              <a:rPr lang="en-NZ" dirty="0"/>
              <a:t>Plastic materials stay where you put them. </a:t>
            </a:r>
          </a:p>
          <a:p>
            <a:r>
              <a:rPr lang="en-NZ" dirty="0"/>
              <a:t>No elasticity – no viscosity – they deform permanently above their yield stress</a:t>
            </a:r>
          </a:p>
          <a:p>
            <a:r>
              <a:rPr lang="en-NZ" dirty="0" smtClean="0"/>
              <a:t>What </a:t>
            </a:r>
            <a:r>
              <a:rPr lang="en-NZ" dirty="0" smtClean="0"/>
              <a:t>happens if you exceed the force from which a spring can recover?</a:t>
            </a:r>
            <a:endParaRPr lang="en-NZ" dirty="0"/>
          </a:p>
        </p:txBody>
      </p:sp>
      <p:pic>
        <p:nvPicPr>
          <p:cNvPr id="4" name="Picture 4" descr="http://www.1800trampoline.com/ProductImages/stretchedspr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8" b="14014"/>
          <a:stretch/>
        </p:blipFill>
        <p:spPr bwMode="auto">
          <a:xfrm>
            <a:off x="844982" y="5486399"/>
            <a:ext cx="7170899" cy="95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6" r="68251"/>
          <a:stretch/>
        </p:blipFill>
        <p:spPr>
          <a:xfrm>
            <a:off x="954786" y="2097024"/>
            <a:ext cx="2141982" cy="3443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0" t="48496" r="23978" b="17586"/>
          <a:stretch/>
        </p:blipFill>
        <p:spPr>
          <a:xfrm>
            <a:off x="4681728" y="2097024"/>
            <a:ext cx="1402080" cy="226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480" y="4163979"/>
            <a:ext cx="254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No difference at the start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7317892" y="2151363"/>
            <a:ext cx="183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Ultimate strength</a:t>
            </a:r>
            <a:endParaRPr lang="en-NZ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7229856" y="2520695"/>
            <a:ext cx="1004697" cy="234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80670" y="2336029"/>
            <a:ext cx="1482811" cy="1173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TextBox 14"/>
          <p:cNvSpPr txBox="1"/>
          <p:nvPr/>
        </p:nvSpPr>
        <p:spPr>
          <a:xfrm>
            <a:off x="7515585" y="2755391"/>
            <a:ext cx="1680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/>
              <a:t>Strain hardening allows creeping faults to have earthquakes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1196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b="1" dirty="0" smtClean="0"/>
              <a:t>Strain - </a:t>
            </a:r>
            <a:r>
              <a:rPr lang="en-NZ" dirty="0" smtClean="0"/>
              <a:t>Some </a:t>
            </a:r>
            <a:r>
              <a:rPr lang="en-NZ" dirty="0"/>
              <a:t>fundamental </a:t>
            </a:r>
            <a:r>
              <a:rPr lang="en-NZ" dirty="0" smtClean="0"/>
              <a:t>definitions</a:t>
            </a:r>
            <a:endParaRPr lang="en-NZ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NZ" b="1" dirty="0" smtClean="0"/>
              <a:t>Elastic strain</a:t>
            </a:r>
            <a:r>
              <a:rPr lang="en-NZ" dirty="0" smtClean="0"/>
              <a:t> – recoverable after removing the load</a:t>
            </a:r>
          </a:p>
          <a:p>
            <a:pPr lvl="2"/>
            <a:r>
              <a:rPr lang="en-NZ" dirty="0" smtClean="0"/>
              <a:t>Material returns to pre-load shape and size</a:t>
            </a:r>
          </a:p>
          <a:p>
            <a:pPr lvl="2"/>
            <a:r>
              <a:rPr lang="en-NZ" dirty="0" smtClean="0"/>
              <a:t>A material that deforms elastically has the </a:t>
            </a:r>
            <a:r>
              <a:rPr lang="en-NZ" u="sng" dirty="0" smtClean="0"/>
              <a:t>property of </a:t>
            </a:r>
            <a:r>
              <a:rPr lang="en-NZ" b="1" u="sng" dirty="0" smtClean="0"/>
              <a:t>elasticity</a:t>
            </a:r>
          </a:p>
          <a:p>
            <a:pPr lvl="2"/>
            <a:r>
              <a:rPr lang="en-NZ" b="1" dirty="0" smtClean="0"/>
              <a:t>Elastic Strain is related linearly to stress</a:t>
            </a:r>
          </a:p>
          <a:p>
            <a:pPr marL="914400" lvl="2" indent="0">
              <a:buNone/>
            </a:pPr>
            <a:endParaRPr lang="en-NZ" b="1" u="sng" baseline="0" dirty="0" smtClean="0"/>
          </a:p>
          <a:p>
            <a:pPr lvl="1"/>
            <a:r>
              <a:rPr lang="en-NZ" b="1" dirty="0" smtClean="0"/>
              <a:t>Viscous strain </a:t>
            </a:r>
            <a:r>
              <a:rPr lang="en-NZ" dirty="0" smtClean="0"/>
              <a:t>– a concept related to thickness of a fluid</a:t>
            </a:r>
          </a:p>
          <a:p>
            <a:pPr lvl="2"/>
            <a:r>
              <a:rPr lang="en-NZ" dirty="0" smtClean="0"/>
              <a:t>blood is thicker (</a:t>
            </a:r>
            <a:r>
              <a:rPr lang="en-NZ" dirty="0" err="1" smtClean="0"/>
              <a:t>ie</a:t>
            </a:r>
            <a:r>
              <a:rPr lang="en-NZ" dirty="0" smtClean="0"/>
              <a:t> more viscous) than water </a:t>
            </a:r>
          </a:p>
          <a:p>
            <a:pPr lvl="2"/>
            <a:r>
              <a:rPr lang="en-NZ" b="1" dirty="0" smtClean="0"/>
              <a:t>Viscous strain </a:t>
            </a:r>
            <a:r>
              <a:rPr lang="en-NZ" b="1" dirty="0"/>
              <a:t>accumulates as a function of </a:t>
            </a:r>
            <a:r>
              <a:rPr lang="en-NZ" b="1" dirty="0" smtClean="0"/>
              <a:t>time – like water flowing </a:t>
            </a:r>
            <a:r>
              <a:rPr lang="en-NZ" b="1" dirty="0" smtClean="0"/>
              <a:t>downstream</a:t>
            </a:r>
          </a:p>
          <a:p>
            <a:pPr lvl="2"/>
            <a:endParaRPr lang="en-NZ" b="1" dirty="0" smtClean="0"/>
          </a:p>
          <a:p>
            <a:pPr lvl="1"/>
            <a:r>
              <a:rPr lang="en-NZ" b="1" dirty="0"/>
              <a:t>Plastic strain</a:t>
            </a:r>
            <a:r>
              <a:rPr lang="en-NZ" dirty="0"/>
              <a:t> – cannot be recovered after removing the load</a:t>
            </a:r>
          </a:p>
          <a:p>
            <a:pPr lvl="2"/>
            <a:r>
              <a:rPr lang="en-NZ" dirty="0"/>
              <a:t>Material does not return to pre-load shape/size</a:t>
            </a:r>
          </a:p>
          <a:p>
            <a:pPr lvl="2"/>
            <a:r>
              <a:rPr lang="en-NZ" dirty="0"/>
              <a:t>A material that deforms plastically has the </a:t>
            </a:r>
            <a:r>
              <a:rPr lang="en-NZ" u="sng" dirty="0"/>
              <a:t>property of </a:t>
            </a:r>
            <a:r>
              <a:rPr lang="en-NZ" b="1" u="sng" dirty="0"/>
              <a:t>plasticity</a:t>
            </a:r>
          </a:p>
          <a:p>
            <a:pPr lvl="2"/>
            <a:r>
              <a:rPr lang="en-NZ" b="1" dirty="0"/>
              <a:t>Plastic Strain is related non-linearly to stress</a:t>
            </a:r>
          </a:p>
          <a:p>
            <a:pPr lvl="2"/>
            <a:endParaRPr lang="en-NZ" b="1" dirty="0"/>
          </a:p>
          <a:p>
            <a:r>
              <a:rPr lang="en-NZ" b="1" dirty="0" smtClean="0"/>
              <a:t>Plastic strain is strongly controlled by the relative importance of elasticity and viscosity in the rock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25992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679746"/>
            <a:ext cx="4169663" cy="471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Brittle versus ductile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68" y="959469"/>
            <a:ext cx="5181600" cy="5311740"/>
          </a:xfrm>
        </p:spPr>
        <p:txBody>
          <a:bodyPr>
            <a:normAutofit fontScale="92500" lnSpcReduction="10000"/>
          </a:bodyPr>
          <a:lstStyle/>
          <a:p>
            <a:r>
              <a:rPr lang="en-NZ" b="1" dirty="0"/>
              <a:t>Brittle</a:t>
            </a:r>
            <a:r>
              <a:rPr lang="en-NZ" dirty="0"/>
              <a:t> </a:t>
            </a:r>
            <a:r>
              <a:rPr lang="en-NZ" b="1" dirty="0" smtClean="0"/>
              <a:t>rocks</a:t>
            </a:r>
            <a:r>
              <a:rPr lang="en-NZ" dirty="0" smtClean="0"/>
              <a:t> - deformation is </a:t>
            </a:r>
            <a:r>
              <a:rPr lang="en-NZ" b="1" u="sng" dirty="0" smtClean="0"/>
              <a:t>localized</a:t>
            </a:r>
            <a:r>
              <a:rPr lang="en-NZ" i="1" u="sng" dirty="0" smtClean="0"/>
              <a:t> </a:t>
            </a:r>
            <a:r>
              <a:rPr lang="en-NZ" i="1" u="sng" dirty="0"/>
              <a:t>on the </a:t>
            </a:r>
            <a:r>
              <a:rPr lang="en-NZ" i="1" u="sng" dirty="0" err="1"/>
              <a:t>mesoscopic</a:t>
            </a:r>
            <a:r>
              <a:rPr lang="en-NZ" i="1" u="sng" dirty="0"/>
              <a:t> scale </a:t>
            </a:r>
            <a:r>
              <a:rPr lang="en-NZ" dirty="0"/>
              <a:t>and involves the formation of fractures</a:t>
            </a:r>
            <a:r>
              <a:rPr lang="en-NZ" dirty="0" smtClean="0"/>
              <a:t>.</a:t>
            </a:r>
          </a:p>
          <a:p>
            <a:pPr lvl="1"/>
            <a:r>
              <a:rPr lang="en-NZ" dirty="0"/>
              <a:t>In natural rocks, brittle fracturing occurs at finite </a:t>
            </a:r>
            <a:r>
              <a:rPr lang="en-NZ" dirty="0" smtClean="0"/>
              <a:t>strains </a:t>
            </a:r>
            <a:r>
              <a:rPr lang="en-NZ" dirty="0"/>
              <a:t>of 5% or less</a:t>
            </a:r>
            <a:r>
              <a:rPr lang="en-NZ" dirty="0" smtClean="0"/>
              <a:t>.</a:t>
            </a:r>
          </a:p>
          <a:p>
            <a:pPr lvl="1"/>
            <a:r>
              <a:rPr lang="en-NZ" dirty="0"/>
              <a:t>a faulted </a:t>
            </a:r>
            <a:r>
              <a:rPr lang="en-NZ" dirty="0" smtClean="0"/>
              <a:t>rock displays brittle deformation</a:t>
            </a:r>
          </a:p>
          <a:p>
            <a:pPr lvl="1"/>
            <a:endParaRPr lang="en-NZ" dirty="0" smtClean="0"/>
          </a:p>
          <a:p>
            <a:r>
              <a:rPr lang="en-NZ" b="1" dirty="0" smtClean="0"/>
              <a:t>Ductile rocks</a:t>
            </a:r>
            <a:r>
              <a:rPr lang="en-NZ" dirty="0" smtClean="0"/>
              <a:t> accumulate </a:t>
            </a:r>
            <a:r>
              <a:rPr lang="en-NZ" dirty="0"/>
              <a:t>significant permanent strain with </a:t>
            </a:r>
            <a:r>
              <a:rPr lang="en-NZ" dirty="0" smtClean="0"/>
              <a:t>deformation that </a:t>
            </a:r>
            <a:r>
              <a:rPr lang="en-NZ" dirty="0"/>
              <a:t>is </a:t>
            </a:r>
            <a:r>
              <a:rPr lang="en-NZ" b="1" u="sng" dirty="0"/>
              <a:t>distributed</a:t>
            </a:r>
            <a:r>
              <a:rPr lang="en-NZ" i="1" u="sng" dirty="0"/>
              <a:t> on the </a:t>
            </a:r>
            <a:r>
              <a:rPr lang="en-NZ" i="1" u="sng" dirty="0" err="1"/>
              <a:t>mesoscopic</a:t>
            </a:r>
            <a:r>
              <a:rPr lang="en-NZ" i="1" u="sng" dirty="0"/>
              <a:t> scale</a:t>
            </a:r>
            <a:r>
              <a:rPr lang="en-NZ" dirty="0" smtClean="0"/>
              <a:t>.</a:t>
            </a:r>
          </a:p>
          <a:p>
            <a:pPr lvl="1"/>
            <a:r>
              <a:rPr lang="en-NZ" dirty="0" smtClean="0"/>
              <a:t>A block of dough is ductile</a:t>
            </a:r>
          </a:p>
          <a:p>
            <a:pPr lvl="1"/>
            <a:r>
              <a:rPr lang="en-NZ" dirty="0" smtClean="0"/>
              <a:t>A folded rock displays ductile deformation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353568" y="6072565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/>
              <a:t>Vdp&amp;M</a:t>
            </a:r>
            <a:r>
              <a:rPr lang="en-NZ" dirty="0" smtClean="0"/>
              <a:t> p.108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142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Brittle or ductile?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 descr="http://www.1800trampoline.com/ProductImages/stretchedspr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8" b="14014"/>
          <a:stretch/>
        </p:blipFill>
        <p:spPr bwMode="auto">
          <a:xfrm>
            <a:off x="628650" y="1763988"/>
            <a:ext cx="3516630" cy="57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audata.org/forum/attachments/f1173-advanced-newt-salamander-topics/f6-vivaria-enclosures-product-reviews/f7-general-discussion/4140d1219864466-clay-pots-100_82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10099" r="22512" b="25453"/>
          <a:stretch/>
        </p:blipFill>
        <p:spPr bwMode="auto">
          <a:xfrm>
            <a:off x="5444552" y="2830353"/>
            <a:ext cx="2675320" cy="18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guim.co.uk/sys-images/Guardian/Pix/pictures/2009/11/11/1257936608885/Cheddar-cheese-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7682" r="17133" b="9303"/>
          <a:stretch/>
        </p:blipFill>
        <p:spPr bwMode="auto">
          <a:xfrm>
            <a:off x="895136" y="4495420"/>
            <a:ext cx="2349679" cy="19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4.bp.blogspot.com/-lUwxP_YaTG0/TnonCL2DfZI/AAAAAAAABx0/dt9oVT-YaxU/s1600/molding%2Bpottery%2Bcl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36" y="2733161"/>
            <a:ext cx="2349679" cy="176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nniegunkel.files.wordpress.com/2010/11/dsc072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10519" r="9204" b="10740"/>
          <a:stretch/>
        </p:blipFill>
        <p:spPr bwMode="auto">
          <a:xfrm>
            <a:off x="5444552" y="4713910"/>
            <a:ext cx="2675320" cy="172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dn.instructables.com/FD0/8UOF/HELX4I95/FD08UOFHELX4I95.MEDIU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52" y="848132"/>
            <a:ext cx="2680760" cy="19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5611" y="1868921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Composition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3522272" y="3326950"/>
            <a:ext cx="157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Crystallinity and hydration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3511302" y="5332428"/>
            <a:ext cx="157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Temperature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07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otripperimages.com/Tectonic_Processes/Dsc00171%20Avenue%20S%20folds%20in%20roadcut%2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87725"/>
            <a:ext cx="8546592" cy="64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Brittle or ductile?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474" y="1929995"/>
            <a:ext cx="7886700" cy="5311740"/>
          </a:xfrm>
        </p:spPr>
        <p:txBody>
          <a:bodyPr>
            <a:normAutofit/>
          </a:bodyPr>
          <a:lstStyle/>
          <a:p>
            <a:r>
              <a:rPr lang="en-N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faulting </a:t>
            </a:r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folding </a:t>
            </a:r>
            <a:r>
              <a:rPr lang="en-N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occurred </a:t>
            </a:r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simultaneously</a:t>
            </a:r>
          </a:p>
          <a:p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reason that confining pressure, temperature or pore fluid pressure are significantly different so why two modes of deformation? </a:t>
            </a:r>
          </a:p>
          <a:p>
            <a:r>
              <a:rPr lang="en-N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localization of strain and strain </a:t>
            </a:r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</a:p>
          <a:p>
            <a:pPr lvl="1"/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</a:t>
            </a:r>
            <a:r>
              <a:rPr lang="en-N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vary considerably </a:t>
            </a:r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any </a:t>
            </a:r>
            <a:r>
              <a:rPr lang="en-N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 body of rock. </a:t>
            </a:r>
            <a:endParaRPr lang="en-N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Silly putty fractures at high strain rate but flows at lower rates</a:t>
            </a:r>
          </a:p>
          <a:p>
            <a:pPr lvl="1"/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Faulting at high strain rates, folding at low strain rate</a:t>
            </a:r>
            <a:endParaRPr lang="en-N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5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ntadesign.com/images/sciencenote/image02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6"/>
          <a:stretch/>
        </p:blipFill>
        <p:spPr bwMode="auto">
          <a:xfrm>
            <a:off x="862149" y="999810"/>
            <a:ext cx="7894534" cy="27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055454" y="3767209"/>
                <a:ext cx="3070721" cy="1822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Bulk modulus K</a:t>
                </a:r>
              </a:p>
              <a:p>
                <a:pPr algn="ctr"/>
                <a:r>
                  <a:rPr lang="en-NZ" dirty="0" smtClean="0"/>
                  <a:t>describes proportionality between pressure (hydrostatic stress) and volume change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NZ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454" y="3767209"/>
                <a:ext cx="3070721" cy="1822678"/>
              </a:xfrm>
              <a:prstGeom prst="rect">
                <a:avLst/>
              </a:prstGeom>
              <a:blipFill rotWithShape="0">
                <a:blip r:embed="rId3"/>
                <a:stretch>
                  <a:fillRect l="-794" t="-2007" r="-2183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75490"/>
            <a:ext cx="7886700" cy="457199"/>
          </a:xfrm>
        </p:spPr>
        <p:txBody>
          <a:bodyPr>
            <a:normAutofit fontScale="62500" lnSpcReduction="20000"/>
          </a:bodyPr>
          <a:lstStyle/>
          <a:p>
            <a:r>
              <a:rPr lang="en-NZ" dirty="0" smtClean="0"/>
              <a:t>Describe the relationship between stress and strain for different types of stress</a:t>
            </a:r>
            <a:endParaRPr lang="en-N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239311" y="3760516"/>
                <a:ext cx="26690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Shear (rigidity) modulus G (or </a:t>
                </a:r>
                <a:r>
                  <a:rPr lang="el-GR" b="1" u="sng" dirty="0" smtClean="0"/>
                  <a:t>μ</a:t>
                </a:r>
                <a:r>
                  <a:rPr lang="en-NZ" b="1" u="sng" dirty="0" smtClean="0"/>
                  <a:t>)</a:t>
                </a:r>
              </a:p>
              <a:p>
                <a:pPr algn="ctr"/>
                <a:r>
                  <a:rPr lang="en-NZ" dirty="0" smtClean="0"/>
                  <a:t>describes proportionality between shear stress and shear strain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NZ" dirty="0" smtClean="0"/>
              </a:p>
              <a:p>
                <a:pPr algn="ctr"/>
                <a:endParaRPr lang="en-NZ" dirty="0" smtClean="0"/>
              </a:p>
              <a:p>
                <a:pPr algn="ctr"/>
                <a:r>
                  <a:rPr lang="en-NZ" dirty="0" smtClean="0"/>
                  <a:t>slope of shear stress – shear strain curve</a:t>
                </a:r>
                <a:endParaRPr lang="en-NZ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11" y="3760516"/>
                <a:ext cx="2669001" cy="2585323"/>
              </a:xfrm>
              <a:prstGeom prst="rect">
                <a:avLst/>
              </a:prstGeom>
              <a:blipFill rotWithShape="0">
                <a:blip r:embed="rId4"/>
                <a:stretch>
                  <a:fillRect l="-1598" t="-1415" r="-3653" b="-28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 constants</a:t>
            </a:r>
            <a:endParaRPr lang="en-N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87317" y="3723930"/>
                <a:ext cx="270485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Youngs modulus </a:t>
                </a:r>
                <a:r>
                  <a:rPr lang="en-NZ" b="1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  <a:p>
                <a:pPr algn="ctr"/>
                <a:r>
                  <a:rPr lang="en-NZ" dirty="0" smtClean="0"/>
                  <a:t>describes proportionality between normal stress and strain – in extension or compression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NZ" dirty="0" smtClean="0"/>
              </a:p>
              <a:p>
                <a:pPr algn="ctr"/>
                <a:endParaRPr lang="en-NZ" dirty="0"/>
              </a:p>
              <a:p>
                <a:pPr algn="ctr"/>
                <a:r>
                  <a:rPr lang="en-NZ" dirty="0" smtClean="0"/>
                  <a:t>slope of the stress – strain curve</a:t>
                </a:r>
                <a:endParaRPr lang="en-NZ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17" y="3723930"/>
                <a:ext cx="2704852" cy="2585323"/>
              </a:xfrm>
              <a:prstGeom prst="rect">
                <a:avLst/>
              </a:prstGeom>
              <a:blipFill rotWithShape="0">
                <a:blip r:embed="rId5"/>
                <a:stretch>
                  <a:fillRect l="-451" t="-1651" r="-1806" b="-28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5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 constants	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45" y="887894"/>
            <a:ext cx="7886700" cy="1097660"/>
          </a:xfrm>
        </p:spPr>
        <p:txBody>
          <a:bodyPr>
            <a:normAutofit/>
          </a:bodyPr>
          <a:lstStyle/>
          <a:p>
            <a:r>
              <a:rPr lang="en-NZ" dirty="0" smtClean="0"/>
              <a:t>Poisson’s ratio </a:t>
            </a:r>
            <a:r>
              <a:rPr lang="en-N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en-NZ" i="1" dirty="0" smtClean="0">
                <a:cs typeface="Times New Roman" panose="02020603050405020304" pitchFamily="18" charset="0"/>
              </a:rPr>
              <a:t>Material stretched one way, thins the other</a:t>
            </a:r>
            <a:endParaRPr lang="en-NZ" i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pload.wikimedia.org/wikipedia/commons/thumb/e/ec/PoissonRatio.svg/300px-PoissonRati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0" y="2061851"/>
            <a:ext cx="4433326" cy="39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551106" y="2785723"/>
                <a:ext cx="3384295" cy="148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𝐸𝑙𝑜𝑛𝑔𝑎𝑡𝑖𝑜𝑛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𝑝𝑒𝑟𝑝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𝐸𝑙𝑜𝑛𝑔𝑎𝑡𝑖𝑜𝑛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𝑝𝑎𝑟𝑎𝑙𝑙𝑒𝑙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NZ" dirty="0" smtClean="0"/>
              </a:p>
              <a:p>
                <a:endParaRPr lang="en-N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NZ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106" y="2785723"/>
                <a:ext cx="3384295" cy="14863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3463047" y="2581650"/>
            <a:ext cx="2966936" cy="881397"/>
          </a:xfrm>
          <a:custGeom>
            <a:avLst/>
            <a:gdLst>
              <a:gd name="connsiteX0" fmla="*/ 2966936 w 2966936"/>
              <a:gd name="connsiteY0" fmla="*/ 112912 h 881397"/>
              <a:gd name="connsiteX1" fmla="*/ 1614791 w 2966936"/>
              <a:gd name="connsiteY1" fmla="*/ 64273 h 881397"/>
              <a:gd name="connsiteX2" fmla="*/ 0 w 2966936"/>
              <a:gd name="connsiteY2" fmla="*/ 881397 h 88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6936" h="881397">
                <a:moveTo>
                  <a:pt x="2966936" y="112912"/>
                </a:moveTo>
                <a:cubicBezTo>
                  <a:pt x="2538108" y="24552"/>
                  <a:pt x="2109280" y="-63808"/>
                  <a:pt x="1614791" y="64273"/>
                </a:cubicBezTo>
                <a:cubicBezTo>
                  <a:pt x="1120302" y="192354"/>
                  <a:pt x="560151" y="536875"/>
                  <a:pt x="0" y="88139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Freeform 15"/>
          <p:cNvSpPr/>
          <p:nvPr/>
        </p:nvSpPr>
        <p:spPr>
          <a:xfrm flipV="1">
            <a:off x="3980089" y="3427672"/>
            <a:ext cx="2577829" cy="381451"/>
          </a:xfrm>
          <a:custGeom>
            <a:avLst/>
            <a:gdLst>
              <a:gd name="connsiteX0" fmla="*/ 2966936 w 2966936"/>
              <a:gd name="connsiteY0" fmla="*/ 112912 h 881397"/>
              <a:gd name="connsiteX1" fmla="*/ 1614791 w 2966936"/>
              <a:gd name="connsiteY1" fmla="*/ 64273 h 881397"/>
              <a:gd name="connsiteX2" fmla="*/ 0 w 2966936"/>
              <a:gd name="connsiteY2" fmla="*/ 881397 h 881397"/>
              <a:gd name="connsiteX0" fmla="*/ 2966936 w 2966936"/>
              <a:gd name="connsiteY0" fmla="*/ 6775 h 869370"/>
              <a:gd name="connsiteX1" fmla="*/ 1605063 w 2966936"/>
              <a:gd name="connsiteY1" fmla="*/ 849517 h 869370"/>
              <a:gd name="connsiteX2" fmla="*/ 0 w 2966936"/>
              <a:gd name="connsiteY2" fmla="*/ 775260 h 869370"/>
              <a:gd name="connsiteX0" fmla="*/ 3005846 w 3005846"/>
              <a:gd name="connsiteY0" fmla="*/ 6629 h 861952"/>
              <a:gd name="connsiteX1" fmla="*/ 1643973 w 3005846"/>
              <a:gd name="connsiteY1" fmla="*/ 849371 h 861952"/>
              <a:gd name="connsiteX2" fmla="*/ 0 w 3005846"/>
              <a:gd name="connsiteY2" fmla="*/ 659760 h 861952"/>
              <a:gd name="connsiteX0" fmla="*/ 3005846 w 3005846"/>
              <a:gd name="connsiteY0" fmla="*/ 6629 h 957765"/>
              <a:gd name="connsiteX1" fmla="*/ 1643973 w 3005846"/>
              <a:gd name="connsiteY1" fmla="*/ 849371 h 957765"/>
              <a:gd name="connsiteX2" fmla="*/ 0 w 3005846"/>
              <a:gd name="connsiteY2" fmla="*/ 659760 h 957765"/>
              <a:gd name="connsiteX0" fmla="*/ 2889114 w 2889114"/>
              <a:gd name="connsiteY0" fmla="*/ 6707 h 993244"/>
              <a:gd name="connsiteX1" fmla="*/ 1527241 w 2889114"/>
              <a:gd name="connsiteY1" fmla="*/ 849449 h 993244"/>
              <a:gd name="connsiteX2" fmla="*/ 0 w 2889114"/>
              <a:gd name="connsiteY2" fmla="*/ 722759 h 993244"/>
              <a:gd name="connsiteX0" fmla="*/ 2889114 w 2889114"/>
              <a:gd name="connsiteY0" fmla="*/ 8174 h 935778"/>
              <a:gd name="connsiteX1" fmla="*/ 1507785 w 2889114"/>
              <a:gd name="connsiteY1" fmla="*/ 693614 h 935778"/>
              <a:gd name="connsiteX2" fmla="*/ 0 w 2889114"/>
              <a:gd name="connsiteY2" fmla="*/ 724226 h 935778"/>
              <a:gd name="connsiteX0" fmla="*/ 2889114 w 2889114"/>
              <a:gd name="connsiteY0" fmla="*/ 10195 h 979189"/>
              <a:gd name="connsiteX1" fmla="*/ 1507785 w 2889114"/>
              <a:gd name="connsiteY1" fmla="*/ 695635 h 979189"/>
              <a:gd name="connsiteX2" fmla="*/ 0 w 2889114"/>
              <a:gd name="connsiteY2" fmla="*/ 726247 h 979189"/>
              <a:gd name="connsiteX0" fmla="*/ 2577829 w 2577829"/>
              <a:gd name="connsiteY0" fmla="*/ 101288 h 212570"/>
              <a:gd name="connsiteX1" fmla="*/ 1507785 w 2577829"/>
              <a:gd name="connsiteY1" fmla="*/ 216 h 212570"/>
              <a:gd name="connsiteX2" fmla="*/ 0 w 2577829"/>
              <a:gd name="connsiteY2" fmla="*/ 30828 h 212570"/>
              <a:gd name="connsiteX0" fmla="*/ 2577829 w 2577829"/>
              <a:gd name="connsiteY0" fmla="*/ 233718 h 345001"/>
              <a:gd name="connsiteX1" fmla="*/ 1507785 w 2577829"/>
              <a:gd name="connsiteY1" fmla="*/ 132646 h 345001"/>
              <a:gd name="connsiteX2" fmla="*/ 0 w 2577829"/>
              <a:gd name="connsiteY2" fmla="*/ 163258 h 345001"/>
              <a:gd name="connsiteX0" fmla="*/ 2577829 w 2577829"/>
              <a:gd name="connsiteY0" fmla="*/ 271447 h 411220"/>
              <a:gd name="connsiteX1" fmla="*/ 1507785 w 2577829"/>
              <a:gd name="connsiteY1" fmla="*/ 170375 h 411220"/>
              <a:gd name="connsiteX2" fmla="*/ 0 w 2577829"/>
              <a:gd name="connsiteY2" fmla="*/ 200987 h 4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829" h="411220">
                <a:moveTo>
                  <a:pt x="2577829" y="271447"/>
                </a:moveTo>
                <a:cubicBezTo>
                  <a:pt x="2236550" y="-194437"/>
                  <a:pt x="1917967" y="56277"/>
                  <a:pt x="1507785" y="170375"/>
                </a:cubicBezTo>
                <a:cubicBezTo>
                  <a:pt x="1097603" y="284473"/>
                  <a:pt x="569878" y="632488"/>
                  <a:pt x="0" y="20098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440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Strain rate</a:t>
            </a:r>
            <a:endParaRPr lang="en-N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Z" dirty="0" smtClean="0"/>
                  <a:t>Slope of a strain time curve – strain rate</a:t>
                </a:r>
              </a:p>
              <a:p>
                <a14:m>
                  <m:oMath xmlns:m="http://schemas.openxmlformats.org/officeDocument/2006/math">
                    <m:r>
                      <a:rPr lang="en-N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N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𝑠𝑡𝑟𝑎𝑖𝑛</m:t>
                        </m:r>
                      </m:e>
                    </m:d>
                    <m:r>
                      <a:rPr lang="en-N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N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N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sSub>
                          <m:sSubPr>
                            <m:ctrlP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NZ" dirty="0" smtClean="0"/>
              </a:p>
              <a:p>
                <a14:m>
                  <m:oMath xmlns:m="http://schemas.openxmlformats.org/officeDocument/2006/math">
                    <m:r>
                      <a:rPr lang="lt-LT" i="1" smtClean="0">
                        <a:latin typeface="Cambria Math" panose="02040503050406030204" pitchFamily="18" charset="0"/>
                      </a:rPr>
                      <m:t>ė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N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𝑠𝑡𝑟𝑎𝑖𝑛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𝑟𝑎𝑡𝑒</m:t>
                        </m:r>
                      </m:e>
                    </m:d>
                    <m:r>
                      <a:rPr lang="en-N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N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sSub>
                          <m:sSubPr>
                            <m:ctrlPr>
                              <a:rPr lang="en-N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N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NZ" dirty="0" smtClean="0"/>
                  <a:t> (units s</a:t>
                </a:r>
                <a:r>
                  <a:rPr lang="en-NZ" baseline="30000" dirty="0" smtClean="0"/>
                  <a:t>-1</a:t>
                </a:r>
                <a:r>
                  <a:rPr lang="en-NZ" dirty="0" smtClean="0"/>
                  <a:t>)</a:t>
                </a:r>
                <a:endParaRPr lang="en-NZ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183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1620066"/>
            <a:ext cx="3076775" cy="4966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839" y="3782143"/>
            <a:ext cx="5200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Instantaneous strain accumulation</a:t>
            </a:r>
          </a:p>
          <a:p>
            <a:r>
              <a:rPr lang="en-NZ" sz="2800" dirty="0" smtClean="0"/>
              <a:t>= very high strain rate</a:t>
            </a:r>
            <a:endParaRPr lang="en-NZ" sz="2800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5710917" y="3429456"/>
            <a:ext cx="925014" cy="829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51937" y="5065853"/>
            <a:ext cx="2640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Lower strain rate</a:t>
            </a:r>
            <a:endParaRPr lang="en-NZ" sz="28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5692340" y="5327463"/>
            <a:ext cx="1113409" cy="284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3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izz.kiersmcfarlane.com/wp-content/uploads/2013/06/Folding-Lava-Lava-Flow-Hawaii-600x4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31143"/>
          <a:stretch/>
        </p:blipFill>
        <p:spPr bwMode="auto">
          <a:xfrm>
            <a:off x="5032654" y="70450"/>
            <a:ext cx="4111345" cy="17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Viscous behaviour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6" y="1130157"/>
            <a:ext cx="8214904" cy="5311740"/>
          </a:xfrm>
        </p:spPr>
        <p:txBody>
          <a:bodyPr/>
          <a:lstStyle/>
          <a:p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 flows downhill with time</a:t>
            </a:r>
            <a:endParaRPr lang="en-N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26237"/>
            <a:ext cx="7334250" cy="1852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68" y="3853089"/>
            <a:ext cx="7667625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3536092" y="4255027"/>
            <a:ext cx="151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Stress applied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350577" y="3991176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released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2655" y="3148879"/>
            <a:ext cx="174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recovered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655" y="4255028"/>
            <a:ext cx="20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irrecoverable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2313" y="4439692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Dashpot model</a:t>
            </a:r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 rot="19395231">
            <a:off x="6180579" y="2347634"/>
            <a:ext cx="212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Linear stress v strain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621152">
            <a:off x="5941892" y="4617767"/>
            <a:ext cx="260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Linear stress v </a:t>
            </a:r>
            <a:r>
              <a:rPr lang="en-NZ" b="1" i="1" dirty="0" smtClean="0">
                <a:solidFill>
                  <a:srgbClr val="FF0000"/>
                </a:solidFill>
              </a:rPr>
              <a:t>strain-rate</a:t>
            </a:r>
            <a:endParaRPr lang="en-NZ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8418" y="2762272"/>
            <a:ext cx="286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accumulates instantly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8047757">
            <a:off x="3686577" y="5241017"/>
            <a:ext cx="1989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FF0000"/>
                </a:solidFill>
              </a:rPr>
              <a:t>Strain accumulates</a:t>
            </a:r>
          </a:p>
          <a:p>
            <a:pPr algn="ctr"/>
            <a:r>
              <a:rPr lang="en-NZ" b="1" dirty="0" smtClean="0">
                <a:solidFill>
                  <a:srgbClr val="FF0000"/>
                </a:solidFill>
              </a:rPr>
              <a:t> with time</a:t>
            </a:r>
            <a:endParaRPr lang="en-N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ovosbed.com/wp-content/uploads/2011/03/earplugs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64" y="245467"/>
            <a:ext cx="3584311" cy="26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Visco</a:t>
            </a:r>
            <a:r>
              <a:rPr lang="en-NZ" dirty="0" smtClean="0"/>
              <a:t>-elastic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30157"/>
            <a:ext cx="5559425" cy="1803543"/>
          </a:xfrm>
        </p:spPr>
        <p:txBody>
          <a:bodyPr>
            <a:normAutofit fontScale="77500" lnSpcReduction="20000"/>
          </a:bodyPr>
          <a:lstStyle/>
          <a:p>
            <a:r>
              <a:rPr lang="en-NZ" dirty="0" smtClean="0"/>
              <a:t>Ultimately, strain is recoverable – </a:t>
            </a:r>
            <a:r>
              <a:rPr lang="en-NZ" dirty="0" err="1" smtClean="0"/>
              <a:t>ie</a:t>
            </a:r>
            <a:r>
              <a:rPr lang="en-NZ" dirty="0" smtClean="0"/>
              <a:t> elastic</a:t>
            </a:r>
          </a:p>
          <a:p>
            <a:r>
              <a:rPr lang="en-NZ" dirty="0" smtClean="0"/>
              <a:t>Strain accumulates slowly when stress is applied</a:t>
            </a:r>
          </a:p>
          <a:p>
            <a:r>
              <a:rPr lang="en-NZ" dirty="0" smtClean="0"/>
              <a:t>Strain recovered slowly when stress released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689"/>
          <a:stretch/>
        </p:blipFill>
        <p:spPr>
          <a:xfrm>
            <a:off x="5118100" y="2821576"/>
            <a:ext cx="3535796" cy="3187337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841460" y="5082702"/>
            <a:ext cx="1600200" cy="549613"/>
          </a:xfrm>
          <a:custGeom>
            <a:avLst/>
            <a:gdLst>
              <a:gd name="connsiteX0" fmla="*/ 0 w 1600200"/>
              <a:gd name="connsiteY0" fmla="*/ 544749 h 549613"/>
              <a:gd name="connsiteX1" fmla="*/ 578795 w 1600200"/>
              <a:gd name="connsiteY1" fmla="*/ 549613 h 549613"/>
              <a:gd name="connsiteX2" fmla="*/ 661480 w 1600200"/>
              <a:gd name="connsiteY2" fmla="*/ 403698 h 549613"/>
              <a:gd name="connsiteX3" fmla="*/ 792804 w 1600200"/>
              <a:gd name="connsiteY3" fmla="*/ 243192 h 549613"/>
              <a:gd name="connsiteX4" fmla="*/ 933855 w 1600200"/>
              <a:gd name="connsiteY4" fmla="*/ 121596 h 549613"/>
              <a:gd name="connsiteX5" fmla="*/ 1147863 w 1600200"/>
              <a:gd name="connsiteY5" fmla="*/ 19455 h 549613"/>
              <a:gd name="connsiteX6" fmla="*/ 1254868 w 1600200"/>
              <a:gd name="connsiteY6" fmla="*/ 0 h 549613"/>
              <a:gd name="connsiteX7" fmla="*/ 1600200 w 1600200"/>
              <a:gd name="connsiteY7" fmla="*/ 0 h 54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0200" h="549613">
                <a:moveTo>
                  <a:pt x="0" y="544749"/>
                </a:moveTo>
                <a:lnTo>
                  <a:pt x="578795" y="549613"/>
                </a:lnTo>
                <a:lnTo>
                  <a:pt x="661480" y="403698"/>
                </a:lnTo>
                <a:lnTo>
                  <a:pt x="792804" y="243192"/>
                </a:lnTo>
                <a:lnTo>
                  <a:pt x="933855" y="121596"/>
                </a:lnTo>
                <a:lnTo>
                  <a:pt x="1147863" y="19455"/>
                </a:lnTo>
                <a:lnTo>
                  <a:pt x="1254868" y="0"/>
                </a:lnTo>
                <a:lnTo>
                  <a:pt x="160020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Freeform 6"/>
          <p:cNvSpPr/>
          <p:nvPr/>
        </p:nvSpPr>
        <p:spPr>
          <a:xfrm>
            <a:off x="7446523" y="5082702"/>
            <a:ext cx="1050588" cy="535021"/>
          </a:xfrm>
          <a:custGeom>
            <a:avLst/>
            <a:gdLst>
              <a:gd name="connsiteX0" fmla="*/ 0 w 1050588"/>
              <a:gd name="connsiteY0" fmla="*/ 0 h 535021"/>
              <a:gd name="connsiteX1" fmla="*/ 24320 w 1050588"/>
              <a:gd name="connsiteY1" fmla="*/ 131324 h 535021"/>
              <a:gd name="connsiteX2" fmla="*/ 87549 w 1050588"/>
              <a:gd name="connsiteY2" fmla="*/ 238328 h 535021"/>
              <a:gd name="connsiteX3" fmla="*/ 179962 w 1050588"/>
              <a:gd name="connsiteY3" fmla="*/ 335604 h 535021"/>
              <a:gd name="connsiteX4" fmla="*/ 321013 w 1050588"/>
              <a:gd name="connsiteY4" fmla="*/ 428017 h 535021"/>
              <a:gd name="connsiteX5" fmla="*/ 457200 w 1050588"/>
              <a:gd name="connsiteY5" fmla="*/ 466928 h 535021"/>
              <a:gd name="connsiteX6" fmla="*/ 627434 w 1050588"/>
              <a:gd name="connsiteY6" fmla="*/ 515566 h 535021"/>
              <a:gd name="connsiteX7" fmla="*/ 797668 w 1050588"/>
              <a:gd name="connsiteY7" fmla="*/ 530158 h 535021"/>
              <a:gd name="connsiteX8" fmla="*/ 1050588 w 1050588"/>
              <a:gd name="connsiteY8" fmla="*/ 535021 h 53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588" h="535021">
                <a:moveTo>
                  <a:pt x="0" y="0"/>
                </a:moveTo>
                <a:lnTo>
                  <a:pt x="24320" y="131324"/>
                </a:lnTo>
                <a:lnTo>
                  <a:pt x="87549" y="238328"/>
                </a:lnTo>
                <a:lnTo>
                  <a:pt x="179962" y="335604"/>
                </a:lnTo>
                <a:lnTo>
                  <a:pt x="321013" y="428017"/>
                </a:lnTo>
                <a:lnTo>
                  <a:pt x="457200" y="466928"/>
                </a:lnTo>
                <a:lnTo>
                  <a:pt x="627434" y="515566"/>
                </a:lnTo>
                <a:lnTo>
                  <a:pt x="797668" y="530158"/>
                </a:lnTo>
                <a:lnTo>
                  <a:pt x="1050588" y="535021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28" name="Picture 4" descr="http://www.ustudy.in/sites/default/files/images/Shock%20absorb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8" y="2554515"/>
            <a:ext cx="4133145" cy="30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7230" y="4902952"/>
            <a:ext cx="38195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Shock absorber (oil filled piston) </a:t>
            </a:r>
          </a:p>
          <a:p>
            <a:pPr algn="ctr"/>
            <a:r>
              <a:rPr lang="en-NZ" sz="2000" dirty="0" smtClean="0"/>
              <a:t>retards spring compression/extension</a:t>
            </a:r>
          </a:p>
          <a:p>
            <a:pPr algn="ctr"/>
            <a:r>
              <a:rPr lang="en-NZ" sz="2000" dirty="0" smtClean="0"/>
              <a:t>Spring forces piston to return to original position</a:t>
            </a:r>
            <a:endParaRPr lang="en-NZ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7257" y="2735168"/>
            <a:ext cx="256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Ear plugs are </a:t>
            </a:r>
            <a:r>
              <a:rPr lang="en-NZ" dirty="0" err="1" smtClean="0"/>
              <a:t>visco</a:t>
            </a:r>
            <a:r>
              <a:rPr lang="en-NZ" dirty="0" smtClean="0"/>
              <a:t>-elastic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4192515" y="6071746"/>
            <a:ext cx="493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err="1" smtClean="0">
                <a:solidFill>
                  <a:srgbClr val="FF0000"/>
                </a:solidFill>
              </a:rPr>
              <a:t>Visco</a:t>
            </a:r>
            <a:r>
              <a:rPr lang="en-NZ" sz="2800" dirty="0" smtClean="0">
                <a:solidFill>
                  <a:srgbClr val="FF0000"/>
                </a:solidFill>
              </a:rPr>
              <a:t>-elastic = </a:t>
            </a:r>
            <a:r>
              <a:rPr lang="en-NZ" sz="2800" dirty="0" err="1" smtClean="0">
                <a:solidFill>
                  <a:srgbClr val="FF0000"/>
                </a:solidFill>
              </a:rPr>
              <a:t>Visco</a:t>
            </a:r>
            <a:r>
              <a:rPr lang="en-NZ" sz="2800" dirty="0" smtClean="0">
                <a:solidFill>
                  <a:srgbClr val="FF0000"/>
                </a:solidFill>
              </a:rPr>
              <a:t>, then elastic</a:t>
            </a:r>
            <a:endParaRPr lang="en-N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Elastico</a:t>
            </a:r>
            <a:r>
              <a:rPr lang="en-NZ" dirty="0" smtClean="0"/>
              <a:t>-viscous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Material behaves elastically at application of stress</a:t>
            </a:r>
          </a:p>
          <a:p>
            <a:r>
              <a:rPr lang="en-NZ" dirty="0" smtClean="0"/>
              <a:t>Then behaves as a viscous fluid</a:t>
            </a:r>
          </a:p>
          <a:p>
            <a:r>
              <a:rPr lang="en-NZ" dirty="0"/>
              <a:t>Ultimately </a:t>
            </a:r>
            <a:r>
              <a:rPr lang="en-NZ" dirty="0" smtClean="0"/>
              <a:t>only the elastic strain is recoverable</a:t>
            </a:r>
          </a:p>
          <a:p>
            <a:r>
              <a:rPr lang="en-NZ" dirty="0" smtClean="0"/>
              <a:t>The remainder is permanent</a:t>
            </a:r>
            <a:endParaRPr lang="en-NZ" dirty="0"/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837" y="3683000"/>
            <a:ext cx="5267325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8900" y="5991259"/>
            <a:ext cx="373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/>
              <a:t>Elastico</a:t>
            </a:r>
            <a:r>
              <a:rPr lang="en-NZ" dirty="0" smtClean="0"/>
              <a:t>-viscous = elastic, then viscous</a:t>
            </a:r>
            <a:endParaRPr lang="en-NZ" dirty="0"/>
          </a:p>
        </p:txBody>
      </p:sp>
      <p:sp>
        <p:nvSpPr>
          <p:cNvPr id="7" name="Freeform 6"/>
          <p:cNvSpPr/>
          <p:nvPr/>
        </p:nvSpPr>
        <p:spPr>
          <a:xfrm>
            <a:off x="7137400" y="5143500"/>
            <a:ext cx="12700" cy="342900"/>
          </a:xfrm>
          <a:custGeom>
            <a:avLst/>
            <a:gdLst>
              <a:gd name="connsiteX0" fmla="*/ 0 w 12700"/>
              <a:gd name="connsiteY0" fmla="*/ 0 h 342900"/>
              <a:gd name="connsiteX1" fmla="*/ 12700 w 12700"/>
              <a:gd name="connsiteY1" fmla="*/ 342900 h 342900"/>
              <a:gd name="connsiteX2" fmla="*/ 12700 w 12700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42900">
                <a:moveTo>
                  <a:pt x="0" y="0"/>
                </a:moveTo>
                <a:lnTo>
                  <a:pt x="12700" y="342900"/>
                </a:lnTo>
                <a:lnTo>
                  <a:pt x="12700" y="34290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Freeform 8"/>
          <p:cNvSpPr/>
          <p:nvPr/>
        </p:nvSpPr>
        <p:spPr>
          <a:xfrm>
            <a:off x="7137400" y="4114800"/>
            <a:ext cx="673100" cy="1028700"/>
          </a:xfrm>
          <a:custGeom>
            <a:avLst/>
            <a:gdLst>
              <a:gd name="connsiteX0" fmla="*/ 0 w 673100"/>
              <a:gd name="connsiteY0" fmla="*/ 1028700 h 1028700"/>
              <a:gd name="connsiteX1" fmla="*/ 673100 w 673100"/>
              <a:gd name="connsiteY1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3100" h="1028700">
                <a:moveTo>
                  <a:pt x="0" y="1028700"/>
                </a:moveTo>
                <a:lnTo>
                  <a:pt x="67310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reeform 10"/>
          <p:cNvSpPr/>
          <p:nvPr/>
        </p:nvSpPr>
        <p:spPr>
          <a:xfrm>
            <a:off x="7797800" y="4114800"/>
            <a:ext cx="25400" cy="368300"/>
          </a:xfrm>
          <a:custGeom>
            <a:avLst/>
            <a:gdLst>
              <a:gd name="connsiteX0" fmla="*/ 0 w 25400"/>
              <a:gd name="connsiteY0" fmla="*/ 0 h 368300"/>
              <a:gd name="connsiteX1" fmla="*/ 25400 w 25400"/>
              <a:gd name="connsiteY1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" h="368300">
                <a:moveTo>
                  <a:pt x="0" y="0"/>
                </a:moveTo>
                <a:lnTo>
                  <a:pt x="25400" y="36830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Freeform 11"/>
          <p:cNvSpPr/>
          <p:nvPr/>
        </p:nvSpPr>
        <p:spPr>
          <a:xfrm>
            <a:off x="7797800" y="4470400"/>
            <a:ext cx="685800" cy="12700"/>
          </a:xfrm>
          <a:custGeom>
            <a:avLst/>
            <a:gdLst>
              <a:gd name="connsiteX0" fmla="*/ 0 w 685800"/>
              <a:gd name="connsiteY0" fmla="*/ 0 h 12700"/>
              <a:gd name="connsiteX1" fmla="*/ 685800 w 685800"/>
              <a:gd name="connsiteY1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12700">
                <a:moveTo>
                  <a:pt x="0" y="0"/>
                </a:moveTo>
                <a:lnTo>
                  <a:pt x="685800" y="1270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867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Silly putty – </a:t>
            </a:r>
            <a:r>
              <a:rPr lang="en-NZ" dirty="0" err="1" smtClean="0"/>
              <a:t>elastico</a:t>
            </a:r>
            <a:r>
              <a:rPr lang="en-NZ" dirty="0" smtClean="0"/>
              <a:t>-viscous </a:t>
            </a:r>
            <a:endParaRPr lang="en-NZ" dirty="0"/>
          </a:p>
        </p:txBody>
      </p:sp>
      <p:pic>
        <p:nvPicPr>
          <p:cNvPr id="4" name="elastico-visco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906" y="1549400"/>
            <a:ext cx="85344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906" y="1549400"/>
            <a:ext cx="8686094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774557"/>
            <a:ext cx="7886700" cy="5311740"/>
          </a:xfrm>
        </p:spPr>
        <p:txBody>
          <a:bodyPr/>
          <a:lstStyle/>
          <a:p>
            <a:r>
              <a:rPr lang="en-NZ" dirty="0" smtClean="0"/>
              <a:t>Remember that earthquake waves are elastic phenomena but mantle rocks flow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48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General linear behaviour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979773"/>
            <a:ext cx="8413750" cy="1462123"/>
          </a:xfrm>
        </p:spPr>
        <p:txBody>
          <a:bodyPr>
            <a:normAutofit fontScale="92500" lnSpcReduction="20000"/>
          </a:bodyPr>
          <a:lstStyle/>
          <a:p>
            <a:r>
              <a:rPr lang="en-NZ" sz="2400" dirty="0" smtClean="0"/>
              <a:t>Apply stress → elastic strain → Followed by viscous strain</a:t>
            </a:r>
          </a:p>
          <a:p>
            <a:r>
              <a:rPr lang="en-NZ" sz="2400" dirty="0" smtClean="0"/>
              <a:t>first 2/3 of curve is </a:t>
            </a:r>
            <a:r>
              <a:rPr lang="en-NZ" sz="2400" dirty="0" err="1" smtClean="0"/>
              <a:t>elastico</a:t>
            </a:r>
            <a:r>
              <a:rPr lang="en-NZ" sz="2400" dirty="0" smtClean="0"/>
              <a:t>-viscous</a:t>
            </a:r>
          </a:p>
          <a:p>
            <a:r>
              <a:rPr lang="en-NZ" sz="2400" dirty="0" smtClean="0"/>
              <a:t>Followed by elastic behaviour – strain stays consistent</a:t>
            </a:r>
          </a:p>
          <a:p>
            <a:r>
              <a:rPr lang="en-NZ" sz="2400" dirty="0" smtClean="0"/>
              <a:t>Second 2/3 of curve is </a:t>
            </a:r>
            <a:r>
              <a:rPr lang="en-NZ" sz="2400" dirty="0" err="1" smtClean="0"/>
              <a:t>visco</a:t>
            </a:r>
            <a:r>
              <a:rPr lang="en-NZ" sz="2400" dirty="0" smtClean="0"/>
              <a:t>-elastic</a:t>
            </a:r>
          </a:p>
          <a:p>
            <a:endParaRPr lang="en-N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76443"/>
            <a:ext cx="7779669" cy="23431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756400" y="4321093"/>
            <a:ext cx="12700" cy="292100"/>
          </a:xfrm>
          <a:custGeom>
            <a:avLst/>
            <a:gdLst>
              <a:gd name="connsiteX0" fmla="*/ 12700 w 12700"/>
              <a:gd name="connsiteY0" fmla="*/ 292100 h 292100"/>
              <a:gd name="connsiteX1" fmla="*/ 0 w 12700"/>
              <a:gd name="connsiteY1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292100">
                <a:moveTo>
                  <a:pt x="12700" y="29210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 5"/>
          <p:cNvSpPr/>
          <p:nvPr/>
        </p:nvSpPr>
        <p:spPr>
          <a:xfrm>
            <a:off x="6756400" y="3749593"/>
            <a:ext cx="508000" cy="558800"/>
          </a:xfrm>
          <a:custGeom>
            <a:avLst/>
            <a:gdLst>
              <a:gd name="connsiteX0" fmla="*/ 0 w 508000"/>
              <a:gd name="connsiteY0" fmla="*/ 558800 h 558800"/>
              <a:gd name="connsiteX1" fmla="*/ 50800 w 508000"/>
              <a:gd name="connsiteY1" fmla="*/ 419100 h 558800"/>
              <a:gd name="connsiteX2" fmla="*/ 152400 w 508000"/>
              <a:gd name="connsiteY2" fmla="*/ 254000 h 558800"/>
              <a:gd name="connsiteX3" fmla="*/ 266700 w 508000"/>
              <a:gd name="connsiteY3" fmla="*/ 114300 h 558800"/>
              <a:gd name="connsiteX4" fmla="*/ 393700 w 508000"/>
              <a:gd name="connsiteY4" fmla="*/ 38100 h 558800"/>
              <a:gd name="connsiteX5" fmla="*/ 495300 w 508000"/>
              <a:gd name="connsiteY5" fmla="*/ 0 h 558800"/>
              <a:gd name="connsiteX6" fmla="*/ 508000 w 508000"/>
              <a:gd name="connsiteY6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000" h="558800">
                <a:moveTo>
                  <a:pt x="0" y="558800"/>
                </a:moveTo>
                <a:lnTo>
                  <a:pt x="50800" y="419100"/>
                </a:lnTo>
                <a:lnTo>
                  <a:pt x="152400" y="254000"/>
                </a:lnTo>
                <a:lnTo>
                  <a:pt x="266700" y="114300"/>
                </a:lnTo>
                <a:lnTo>
                  <a:pt x="393700" y="38100"/>
                </a:lnTo>
                <a:lnTo>
                  <a:pt x="495300" y="0"/>
                </a:lnTo>
                <a:lnTo>
                  <a:pt x="50800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Freeform 7"/>
          <p:cNvSpPr/>
          <p:nvPr/>
        </p:nvSpPr>
        <p:spPr>
          <a:xfrm rot="246882" flipV="1">
            <a:off x="7265765" y="3707587"/>
            <a:ext cx="214060" cy="45719"/>
          </a:xfrm>
          <a:custGeom>
            <a:avLst/>
            <a:gdLst>
              <a:gd name="connsiteX0" fmla="*/ 12700 w 12700"/>
              <a:gd name="connsiteY0" fmla="*/ 292100 h 292100"/>
              <a:gd name="connsiteX1" fmla="*/ 0 w 12700"/>
              <a:gd name="connsiteY1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292100">
                <a:moveTo>
                  <a:pt x="12700" y="29210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reeform 9"/>
          <p:cNvSpPr/>
          <p:nvPr/>
        </p:nvSpPr>
        <p:spPr>
          <a:xfrm>
            <a:off x="6610865" y="3571107"/>
            <a:ext cx="840259" cy="729048"/>
          </a:xfrm>
          <a:custGeom>
            <a:avLst/>
            <a:gdLst>
              <a:gd name="connsiteX0" fmla="*/ 0 w 840259"/>
              <a:gd name="connsiteY0" fmla="*/ 729048 h 729048"/>
              <a:gd name="connsiteX1" fmla="*/ 271849 w 840259"/>
              <a:gd name="connsiteY1" fmla="*/ 234778 h 729048"/>
              <a:gd name="connsiteX2" fmla="*/ 840259 w 840259"/>
              <a:gd name="connsiteY2" fmla="*/ 0 h 72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729048">
                <a:moveTo>
                  <a:pt x="0" y="729048"/>
                </a:moveTo>
                <a:cubicBezTo>
                  <a:pt x="65903" y="542667"/>
                  <a:pt x="131806" y="356286"/>
                  <a:pt x="271849" y="234778"/>
                </a:cubicBezTo>
                <a:cubicBezTo>
                  <a:pt x="411892" y="113270"/>
                  <a:pt x="626075" y="56635"/>
                  <a:pt x="840259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520255" y="826703"/>
            <a:ext cx="68525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Linear refers to the relationship between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dirty="0" smtClean="0"/>
              <a:t>stress, and strain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dirty="0" smtClean="0"/>
              <a:t>Stress and strain-rate</a:t>
            </a:r>
          </a:p>
          <a:p>
            <a:r>
              <a:rPr lang="en-NZ" sz="2000" dirty="0" smtClean="0"/>
              <a:t>Proportionality in elastic and viscous materials depends on </a:t>
            </a:r>
            <a:r>
              <a:rPr lang="en-NZ" sz="2000" dirty="0" err="1" smtClean="0"/>
              <a:t>Youngs</a:t>
            </a:r>
            <a:r>
              <a:rPr lang="en-NZ" sz="2000" dirty="0" smtClean="0"/>
              <a:t> modulus or on viscosity</a:t>
            </a:r>
            <a:endParaRPr lang="en-NZ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168961"/>
            <a:ext cx="1758950" cy="1418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1590509"/>
            <a:ext cx="1670050" cy="13990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73847" y="2707306"/>
            <a:ext cx="279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Combined </a:t>
            </a:r>
            <a:r>
              <a:rPr lang="en-NZ" dirty="0" err="1" smtClean="0"/>
              <a:t>visco</a:t>
            </a:r>
            <a:r>
              <a:rPr lang="en-NZ" dirty="0" smtClean="0"/>
              <a:t>-elastic and </a:t>
            </a:r>
            <a:r>
              <a:rPr lang="en-NZ" dirty="0" err="1" smtClean="0"/>
              <a:t>elastico</a:t>
            </a:r>
            <a:r>
              <a:rPr lang="en-NZ" dirty="0" smtClean="0"/>
              <a:t>-viscous</a:t>
            </a:r>
            <a:endParaRPr lang="en-NZ" dirty="0"/>
          </a:p>
        </p:txBody>
      </p:sp>
      <p:sp>
        <p:nvSpPr>
          <p:cNvPr id="16" name="Freeform 15"/>
          <p:cNvSpPr/>
          <p:nvPr/>
        </p:nvSpPr>
        <p:spPr>
          <a:xfrm>
            <a:off x="7451124" y="3707027"/>
            <a:ext cx="12357" cy="271849"/>
          </a:xfrm>
          <a:custGeom>
            <a:avLst/>
            <a:gdLst>
              <a:gd name="connsiteX0" fmla="*/ 0 w 12357"/>
              <a:gd name="connsiteY0" fmla="*/ 0 h 271849"/>
              <a:gd name="connsiteX1" fmla="*/ 12357 w 12357"/>
              <a:gd name="connsiteY1" fmla="*/ 271849 h 271849"/>
              <a:gd name="connsiteX2" fmla="*/ 12357 w 12357"/>
              <a:gd name="connsiteY2" fmla="*/ 271849 h 27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7" h="271849">
                <a:moveTo>
                  <a:pt x="0" y="0"/>
                </a:moveTo>
                <a:lnTo>
                  <a:pt x="12357" y="271849"/>
                </a:lnTo>
                <a:lnTo>
                  <a:pt x="12357" y="27184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6"/>
          <p:cNvSpPr txBox="1"/>
          <p:nvPr/>
        </p:nvSpPr>
        <p:spPr>
          <a:xfrm>
            <a:off x="7591538" y="3219427"/>
            <a:ext cx="143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Recover elastic strain</a:t>
            </a:r>
            <a:endParaRPr lang="en-NZ" dirty="0"/>
          </a:p>
        </p:txBody>
      </p:sp>
      <p:sp>
        <p:nvSpPr>
          <p:cNvPr id="18" name="Freeform 17"/>
          <p:cNvSpPr/>
          <p:nvPr/>
        </p:nvSpPr>
        <p:spPr>
          <a:xfrm>
            <a:off x="7463481" y="3991232"/>
            <a:ext cx="679622" cy="259492"/>
          </a:xfrm>
          <a:custGeom>
            <a:avLst/>
            <a:gdLst>
              <a:gd name="connsiteX0" fmla="*/ 0 w 679622"/>
              <a:gd name="connsiteY0" fmla="*/ 0 h 259492"/>
              <a:gd name="connsiteX1" fmla="*/ 49427 w 679622"/>
              <a:gd name="connsiteY1" fmla="*/ 123568 h 259492"/>
              <a:gd name="connsiteX2" fmla="*/ 210065 w 679622"/>
              <a:gd name="connsiteY2" fmla="*/ 210065 h 259492"/>
              <a:gd name="connsiteX3" fmla="*/ 407773 w 679622"/>
              <a:gd name="connsiteY3" fmla="*/ 259492 h 259492"/>
              <a:gd name="connsiteX4" fmla="*/ 679622 w 679622"/>
              <a:gd name="connsiteY4" fmla="*/ 259492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622" h="259492">
                <a:moveTo>
                  <a:pt x="0" y="0"/>
                </a:moveTo>
                <a:lnTo>
                  <a:pt x="49427" y="123568"/>
                </a:lnTo>
                <a:lnTo>
                  <a:pt x="210065" y="210065"/>
                </a:lnTo>
                <a:lnTo>
                  <a:pt x="407773" y="259492"/>
                </a:lnTo>
                <a:lnTo>
                  <a:pt x="679622" y="25949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TextBox 18"/>
          <p:cNvSpPr txBox="1"/>
          <p:nvPr/>
        </p:nvSpPr>
        <p:spPr>
          <a:xfrm>
            <a:off x="7694304" y="4263080"/>
            <a:ext cx="1458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Recover </a:t>
            </a:r>
            <a:r>
              <a:rPr lang="en-NZ" dirty="0" err="1" smtClean="0"/>
              <a:t>visco</a:t>
            </a:r>
            <a:r>
              <a:rPr lang="en-NZ" dirty="0" smtClean="0"/>
              <a:t>-elastic strain (ear plugs)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518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7415</TotalTime>
  <Words>679</Words>
  <Application>Microsoft Office PowerPoint</Application>
  <PresentationFormat>On-screen Show (4:3)</PresentationFormat>
  <Paragraphs>118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Office Theme</vt:lpstr>
      <vt:lpstr>Geol 244 – structural geology</vt:lpstr>
      <vt:lpstr>Elastic constants</vt:lpstr>
      <vt:lpstr>Elastic constants </vt:lpstr>
      <vt:lpstr>Strain rate</vt:lpstr>
      <vt:lpstr>Viscous behaviour</vt:lpstr>
      <vt:lpstr>Visco-elastic</vt:lpstr>
      <vt:lpstr>Elastico-viscous</vt:lpstr>
      <vt:lpstr>Silly putty – elastico-viscous </vt:lpstr>
      <vt:lpstr>General linear behaviour</vt:lpstr>
      <vt:lpstr>Elastic-plastic</vt:lpstr>
      <vt:lpstr>Elastic plastic deformation</vt:lpstr>
      <vt:lpstr>Strain - Some fundamental definitions</vt:lpstr>
      <vt:lpstr>Brittle versus ductile</vt:lpstr>
      <vt:lpstr>Brittle or ductile?</vt:lpstr>
      <vt:lpstr>Brittle or ductile?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270</cp:revision>
  <cp:lastPrinted>2014-08-06T01:34:53Z</cp:lastPrinted>
  <dcterms:created xsi:type="dcterms:W3CDTF">2014-06-03T04:23:00Z</dcterms:created>
  <dcterms:modified xsi:type="dcterms:W3CDTF">2014-08-21T11:03:35Z</dcterms:modified>
</cp:coreProperties>
</file>