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6" r:id="rId2"/>
    <p:sldId id="278" r:id="rId3"/>
    <p:sldId id="280" r:id="rId4"/>
    <p:sldId id="281" r:id="rId5"/>
    <p:sldId id="282" r:id="rId6"/>
    <p:sldId id="283" r:id="rId7"/>
    <p:sldId id="285" r:id="rId8"/>
    <p:sldId id="286" r:id="rId9"/>
    <p:sldId id="284" r:id="rId10"/>
    <p:sldId id="288" r:id="rId11"/>
    <p:sldId id="287" r:id="rId12"/>
    <p:sldId id="291" r:id="rId13"/>
    <p:sldId id="290" r:id="rId14"/>
    <p:sldId id="289" r:id="rId15"/>
    <p:sldId id="277" r:id="rId16"/>
    <p:sldId id="274" r:id="rId17"/>
    <p:sldId id="272" r:id="rId18"/>
    <p:sldId id="270" r:id="rId19"/>
    <p:sldId id="275" r:id="rId20"/>
    <p:sldId id="271" r:id="rId21"/>
    <p:sldId id="268" r:id="rId22"/>
    <p:sldId id="292" r:id="rId23"/>
    <p:sldId id="293" r:id="rId2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7" autoAdjust="0"/>
    <p:restoredTop sz="82438" autoAdjust="0"/>
  </p:normalViewPr>
  <p:slideViewPr>
    <p:cSldViewPr snapToGrid="0">
      <p:cViewPr>
        <p:scale>
          <a:sx n="75" d="100"/>
          <a:sy n="75" d="100"/>
        </p:scale>
        <p:origin x="63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3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0EEF04-10A8-40FD-8B88-AFBFC756A071}" type="datetimeFigureOut">
              <a:rPr lang="en-NZ" smtClean="0"/>
              <a:t>7/09/2014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403C94-B4E7-4F26-827F-ABD9733B491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209931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3B3D1-B2A9-458F-A2B8-8E16036BA3DC}" type="datetimeFigureOut">
              <a:rPr lang="en-NZ" smtClean="0"/>
              <a:t>7/09/2014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B6310-CB37-4ADA-861B-E2FFD9C6048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04440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A glacier starts moving when somewhere in the glacier, stresses exceed the plastic limit of snow at that P-T.</a:t>
            </a:r>
          </a:p>
          <a:p>
            <a:r>
              <a:rPr lang="en-US" altLang="en-US" dirty="0" smtClean="0"/>
              <a:t>The upper part of the glacier is elastic and brittle.  Crevasses form in the upper part and do not continue into plastic part</a:t>
            </a:r>
          </a:p>
          <a:p>
            <a:r>
              <a:rPr lang="en-US" altLang="en-US" dirty="0" smtClean="0"/>
              <a:t>The lower part of the glacier deforms </a:t>
            </a:r>
            <a:r>
              <a:rPr lang="en-US" altLang="en-US" dirty="0" err="1" smtClean="0"/>
              <a:t>ductilely</a:t>
            </a:r>
            <a:r>
              <a:rPr lang="en-US" altLang="en-US" dirty="0" smtClean="0"/>
              <a:t> (plastically or viscously) in response to ice-top elevation.</a:t>
            </a:r>
          </a:p>
          <a:p>
            <a:r>
              <a:rPr lang="en-US" altLang="en-US" dirty="0" smtClean="0"/>
              <a:t>Glaciers are plastic or very viscous, and can transport enormous quantities of sediment, without regard for the size of the particles.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B6310-CB37-4ADA-861B-E2FFD9C60489}" type="slidenum">
              <a:rPr lang="en-NZ" smtClean="0"/>
              <a:t>15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56830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B6310-CB37-4ADA-861B-E2FFD9C60489}" type="slidenum">
              <a:rPr lang="en-NZ" smtClean="0"/>
              <a:t>21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88157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E691E57-95F5-4B3B-949B-97F7109E1A4D}" type="datetimeFigureOut">
              <a:rPr lang="en-NZ" smtClean="0"/>
              <a:t>7/09/2014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F194673-8538-4FAC-8245-4B3A4FEF9E8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57371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E691E57-95F5-4B3B-949B-97F7109E1A4D}" type="datetimeFigureOut">
              <a:rPr lang="en-NZ" smtClean="0"/>
              <a:t>7/09/2014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F194673-8538-4FAC-8245-4B3A4FEF9E8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94662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E691E57-95F5-4B3B-949B-97F7109E1A4D}" type="datetimeFigureOut">
              <a:rPr lang="en-NZ" smtClean="0"/>
              <a:t>7/09/2014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F194673-8538-4FAC-8245-4B3A4FEF9E8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79100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E691E57-95F5-4B3B-949B-97F7109E1A4D}" type="datetimeFigureOut">
              <a:rPr lang="en-NZ" smtClean="0"/>
              <a:t>7/09/2014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F194673-8538-4FAC-8245-4B3A4FEF9E8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78650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E691E57-95F5-4B3B-949B-97F7109E1A4D}" type="datetimeFigureOut">
              <a:rPr lang="en-NZ" smtClean="0"/>
              <a:t>7/09/2014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F194673-8538-4FAC-8245-4B3A4FEF9E8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1047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E691E57-95F5-4B3B-949B-97F7109E1A4D}" type="datetimeFigureOut">
              <a:rPr lang="en-NZ" smtClean="0"/>
              <a:t>7/09/2014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F194673-8538-4FAC-8245-4B3A4FEF9E8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9272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E691E57-95F5-4B3B-949B-97F7109E1A4D}" type="datetimeFigureOut">
              <a:rPr lang="en-NZ" smtClean="0"/>
              <a:t>7/09/2014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F194673-8538-4FAC-8245-4B3A4FEF9E8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05451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E691E57-95F5-4B3B-949B-97F7109E1A4D}" type="datetimeFigureOut">
              <a:rPr lang="en-NZ" smtClean="0"/>
              <a:t>7/09/2014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F194673-8538-4FAC-8245-4B3A4FEF9E8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59044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E691E57-95F5-4B3B-949B-97F7109E1A4D}" type="datetimeFigureOut">
              <a:rPr lang="en-NZ" smtClean="0"/>
              <a:t>7/09/2014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F194673-8538-4FAC-8245-4B3A4FEF9E8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69693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E691E57-95F5-4B3B-949B-97F7109E1A4D}" type="datetimeFigureOut">
              <a:rPr lang="en-NZ" smtClean="0"/>
              <a:t>7/09/2014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F194673-8538-4FAC-8245-4B3A4FEF9E8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32369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E691E57-95F5-4B3B-949B-97F7109E1A4D}" type="datetimeFigureOut">
              <a:rPr lang="en-NZ" smtClean="0"/>
              <a:t>7/09/2014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F194673-8538-4FAC-8245-4B3A4FEF9E8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01105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87725"/>
            <a:ext cx="7886700" cy="8677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30157"/>
            <a:ext cx="7886700" cy="5311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415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wisseduc.ch/glaciers/axel_heiberg/crusoe_glacier/crusoe_front_west/index-en.html?id=2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wisseduc.ch/glaciers/earth_icy_planet/glaciers05-en.html?id=6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evassezone.org/photos/2520L-(Fault).jpg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ranz Josef Glacier aerial phot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" r="1837"/>
          <a:stretch/>
        </p:blipFill>
        <p:spPr bwMode="auto">
          <a:xfrm>
            <a:off x="377710" y="0"/>
            <a:ext cx="8766290" cy="644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2890" y="24384"/>
            <a:ext cx="8881110" cy="804673"/>
          </a:xfrm>
        </p:spPr>
        <p:txBody>
          <a:bodyPr>
            <a:normAutofit fontScale="90000"/>
          </a:bodyPr>
          <a:lstStyle/>
          <a:p>
            <a:r>
              <a:rPr lang="en-NZ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Geol</a:t>
            </a:r>
            <a:r>
              <a:rPr lang="en-NZ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244 – structural geology</a:t>
            </a:r>
            <a:endParaRPr lang="en-NZ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40256" y="5861586"/>
            <a:ext cx="73006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3200" dirty="0" smtClean="0"/>
              <a:t>Lecture 7 – Brittle and </a:t>
            </a:r>
            <a:r>
              <a:rPr lang="en-NZ" sz="3200" dirty="0" smtClean="0"/>
              <a:t>plastic </a:t>
            </a:r>
            <a:r>
              <a:rPr lang="en-NZ" sz="3200" dirty="0" smtClean="0"/>
              <a:t>deformation </a:t>
            </a:r>
            <a:endParaRPr lang="en-NZ" sz="3200" dirty="0"/>
          </a:p>
        </p:txBody>
      </p:sp>
    </p:spTree>
    <p:extLst>
      <p:ext uri="{BB962C8B-B14F-4D97-AF65-F5344CB8AC3E}">
        <p14:creationId xmlns:p14="http://schemas.microsoft.com/office/powerpoint/2010/main" val="206840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651" y="2783747"/>
            <a:ext cx="5381625" cy="35814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048" y="843240"/>
            <a:ext cx="8271000" cy="2052765"/>
          </a:xfrm>
        </p:spPr>
        <p:txBody>
          <a:bodyPr>
            <a:normAutofit/>
          </a:bodyPr>
          <a:lstStyle/>
          <a:p>
            <a:r>
              <a:rPr lang="en-NZ" sz="2400" dirty="0" smtClean="0"/>
              <a:t>Change in temperature causes change in properties of glass</a:t>
            </a:r>
          </a:p>
          <a:p>
            <a:r>
              <a:rPr lang="en-NZ" sz="2400" dirty="0" smtClean="0"/>
              <a:t>Elastic behaviour and brittle failure</a:t>
            </a:r>
          </a:p>
          <a:p>
            <a:r>
              <a:rPr lang="en-NZ" sz="2400" dirty="0" smtClean="0"/>
              <a:t>Plastic behaviour </a:t>
            </a:r>
            <a:r>
              <a:rPr lang="en-NZ" sz="2400" dirty="0" smtClean="0"/>
              <a:t>and plastic</a:t>
            </a:r>
            <a:r>
              <a:rPr lang="en-NZ" sz="2400" dirty="0" smtClean="0"/>
              <a:t> </a:t>
            </a:r>
            <a:r>
              <a:rPr lang="en-NZ" sz="2400" dirty="0" smtClean="0"/>
              <a:t>failure</a:t>
            </a:r>
          </a:p>
          <a:p>
            <a:r>
              <a:rPr lang="en-NZ" sz="2400" dirty="0" smtClean="0"/>
              <a:t>What about transitional behaviour?</a:t>
            </a:r>
          </a:p>
          <a:p>
            <a:endParaRPr lang="en-NZ" sz="2400" dirty="0"/>
          </a:p>
        </p:txBody>
      </p:sp>
      <p:pic>
        <p:nvPicPr>
          <p:cNvPr id="1028" name="Picture 4" descr="http://wordsfromsonobe.files.wordpress.com/2012/04/green-glass-bottl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05" r="33228" b="2875"/>
          <a:stretch/>
        </p:blipFill>
        <p:spPr bwMode="auto">
          <a:xfrm rot="19548978">
            <a:off x="6021862" y="2767966"/>
            <a:ext cx="853440" cy="277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The role of temperature</a:t>
            </a:r>
            <a:endParaRPr lang="en-NZ" dirty="0"/>
          </a:p>
        </p:txBody>
      </p:sp>
      <p:grpSp>
        <p:nvGrpSpPr>
          <p:cNvPr id="14" name="Group 13"/>
          <p:cNvGrpSpPr/>
          <p:nvPr/>
        </p:nvGrpSpPr>
        <p:grpSpPr>
          <a:xfrm>
            <a:off x="437035" y="3591931"/>
            <a:ext cx="3916229" cy="2167571"/>
            <a:chOff x="437035" y="3591931"/>
            <a:chExt cx="3916229" cy="2167571"/>
          </a:xfrm>
        </p:grpSpPr>
        <p:pic>
          <p:nvPicPr>
            <p:cNvPr id="1036" name="Picture 12" descr="http://i.imgur.com/3emQTo1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68" t="19931" r="21113" b="22324"/>
            <a:stretch/>
          </p:blipFill>
          <p:spPr bwMode="auto">
            <a:xfrm>
              <a:off x="437035" y="3591931"/>
              <a:ext cx="3916229" cy="2138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495048" y="3591931"/>
              <a:ext cx="2269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Transitional behaviour</a:t>
              </a:r>
              <a:endParaRPr lang="en-N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599269" y="5390170"/>
              <a:ext cx="16500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Brittle fractures</a:t>
              </a:r>
              <a:endParaRPr lang="en-N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 flipV="1">
              <a:off x="3215345" y="4657189"/>
              <a:ext cx="580608" cy="77152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85588" y="4472523"/>
              <a:ext cx="15439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Ductile folding</a:t>
              </a:r>
              <a:endParaRPr lang="en-N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21" name="Straight Arrow Connector 20"/>
          <p:cNvCxnSpPr>
            <a:stCxn id="1036" idx="3"/>
          </p:cNvCxnSpPr>
          <p:nvPr/>
        </p:nvCxnSpPr>
        <p:spPr>
          <a:xfrm flipV="1">
            <a:off x="4353264" y="4505683"/>
            <a:ext cx="815618" cy="1554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8" name="Picture 14" descr="http://www.designspotter.com/media/2/I10020865/013034,4323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54" t="3719" r="49140" b="8394"/>
          <a:stretch/>
        </p:blipFill>
        <p:spPr bwMode="auto">
          <a:xfrm rot="19539688">
            <a:off x="5864592" y="2616689"/>
            <a:ext cx="1141893" cy="2891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 rot="3202570">
            <a:off x="5993241" y="3186895"/>
            <a:ext cx="23782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dirty="0" smtClean="0"/>
              <a:t>Increasing temperature</a:t>
            </a:r>
          </a:p>
          <a:p>
            <a:pPr algn="ctr"/>
            <a:r>
              <a:rPr lang="en-NZ" dirty="0" smtClean="0"/>
              <a:t>Increasing ductility</a:t>
            </a:r>
            <a:endParaRPr lang="en-NZ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320989" y="3280875"/>
            <a:ext cx="1389118" cy="210746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414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893" y="1130157"/>
            <a:ext cx="4905375" cy="33909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332" y="1130157"/>
            <a:ext cx="3751561" cy="5311740"/>
          </a:xfrm>
        </p:spPr>
        <p:txBody>
          <a:bodyPr>
            <a:normAutofit/>
          </a:bodyPr>
          <a:lstStyle/>
          <a:p>
            <a:r>
              <a:rPr lang="en-NZ" dirty="0" smtClean="0"/>
              <a:t>Temperature increases with depth</a:t>
            </a:r>
          </a:p>
          <a:p>
            <a:pPr lvl="1"/>
            <a:r>
              <a:rPr lang="en-NZ" dirty="0" smtClean="0"/>
              <a:t>Rocks deform differently when hot</a:t>
            </a:r>
          </a:p>
          <a:p>
            <a:pPr lvl="1"/>
            <a:r>
              <a:rPr lang="en-NZ" dirty="0"/>
              <a:t>Less prone to fracturing, more prone to folding</a:t>
            </a:r>
          </a:p>
          <a:p>
            <a:r>
              <a:rPr lang="en-NZ" dirty="0" smtClean="0"/>
              <a:t>So does pressure</a:t>
            </a:r>
          </a:p>
          <a:p>
            <a:pPr lvl="1"/>
            <a:r>
              <a:rPr lang="en-NZ" dirty="0" smtClean="0"/>
              <a:t>Rocks deform differently when squeezed</a:t>
            </a:r>
          </a:p>
          <a:p>
            <a:pPr lvl="1"/>
            <a:r>
              <a:rPr lang="en-NZ" dirty="0" smtClean="0"/>
              <a:t>Less prone to fracturing, more prone to folding</a:t>
            </a:r>
            <a:endParaRPr lang="en-N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The role of depth in the crust</a:t>
            </a:r>
            <a:endParaRPr lang="en-NZ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218176" y="1036731"/>
            <a:ext cx="2279904" cy="1219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5193792" y="1731675"/>
            <a:ext cx="24384" cy="169545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572000" y="4881312"/>
            <a:ext cx="4130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 smtClean="0"/>
              <a:t>Expect to see less fracturing at depth!</a:t>
            </a:r>
            <a:endParaRPr lang="en-NZ" sz="3600" dirty="0"/>
          </a:p>
        </p:txBody>
      </p:sp>
    </p:spTree>
    <p:extLst>
      <p:ext uri="{BB962C8B-B14F-4D97-AF65-F5344CB8AC3E}">
        <p14:creationId xmlns:p14="http://schemas.microsoft.com/office/powerpoint/2010/main" val="216651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76" y="955499"/>
            <a:ext cx="8637215" cy="535726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5443072" y="1076178"/>
            <a:ext cx="3617901" cy="3953022"/>
          </a:xfrm>
          <a:prstGeom prst="rect">
            <a:avLst/>
          </a:prstGeom>
          <a:solidFill>
            <a:srgbClr val="FF00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Rectangle 8"/>
          <p:cNvSpPr/>
          <p:nvPr/>
        </p:nvSpPr>
        <p:spPr>
          <a:xfrm>
            <a:off x="1103586" y="1076178"/>
            <a:ext cx="3617901" cy="3953022"/>
          </a:xfrm>
          <a:prstGeom prst="rect">
            <a:avLst/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Fracture, flow, pressure, temperature</a:t>
            </a:r>
            <a:endParaRPr lang="en-NZ" dirty="0"/>
          </a:p>
        </p:txBody>
      </p:sp>
      <p:sp>
        <p:nvSpPr>
          <p:cNvPr id="5" name="TextBox 4"/>
          <p:cNvSpPr txBox="1"/>
          <p:nvPr/>
        </p:nvSpPr>
        <p:spPr>
          <a:xfrm>
            <a:off x="1433014" y="3680669"/>
            <a:ext cx="15414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 smtClean="0"/>
              <a:t>Fracture at</a:t>
            </a:r>
          </a:p>
          <a:p>
            <a:r>
              <a:rPr lang="en-NZ" dirty="0" smtClean="0"/>
              <a:t>low confining </a:t>
            </a:r>
          </a:p>
          <a:p>
            <a:r>
              <a:rPr lang="en-NZ" dirty="0" smtClean="0"/>
              <a:t>stress</a:t>
            </a:r>
            <a:endParaRPr lang="en-NZ" dirty="0"/>
          </a:p>
        </p:txBody>
      </p:sp>
      <p:sp>
        <p:nvSpPr>
          <p:cNvPr id="6" name="TextBox 5"/>
          <p:cNvSpPr txBox="1"/>
          <p:nvPr/>
        </p:nvSpPr>
        <p:spPr>
          <a:xfrm>
            <a:off x="1558118" y="1130156"/>
            <a:ext cx="1649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Flow at higher confining stress</a:t>
            </a:r>
            <a:endParaRPr lang="en-NZ" dirty="0"/>
          </a:p>
        </p:txBody>
      </p:sp>
      <p:sp>
        <p:nvSpPr>
          <p:cNvPr id="7" name="TextBox 6"/>
          <p:cNvSpPr txBox="1"/>
          <p:nvPr/>
        </p:nvSpPr>
        <p:spPr>
          <a:xfrm>
            <a:off x="5963624" y="3611161"/>
            <a:ext cx="2032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 smtClean="0"/>
              <a:t>Fracture at</a:t>
            </a:r>
          </a:p>
          <a:p>
            <a:r>
              <a:rPr lang="en-NZ" dirty="0" smtClean="0"/>
              <a:t>low </a:t>
            </a:r>
            <a:r>
              <a:rPr lang="en-NZ" dirty="0" smtClean="0"/>
              <a:t>confining stress</a:t>
            </a:r>
            <a:endParaRPr lang="en-NZ" dirty="0"/>
          </a:p>
        </p:txBody>
      </p:sp>
      <p:sp>
        <p:nvSpPr>
          <p:cNvPr id="8" name="TextBox 7"/>
          <p:cNvSpPr txBox="1"/>
          <p:nvPr/>
        </p:nvSpPr>
        <p:spPr>
          <a:xfrm>
            <a:off x="7249501" y="2937840"/>
            <a:ext cx="1649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Flow at </a:t>
            </a:r>
            <a:r>
              <a:rPr lang="en-NZ" dirty="0" smtClean="0"/>
              <a:t>higher confining stress</a:t>
            </a:r>
            <a:endParaRPr lang="en-NZ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111690" y="1453321"/>
            <a:ext cx="423080" cy="202685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6957707">
            <a:off x="2536645" y="2404616"/>
            <a:ext cx="1927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 smtClean="0"/>
              <a:t>Increased strength</a:t>
            </a:r>
            <a:endParaRPr lang="en-NZ" dirty="0"/>
          </a:p>
        </p:txBody>
      </p:sp>
      <p:sp>
        <p:nvSpPr>
          <p:cNvPr id="12" name="TextBox 11"/>
          <p:cNvSpPr txBox="1"/>
          <p:nvPr/>
        </p:nvSpPr>
        <p:spPr>
          <a:xfrm>
            <a:off x="4721487" y="5928038"/>
            <a:ext cx="39799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4400" dirty="0" smtClean="0"/>
              <a:t>This is limestone</a:t>
            </a:r>
            <a:endParaRPr lang="en-NZ" sz="4400" dirty="0"/>
          </a:p>
        </p:txBody>
      </p:sp>
      <p:sp>
        <p:nvSpPr>
          <p:cNvPr id="13" name="TextBox 12"/>
          <p:cNvSpPr txBox="1"/>
          <p:nvPr/>
        </p:nvSpPr>
        <p:spPr>
          <a:xfrm>
            <a:off x="1892300" y="5507321"/>
            <a:ext cx="1835567" cy="369332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NZ" b="1" dirty="0" smtClean="0">
                <a:solidFill>
                  <a:schemeClr val="bg1"/>
                </a:solidFill>
              </a:rPr>
              <a:t>Low temperature</a:t>
            </a:r>
            <a:endParaRPr lang="en-NZ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35700" y="5507321"/>
            <a:ext cx="1877694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NZ" b="1" dirty="0" smtClean="0">
                <a:solidFill>
                  <a:schemeClr val="bg1"/>
                </a:solidFill>
              </a:rPr>
              <a:t>High temperature</a:t>
            </a:r>
            <a:endParaRPr lang="en-NZ" b="1" dirty="0">
              <a:solidFill>
                <a:schemeClr val="bg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727867" y="1453321"/>
            <a:ext cx="4385527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721022" y="2824921"/>
            <a:ext cx="4385527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527800" y="1453321"/>
            <a:ext cx="0" cy="137160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654494" y="1623857"/>
            <a:ext cx="21579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b="1" dirty="0" smtClean="0"/>
              <a:t>Big strength reduction with temperature</a:t>
            </a:r>
            <a:endParaRPr lang="en-NZ" sz="2000" b="1" dirty="0"/>
          </a:p>
        </p:txBody>
      </p:sp>
      <p:sp>
        <p:nvSpPr>
          <p:cNvPr id="22" name="TextBox 21"/>
          <p:cNvSpPr txBox="1"/>
          <p:nvPr/>
        </p:nvSpPr>
        <p:spPr>
          <a:xfrm rot="1647291">
            <a:off x="1387018" y="3172896"/>
            <a:ext cx="165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 smtClean="0"/>
              <a:t>Strain softening</a:t>
            </a:r>
            <a:endParaRPr lang="en-NZ" dirty="0"/>
          </a:p>
        </p:txBody>
      </p:sp>
      <p:sp>
        <p:nvSpPr>
          <p:cNvPr id="23" name="TextBox 22"/>
          <p:cNvSpPr txBox="1"/>
          <p:nvPr/>
        </p:nvSpPr>
        <p:spPr>
          <a:xfrm rot="20687264">
            <a:off x="1607891" y="2017940"/>
            <a:ext cx="1733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 smtClean="0"/>
              <a:t>Strain hardening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45356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1" grpId="0"/>
      <p:bldP spid="12" grpId="0"/>
      <p:bldP spid="20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Quartz at high temperatures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638" y="1130157"/>
            <a:ext cx="5485546" cy="51869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82184" y="1521868"/>
            <a:ext cx="31517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 smtClean="0"/>
              <a:t>Increased temperature of quartz (depth) leads to decreased strength</a:t>
            </a:r>
            <a:endParaRPr lang="en-NZ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447209" y="4254991"/>
            <a:ext cx="35031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 smtClean="0"/>
              <a:t>Trade </a:t>
            </a:r>
            <a:r>
              <a:rPr lang="en-NZ" sz="3200" dirty="0" smtClean="0"/>
              <a:t>off : confining stress strengthens, temperature weakens</a:t>
            </a:r>
            <a:endParaRPr lang="en-NZ" sz="3200" dirty="0"/>
          </a:p>
        </p:txBody>
      </p:sp>
      <p:cxnSp>
        <p:nvCxnSpPr>
          <p:cNvPr id="7" name="Straight Arrow Connector 6"/>
          <p:cNvCxnSpPr/>
          <p:nvPr/>
        </p:nvCxnSpPr>
        <p:spPr>
          <a:xfrm rot="9435955" flipV="1">
            <a:off x="3189253" y="2316921"/>
            <a:ext cx="423080" cy="202685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4793662">
            <a:off x="2431495" y="2894185"/>
            <a:ext cx="2426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400" b="1" dirty="0" smtClean="0"/>
              <a:t>Reduced strength</a:t>
            </a:r>
            <a:endParaRPr lang="en-NZ" sz="2400" b="1" dirty="0"/>
          </a:p>
        </p:txBody>
      </p:sp>
      <p:sp>
        <p:nvSpPr>
          <p:cNvPr id="6" name="TextBox 5"/>
          <p:cNvSpPr txBox="1"/>
          <p:nvPr/>
        </p:nvSpPr>
        <p:spPr>
          <a:xfrm rot="17650269">
            <a:off x="742296" y="3020465"/>
            <a:ext cx="2674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 smtClean="0"/>
              <a:t>Elastic strain accumulation</a:t>
            </a:r>
            <a:endParaRPr lang="en-NZ" dirty="0"/>
          </a:p>
        </p:txBody>
      </p:sp>
      <p:sp>
        <p:nvSpPr>
          <p:cNvPr id="11" name="TextBox 10"/>
          <p:cNvSpPr txBox="1"/>
          <p:nvPr/>
        </p:nvSpPr>
        <p:spPr>
          <a:xfrm rot="17843876">
            <a:off x="1147580" y="4658110"/>
            <a:ext cx="1680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 smtClean="0"/>
              <a:t>No elastic strain</a:t>
            </a:r>
            <a:endParaRPr lang="en-NZ" dirty="0"/>
          </a:p>
        </p:txBody>
      </p:sp>
      <p:sp>
        <p:nvSpPr>
          <p:cNvPr id="12" name="Freeform 11"/>
          <p:cNvSpPr/>
          <p:nvPr/>
        </p:nvSpPr>
        <p:spPr>
          <a:xfrm>
            <a:off x="1282700" y="3835400"/>
            <a:ext cx="2197100" cy="1854200"/>
          </a:xfrm>
          <a:custGeom>
            <a:avLst/>
            <a:gdLst>
              <a:gd name="connsiteX0" fmla="*/ 0 w 2197100"/>
              <a:gd name="connsiteY0" fmla="*/ 1854200 h 1854200"/>
              <a:gd name="connsiteX1" fmla="*/ 698500 w 2197100"/>
              <a:gd name="connsiteY1" fmla="*/ 622300 h 1854200"/>
              <a:gd name="connsiteX2" fmla="*/ 1244600 w 2197100"/>
              <a:gd name="connsiteY2" fmla="*/ 127000 h 1854200"/>
              <a:gd name="connsiteX3" fmla="*/ 1625600 w 2197100"/>
              <a:gd name="connsiteY3" fmla="*/ 25400 h 1854200"/>
              <a:gd name="connsiteX4" fmla="*/ 2197100 w 2197100"/>
              <a:gd name="connsiteY4" fmla="*/ 0 h 185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7100" h="1854200">
                <a:moveTo>
                  <a:pt x="0" y="1854200"/>
                </a:moveTo>
                <a:cubicBezTo>
                  <a:pt x="245533" y="1382183"/>
                  <a:pt x="491067" y="910167"/>
                  <a:pt x="698500" y="622300"/>
                </a:cubicBezTo>
                <a:cubicBezTo>
                  <a:pt x="905933" y="334433"/>
                  <a:pt x="1090083" y="226483"/>
                  <a:pt x="1244600" y="127000"/>
                </a:cubicBezTo>
                <a:cubicBezTo>
                  <a:pt x="1399117" y="27517"/>
                  <a:pt x="1466850" y="46567"/>
                  <a:pt x="1625600" y="25400"/>
                </a:cubicBezTo>
                <a:cubicBezTo>
                  <a:pt x="1784350" y="4233"/>
                  <a:pt x="1990725" y="2116"/>
                  <a:pt x="2197100" y="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3" name="TextBox 12"/>
          <p:cNvSpPr txBox="1"/>
          <p:nvPr/>
        </p:nvSpPr>
        <p:spPr>
          <a:xfrm>
            <a:off x="1749346" y="1539965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 smtClean="0"/>
              <a:t>yield</a:t>
            </a:r>
            <a:endParaRPr lang="en-NZ" dirty="0"/>
          </a:p>
        </p:txBody>
      </p:sp>
      <p:cxnSp>
        <p:nvCxnSpPr>
          <p:cNvPr id="15" name="Straight Arrow Connector 14"/>
          <p:cNvCxnSpPr>
            <a:stCxn id="13" idx="3"/>
          </p:cNvCxnSpPr>
          <p:nvPr/>
        </p:nvCxnSpPr>
        <p:spPr>
          <a:xfrm>
            <a:off x="2381250" y="1724631"/>
            <a:ext cx="558215" cy="1846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871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11" grpId="0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The </a:t>
            </a:r>
            <a:r>
              <a:rPr lang="en-NZ" dirty="0" smtClean="0"/>
              <a:t>Brittle-plastic </a:t>
            </a:r>
            <a:r>
              <a:rPr lang="en-NZ" dirty="0" smtClean="0"/>
              <a:t>transition</a:t>
            </a:r>
            <a:endParaRPr lang="en-NZ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83" y="1116842"/>
            <a:ext cx="8747456" cy="51725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83" y="1116842"/>
            <a:ext cx="8747456" cy="51725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83" y="1116842"/>
            <a:ext cx="8747456" cy="51725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83" y="1116842"/>
            <a:ext cx="8747456" cy="51725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83" y="1116842"/>
            <a:ext cx="8747456" cy="51725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83" y="1116842"/>
            <a:ext cx="8747456" cy="51725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83" y="1116842"/>
            <a:ext cx="8747456" cy="51725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83" y="1116842"/>
            <a:ext cx="8747456" cy="5172501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7366000" y="2120900"/>
            <a:ext cx="723900" cy="13462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 rot="3770089">
            <a:off x="7058527" y="2515429"/>
            <a:ext cx="16354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400" dirty="0" smtClean="0"/>
              <a:t>Increase with depth</a:t>
            </a:r>
            <a:endParaRPr lang="en-NZ" sz="1400" dirty="0"/>
          </a:p>
        </p:txBody>
      </p:sp>
      <p:cxnSp>
        <p:nvCxnSpPr>
          <p:cNvPr id="18" name="Straight Arrow Connector 17"/>
          <p:cNvCxnSpPr/>
          <p:nvPr/>
        </p:nvCxnSpPr>
        <p:spPr>
          <a:xfrm rot="3574015">
            <a:off x="7579650" y="4446250"/>
            <a:ext cx="723900" cy="13462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18058680">
            <a:off x="7521036" y="5178704"/>
            <a:ext cx="841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400" dirty="0" smtClean="0"/>
              <a:t>decrease</a:t>
            </a:r>
            <a:endParaRPr lang="en-NZ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001100" y="772938"/>
            <a:ext cx="5327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 smtClean="0"/>
              <a:t>Under what circumstances might earthquakes occur deeper?</a:t>
            </a:r>
            <a:endParaRPr lang="en-NZ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5575300" y="2120900"/>
            <a:ext cx="1540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err="1" smtClean="0"/>
              <a:t>Cataclasites</a:t>
            </a:r>
            <a:r>
              <a:rPr lang="en-NZ" dirty="0" smtClean="0"/>
              <a:t> and gouges are ductile but not plastic</a:t>
            </a:r>
            <a:endParaRPr lang="en-NZ" dirty="0"/>
          </a:p>
        </p:txBody>
      </p:sp>
      <p:sp>
        <p:nvSpPr>
          <p:cNvPr id="21" name="TextBox 20"/>
          <p:cNvSpPr txBox="1"/>
          <p:nvPr/>
        </p:nvSpPr>
        <p:spPr>
          <a:xfrm>
            <a:off x="975579" y="6198969"/>
            <a:ext cx="690067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NZ" b="1" dirty="0" smtClean="0"/>
              <a:t>Ductile deformation is continuous at outcrop and hand specimen scale</a:t>
            </a:r>
          </a:p>
          <a:p>
            <a:r>
              <a:rPr lang="en-NZ" b="1" dirty="0" smtClean="0"/>
              <a:t>Plastic deformation is continuous, even at microscopic level</a:t>
            </a:r>
            <a:endParaRPr lang="en-NZ" b="1" dirty="0"/>
          </a:p>
        </p:txBody>
      </p:sp>
    </p:spTree>
    <p:extLst>
      <p:ext uri="{BB962C8B-B14F-4D97-AF65-F5344CB8AC3E}">
        <p14:creationId xmlns:p14="http://schemas.microsoft.com/office/powerpoint/2010/main" val="94864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  <p:bldP spid="7" grpId="0"/>
      <p:bldP spid="20" grpId="0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3" descr="npo000019">
            <a:hlinkClick r:id="" action="ppaction://macro?name=ToggleSize"/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539875"/>
            <a:ext cx="6324600" cy="431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Glacial Processes &gt; Rheology</a:t>
            </a:r>
            <a:endParaRPr lang="en-US" alt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6992" y="1130157"/>
            <a:ext cx="3011424" cy="5311740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 smtClean="0"/>
              <a:t>glacier starts moving when somewhere in the glacier, stresses exceed the plastic limit of snow at that P-T.</a:t>
            </a:r>
          </a:p>
          <a:p>
            <a:r>
              <a:rPr lang="en-US" altLang="en-US" dirty="0" smtClean="0"/>
              <a:t>The upper part of the glacier is elastic </a:t>
            </a:r>
          </a:p>
          <a:p>
            <a:pPr lvl="1"/>
            <a:r>
              <a:rPr lang="en-US" altLang="en-US" dirty="0" smtClean="0"/>
              <a:t>Crevasses form in the upper part and do not continue into plastic part</a:t>
            </a:r>
          </a:p>
          <a:p>
            <a:r>
              <a:rPr lang="en-US" altLang="en-US" dirty="0" smtClean="0"/>
              <a:t>The lower part of the glacier deforms </a:t>
            </a:r>
            <a:r>
              <a:rPr lang="en-US" altLang="en-US" dirty="0" err="1" smtClean="0"/>
              <a:t>plasticly</a:t>
            </a:r>
            <a:r>
              <a:rPr lang="en-US" altLang="en-US" dirty="0" smtClean="0"/>
              <a:t> </a:t>
            </a:r>
            <a:r>
              <a:rPr lang="en-US" altLang="en-US" dirty="0" smtClean="0"/>
              <a:t>below 40 m depth</a:t>
            </a:r>
          </a:p>
        </p:txBody>
      </p:sp>
    </p:spTree>
    <p:extLst>
      <p:ext uri="{BB962C8B-B14F-4D97-AF65-F5344CB8AC3E}">
        <p14:creationId xmlns:p14="http://schemas.microsoft.com/office/powerpoint/2010/main" val="43623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529995"/>
            <a:ext cx="4000500" cy="2647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4075" y="3328721"/>
            <a:ext cx="4010025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83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7725"/>
            <a:ext cx="8373460" cy="867773"/>
          </a:xfrm>
        </p:spPr>
        <p:txBody>
          <a:bodyPr>
            <a:normAutofit fontScale="90000"/>
          </a:bodyPr>
          <a:lstStyle/>
          <a:p>
            <a:r>
              <a:rPr lang="en-NZ" dirty="0" smtClean="0"/>
              <a:t>Brittle extensional fractures (crevasses)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853440"/>
            <a:ext cx="7886700" cy="5588457"/>
          </a:xfrm>
        </p:spPr>
        <p:txBody>
          <a:bodyPr/>
          <a:lstStyle/>
          <a:p>
            <a:r>
              <a:rPr lang="en-NZ" dirty="0" smtClean="0"/>
              <a:t>Franz Josef ice moving over uneven bedrock</a:t>
            </a:r>
            <a:endParaRPr lang="en-NZ" dirty="0"/>
          </a:p>
        </p:txBody>
      </p:sp>
      <p:pic>
        <p:nvPicPr>
          <p:cNvPr id="3074" name="Picture 2" descr="Franz Josef Glacier aerial pho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69534"/>
            <a:ext cx="7620000" cy="507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49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7725"/>
            <a:ext cx="8210550" cy="867773"/>
          </a:xfrm>
        </p:spPr>
        <p:txBody>
          <a:bodyPr>
            <a:normAutofit fontScale="90000"/>
          </a:bodyPr>
          <a:lstStyle/>
          <a:p>
            <a:r>
              <a:rPr lang="en-NZ" dirty="0" smtClean="0"/>
              <a:t>Ductile (probably plastic) folding </a:t>
            </a:r>
            <a:r>
              <a:rPr lang="en-NZ" dirty="0" smtClean="0"/>
              <a:t>in ice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327904"/>
            <a:ext cx="7886700" cy="1113993"/>
          </a:xfrm>
        </p:spPr>
        <p:txBody>
          <a:bodyPr>
            <a:normAutofit/>
          </a:bodyPr>
          <a:lstStyle/>
          <a:p>
            <a:r>
              <a:rPr lang="en-NZ" dirty="0" smtClean="0"/>
              <a:t>Intermediate-scale folding by internal </a:t>
            </a:r>
            <a:r>
              <a:rPr lang="en-NZ" dirty="0" smtClean="0"/>
              <a:t>plastic deformation </a:t>
            </a:r>
            <a:r>
              <a:rPr lang="en-NZ" dirty="0" smtClean="0"/>
              <a:t>of the Crusoe </a:t>
            </a:r>
            <a:r>
              <a:rPr lang="en-NZ" dirty="0"/>
              <a:t>Glacier. </a:t>
            </a:r>
          </a:p>
        </p:txBody>
      </p:sp>
      <p:pic>
        <p:nvPicPr>
          <p:cNvPr id="2050" name="Picture 2" descr="http://www.swisseduc.ch/glaciers/axel_heiberg/crusoe_glacier/crusoe_front_west/icons/cursoe_glacier_fo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808" y="955498"/>
            <a:ext cx="6382512" cy="42523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11808" y="955498"/>
            <a:ext cx="6382512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NZ" dirty="0">
                <a:hlinkClick r:id="rId3"/>
              </a:rPr>
              <a:t>http://</a:t>
            </a:r>
            <a:r>
              <a:rPr lang="en-NZ" dirty="0" smtClean="0">
                <a:hlinkClick r:id="rId3"/>
              </a:rPr>
              <a:t>www.swisseduc.ch/glaciers/axel_heiberg/crusoe_glacier/crusoe_front_west/index-en.html?id=2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27860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7725"/>
            <a:ext cx="5162550" cy="867773"/>
          </a:xfrm>
        </p:spPr>
        <p:txBody>
          <a:bodyPr/>
          <a:lstStyle/>
          <a:p>
            <a:r>
              <a:rPr lang="en-NZ" dirty="0" smtClean="0"/>
              <a:t>Ductile folding </a:t>
            </a:r>
            <a:r>
              <a:rPr lang="en-NZ" dirty="0" smtClean="0"/>
              <a:t>in ice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30157"/>
            <a:ext cx="4111180" cy="5311740"/>
          </a:xfrm>
        </p:spPr>
        <p:txBody>
          <a:bodyPr/>
          <a:lstStyle/>
          <a:p>
            <a:r>
              <a:rPr lang="en-NZ" dirty="0" smtClean="0"/>
              <a:t>Ductile deformation </a:t>
            </a:r>
            <a:r>
              <a:rPr lang="en-NZ" dirty="0" smtClean="0"/>
              <a:t>folds debris layering deep in a glacier, and is then exhumed in the ablation zone</a:t>
            </a:r>
          </a:p>
          <a:p>
            <a:r>
              <a:rPr lang="en-NZ" dirty="0" smtClean="0"/>
              <a:t>Small scale example</a:t>
            </a: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7939" b="8861"/>
          <a:stretch/>
        </p:blipFill>
        <p:spPr>
          <a:xfrm>
            <a:off x="4739830" y="1365503"/>
            <a:ext cx="4029075" cy="4754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4739830" y="5474208"/>
            <a:ext cx="4029075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NZ" dirty="0">
                <a:hlinkClick r:id="rId3"/>
              </a:rPr>
              <a:t>http://</a:t>
            </a:r>
            <a:r>
              <a:rPr lang="en-NZ" dirty="0" smtClean="0">
                <a:hlinkClick r:id="rId3"/>
              </a:rPr>
              <a:t>www.swisseduc.ch/glaciers/earth_icy_planet/glaciers05-en.html?id=6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07816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1435" y="1033970"/>
            <a:ext cx="2466975" cy="17240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3651" y="2783747"/>
            <a:ext cx="5381625" cy="3581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Typical material behaviour modes 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03" y="1008218"/>
            <a:ext cx="3662934" cy="1547852"/>
          </a:xfrm>
        </p:spPr>
        <p:txBody>
          <a:bodyPr>
            <a:normAutofit fontScale="77500" lnSpcReduction="20000"/>
          </a:bodyPr>
          <a:lstStyle/>
          <a:p>
            <a:r>
              <a:rPr lang="en-NZ" dirty="0" smtClean="0"/>
              <a:t>Most rocks not ideal (not on the points of the triangle</a:t>
            </a:r>
          </a:p>
          <a:p>
            <a:r>
              <a:rPr lang="en-NZ" dirty="0" smtClean="0"/>
              <a:t>Most rocks dominated by two behaviour modes (not middle of circle)</a:t>
            </a:r>
            <a:endParaRPr lang="en-NZ" dirty="0"/>
          </a:p>
        </p:txBody>
      </p:sp>
      <p:sp>
        <p:nvSpPr>
          <p:cNvPr id="5" name="TextBox 4"/>
          <p:cNvSpPr txBox="1"/>
          <p:nvPr/>
        </p:nvSpPr>
        <p:spPr>
          <a:xfrm>
            <a:off x="6857229" y="1855383"/>
            <a:ext cx="10583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 smtClean="0">
                <a:latin typeface="Calibri" panose="020F0502020204030204" pitchFamily="34" charset="0"/>
              </a:rPr>
              <a:t>σ</a:t>
            </a:r>
            <a:r>
              <a:rPr lang="en-NZ" sz="32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l-GR" sz="32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∝</a:t>
            </a:r>
            <a:r>
              <a:rPr lang="en-NZ" sz="32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l-GR" sz="3200" b="1" dirty="0" smtClean="0">
                <a:latin typeface="Calibri" panose="020F0502020204030204" pitchFamily="34" charset="0"/>
                <a:ea typeface="Cambria Math" panose="02040503050406030204" pitchFamily="18" charset="0"/>
              </a:rPr>
              <a:t>ε</a:t>
            </a:r>
            <a:endParaRPr lang="en-NZ" sz="3200" b="1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639187" y="1855383"/>
            <a:ext cx="1109021" cy="9026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244208" y="17285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3025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Brittle </a:t>
            </a:r>
            <a:r>
              <a:rPr lang="en-NZ" dirty="0" smtClean="0"/>
              <a:t>plastic transition </a:t>
            </a:r>
            <a:r>
              <a:rPr lang="en-NZ" dirty="0" smtClean="0"/>
              <a:t>in ice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folding of crevasses closed by compression</a:t>
            </a: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248" y="1573480"/>
            <a:ext cx="7302627" cy="48684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718435" y="6072565"/>
            <a:ext cx="542544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NZ" dirty="0">
                <a:hlinkClick r:id="rId3"/>
              </a:rPr>
              <a:t>http://www.crevassezone.org/photos/2520L-(Fault).</a:t>
            </a:r>
            <a:r>
              <a:rPr lang="en-NZ" dirty="0" smtClean="0">
                <a:hlinkClick r:id="rId3"/>
              </a:rPr>
              <a:t>jpg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30770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Brittle faulting of feldspar in granite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365" y="1121146"/>
            <a:ext cx="7113270" cy="53207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5366" y="5722883"/>
            <a:ext cx="7113270" cy="584775"/>
          </a:xfrm>
          <a:prstGeom prst="rect">
            <a:avLst/>
          </a:prstGeom>
          <a:solidFill>
            <a:srgbClr val="FF0000">
              <a:alpha val="28000"/>
            </a:srgbClr>
          </a:solidFill>
        </p:spPr>
        <p:txBody>
          <a:bodyPr wrap="square" rtlCol="0">
            <a:spAutoFit/>
          </a:bodyPr>
          <a:lstStyle/>
          <a:p>
            <a:r>
              <a:rPr lang="en-NZ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Difficult to see shear in bulk of the rock</a:t>
            </a:r>
            <a:endParaRPr lang="en-NZ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253912" y="1624777"/>
            <a:ext cx="6874723" cy="521377"/>
          </a:xfrm>
          <a:custGeom>
            <a:avLst/>
            <a:gdLst>
              <a:gd name="connsiteX0" fmla="*/ 0 w 6874723"/>
              <a:gd name="connsiteY0" fmla="*/ 252120 h 521377"/>
              <a:gd name="connsiteX1" fmla="*/ 3009900 w 6874723"/>
              <a:gd name="connsiteY1" fmla="*/ 518820 h 521377"/>
              <a:gd name="connsiteX2" fmla="*/ 5092700 w 6874723"/>
              <a:gd name="connsiteY2" fmla="*/ 366420 h 521377"/>
              <a:gd name="connsiteX3" fmla="*/ 6718300 w 6874723"/>
              <a:gd name="connsiteY3" fmla="*/ 36220 h 521377"/>
              <a:gd name="connsiteX4" fmla="*/ 6718300 w 6874723"/>
              <a:gd name="connsiteY4" fmla="*/ 23520 h 521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74723" h="521377">
                <a:moveTo>
                  <a:pt x="0" y="252120"/>
                </a:moveTo>
                <a:cubicBezTo>
                  <a:pt x="1080558" y="375945"/>
                  <a:pt x="2161117" y="499770"/>
                  <a:pt x="3009900" y="518820"/>
                </a:cubicBezTo>
                <a:cubicBezTo>
                  <a:pt x="3858683" y="537870"/>
                  <a:pt x="4474633" y="446853"/>
                  <a:pt x="5092700" y="366420"/>
                </a:cubicBezTo>
                <a:cubicBezTo>
                  <a:pt x="5710767" y="285987"/>
                  <a:pt x="6447367" y="93370"/>
                  <a:pt x="6718300" y="36220"/>
                </a:cubicBezTo>
                <a:cubicBezTo>
                  <a:pt x="6989233" y="-20930"/>
                  <a:pt x="6853766" y="1295"/>
                  <a:pt x="6718300" y="23520"/>
                </a:cubicBezTo>
              </a:path>
            </a:pathLst>
          </a:custGeom>
          <a:noFill/>
          <a:ln w="571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TextBox 6"/>
          <p:cNvSpPr txBox="1"/>
          <p:nvPr/>
        </p:nvSpPr>
        <p:spPr>
          <a:xfrm>
            <a:off x="2859736" y="2233484"/>
            <a:ext cx="3424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 smtClean="0"/>
              <a:t>Slight foliation of quartz and micas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18151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4" name="Picture 4" descr="http://www.ugr.es/~jmmm/Fotos/big/DSCN15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10" y="1083364"/>
            <a:ext cx="7078718" cy="530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65"/>
          <a:stretch/>
        </p:blipFill>
        <p:spPr>
          <a:xfrm>
            <a:off x="4785645" y="522068"/>
            <a:ext cx="4358355" cy="59198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6717" y="1002291"/>
            <a:ext cx="27135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Feldspar brittle</a:t>
            </a:r>
            <a:endParaRPr lang="en-NZ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011214" y="1592317"/>
            <a:ext cx="1981915" cy="7882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020256" y="1720183"/>
            <a:ext cx="1981915" cy="7882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713888" y="1464451"/>
            <a:ext cx="1981915" cy="7882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020256" y="3052277"/>
            <a:ext cx="27603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Quartz plastic</a:t>
            </a:r>
            <a:endParaRPr lang="en-NZ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42234" y="4083270"/>
            <a:ext cx="2175642" cy="1150883"/>
          </a:xfrm>
          <a:prstGeom prst="rect">
            <a:avLst/>
          </a:prstGeom>
          <a:solidFill>
            <a:srgbClr val="FF0000">
              <a:alpha val="22000"/>
            </a:srgb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955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Lecture plan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3-4 weeks, then Jarg Pettinga</a:t>
            </a:r>
          </a:p>
          <a:p>
            <a:r>
              <a:rPr lang="en-NZ" dirty="0" smtClean="0"/>
              <a:t>Frictional regime</a:t>
            </a:r>
          </a:p>
          <a:p>
            <a:pPr lvl="1"/>
            <a:r>
              <a:rPr lang="en-NZ" dirty="0" smtClean="0"/>
              <a:t>Brittle faulting (mechanics, mechanisms, fault rocks)</a:t>
            </a:r>
          </a:p>
          <a:p>
            <a:pPr lvl="1"/>
            <a:r>
              <a:rPr lang="en-NZ" dirty="0" smtClean="0"/>
              <a:t>Fault classification </a:t>
            </a:r>
          </a:p>
          <a:p>
            <a:r>
              <a:rPr lang="en-NZ" dirty="0" smtClean="0"/>
              <a:t>Ductile deformation</a:t>
            </a:r>
          </a:p>
          <a:p>
            <a:pPr lvl="1"/>
            <a:r>
              <a:rPr lang="en-NZ" dirty="0" smtClean="0"/>
              <a:t>Ductile deformation mechanisms</a:t>
            </a:r>
          </a:p>
          <a:p>
            <a:pPr lvl="1"/>
            <a:r>
              <a:rPr lang="en-NZ" dirty="0" smtClean="0"/>
              <a:t>Folds</a:t>
            </a:r>
          </a:p>
          <a:p>
            <a:pPr lvl="1"/>
            <a:r>
              <a:rPr lang="en-NZ" dirty="0" smtClean="0"/>
              <a:t>Folding</a:t>
            </a:r>
          </a:p>
          <a:p>
            <a:r>
              <a:rPr lang="en-NZ" dirty="0" smtClean="0"/>
              <a:t>Foliations and </a:t>
            </a:r>
            <a:r>
              <a:rPr lang="en-NZ" dirty="0" err="1" smtClean="0"/>
              <a:t>lineations</a:t>
            </a:r>
            <a:endParaRPr lang="en-NZ" dirty="0" smtClean="0"/>
          </a:p>
          <a:p>
            <a:r>
              <a:rPr lang="en-NZ" dirty="0" smtClean="0"/>
              <a:t>Shear zones and kinematic indicators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46987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651" y="2783747"/>
            <a:ext cx="5381625" cy="3581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Typical material behaviour modes 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03" y="1008218"/>
            <a:ext cx="3662934" cy="1547852"/>
          </a:xfrm>
        </p:spPr>
        <p:txBody>
          <a:bodyPr>
            <a:normAutofit fontScale="77500" lnSpcReduction="20000"/>
          </a:bodyPr>
          <a:lstStyle/>
          <a:p>
            <a:r>
              <a:rPr lang="en-NZ" dirty="0" smtClean="0"/>
              <a:t>Most rocks not ideal (not on the points of the triangle</a:t>
            </a:r>
          </a:p>
          <a:p>
            <a:r>
              <a:rPr lang="en-NZ" dirty="0"/>
              <a:t>Most rocks dominated by two behaviour modes (not middle of circle)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938727" y="3087014"/>
            <a:ext cx="2886075" cy="2653020"/>
            <a:chOff x="938727" y="3087014"/>
            <a:chExt cx="2886075" cy="2653020"/>
          </a:xfrm>
        </p:grpSpPr>
        <p:sp>
          <p:nvSpPr>
            <p:cNvPr id="8" name="TextBox 7"/>
            <p:cNvSpPr txBox="1"/>
            <p:nvPr/>
          </p:nvSpPr>
          <p:spPr>
            <a:xfrm>
              <a:off x="1223827" y="5155259"/>
              <a:ext cx="97334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3200" b="1" dirty="0" smtClean="0">
                  <a:latin typeface="Calibri" panose="020F0502020204030204" pitchFamily="34" charset="0"/>
                </a:rPr>
                <a:t>ε</a:t>
              </a:r>
              <a:r>
                <a:rPr lang="en-NZ" sz="3200" b="1" dirty="0" smtClean="0">
                  <a:latin typeface="Calibri" panose="020F0502020204030204" pitchFamily="34" charset="0"/>
                </a:rPr>
                <a:t> </a:t>
              </a:r>
              <a:r>
                <a:rPr lang="el-GR" sz="3200" b="1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∝</a:t>
              </a:r>
              <a:r>
                <a:rPr lang="en-NZ" sz="3200" b="1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 t</a:t>
              </a:r>
              <a:endParaRPr lang="en-NZ" sz="3200" b="1" dirty="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8727" y="3087014"/>
              <a:ext cx="2886075" cy="1724025"/>
            </a:xfrm>
            <a:prstGeom prst="rect">
              <a:avLst/>
            </a:prstGeom>
          </p:spPr>
        </p:pic>
        <p:cxnSp>
          <p:nvCxnSpPr>
            <p:cNvPr id="13" name="Straight Arrow Connector 12"/>
            <p:cNvCxnSpPr/>
            <p:nvPr/>
          </p:nvCxnSpPr>
          <p:spPr>
            <a:xfrm>
              <a:off x="2197170" y="4811039"/>
              <a:ext cx="436302" cy="63660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029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651" y="2783747"/>
            <a:ext cx="5381625" cy="3581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Typical material behaviour modes 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03" y="1008218"/>
            <a:ext cx="3662934" cy="1547852"/>
          </a:xfrm>
        </p:spPr>
        <p:txBody>
          <a:bodyPr>
            <a:normAutofit fontScale="77500" lnSpcReduction="20000"/>
          </a:bodyPr>
          <a:lstStyle/>
          <a:p>
            <a:r>
              <a:rPr lang="en-NZ" dirty="0" smtClean="0"/>
              <a:t>Most rocks not ideal (not on the points of the triangle</a:t>
            </a:r>
          </a:p>
          <a:p>
            <a:r>
              <a:rPr lang="en-NZ" dirty="0"/>
              <a:t>Most rocks dominated by two behaviour modes (not middle of circle)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217920" y="3138487"/>
            <a:ext cx="349948" cy="26405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644258" y="4641122"/>
            <a:ext cx="247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 smtClean="0"/>
              <a:t>irrecoverable strain above yield strength</a:t>
            </a:r>
            <a:endParaRPr lang="en-NZ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3176" y="1281112"/>
            <a:ext cx="3124200" cy="1857375"/>
          </a:xfrm>
          <a:prstGeom prst="rect">
            <a:avLst/>
          </a:prstGeom>
        </p:spPr>
      </p:pic>
      <p:sp>
        <p:nvSpPr>
          <p:cNvPr id="11" name="Freeform 10"/>
          <p:cNvSpPr/>
          <p:nvPr/>
        </p:nvSpPr>
        <p:spPr>
          <a:xfrm>
            <a:off x="7388352" y="1999488"/>
            <a:ext cx="1158240" cy="134112"/>
          </a:xfrm>
          <a:custGeom>
            <a:avLst/>
            <a:gdLst>
              <a:gd name="connsiteX0" fmla="*/ 0 w 1158240"/>
              <a:gd name="connsiteY0" fmla="*/ 0 h 134112"/>
              <a:gd name="connsiteX1" fmla="*/ 829056 w 1158240"/>
              <a:gd name="connsiteY1" fmla="*/ 60960 h 134112"/>
              <a:gd name="connsiteX2" fmla="*/ 1158240 w 1158240"/>
              <a:gd name="connsiteY2" fmla="*/ 134112 h 134112"/>
              <a:gd name="connsiteX3" fmla="*/ 1158240 w 1158240"/>
              <a:gd name="connsiteY3" fmla="*/ 134112 h 134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8240" h="134112">
                <a:moveTo>
                  <a:pt x="0" y="0"/>
                </a:moveTo>
                <a:cubicBezTo>
                  <a:pt x="318008" y="19304"/>
                  <a:pt x="636016" y="38608"/>
                  <a:pt x="829056" y="60960"/>
                </a:cubicBezTo>
                <a:cubicBezTo>
                  <a:pt x="1022096" y="83312"/>
                  <a:pt x="1158240" y="134112"/>
                  <a:pt x="1158240" y="134112"/>
                </a:cubicBezTo>
                <a:lnTo>
                  <a:pt x="1158240" y="134112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2" name="Freeform 11"/>
          <p:cNvSpPr/>
          <p:nvPr/>
        </p:nvSpPr>
        <p:spPr>
          <a:xfrm>
            <a:off x="7388352" y="1865376"/>
            <a:ext cx="1146048" cy="109728"/>
          </a:xfrm>
          <a:custGeom>
            <a:avLst/>
            <a:gdLst>
              <a:gd name="connsiteX0" fmla="*/ 0 w 1146048"/>
              <a:gd name="connsiteY0" fmla="*/ 109728 h 109728"/>
              <a:gd name="connsiteX1" fmla="*/ 768096 w 1146048"/>
              <a:gd name="connsiteY1" fmla="*/ 48768 h 109728"/>
              <a:gd name="connsiteX2" fmla="*/ 1146048 w 1146048"/>
              <a:gd name="connsiteY2" fmla="*/ 0 h 109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6048" h="109728">
                <a:moveTo>
                  <a:pt x="0" y="109728"/>
                </a:moveTo>
                <a:lnTo>
                  <a:pt x="768096" y="48768"/>
                </a:lnTo>
                <a:cubicBezTo>
                  <a:pt x="959104" y="30480"/>
                  <a:pt x="1052576" y="15240"/>
                  <a:pt x="1146048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5" name="TextBox 14"/>
          <p:cNvSpPr txBox="1"/>
          <p:nvPr/>
        </p:nvSpPr>
        <p:spPr>
          <a:xfrm>
            <a:off x="7388352" y="1341680"/>
            <a:ext cx="171470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NZ" dirty="0" smtClean="0"/>
              <a:t>strain hardening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406081" y="2236399"/>
            <a:ext cx="1640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 smtClean="0"/>
              <a:t>strain softening</a:t>
            </a:r>
            <a:endParaRPr lang="en-NZ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243072" y="5791200"/>
            <a:ext cx="2133600" cy="2438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576882" y="5421868"/>
            <a:ext cx="1465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 smtClean="0"/>
              <a:t>crystallization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5043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651" y="2783747"/>
            <a:ext cx="5381625" cy="3581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Typical material behaviour modes 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03" y="1008218"/>
            <a:ext cx="3662934" cy="1547852"/>
          </a:xfrm>
        </p:spPr>
        <p:txBody>
          <a:bodyPr>
            <a:normAutofit fontScale="77500" lnSpcReduction="20000"/>
          </a:bodyPr>
          <a:lstStyle/>
          <a:p>
            <a:r>
              <a:rPr lang="en-NZ" dirty="0" smtClean="0"/>
              <a:t>Most rocks not ideal (not on the points of the triangle</a:t>
            </a:r>
          </a:p>
          <a:p>
            <a:r>
              <a:rPr lang="en-NZ" dirty="0"/>
              <a:t>Most rocks dominated by two behaviour modes (not middle of circle)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678" y="2556070"/>
            <a:ext cx="2490875" cy="1693795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>
            <a:off x="2817128" y="3488311"/>
            <a:ext cx="572248" cy="4636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671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651" y="2783747"/>
            <a:ext cx="5381625" cy="3581400"/>
          </a:xfrm>
          <a:prstGeom prst="rect">
            <a:avLst/>
          </a:prstGeom>
        </p:spPr>
      </p:pic>
      <p:pic>
        <p:nvPicPr>
          <p:cNvPr id="1028" name="Picture 4" descr="http://4.bp.blogspot.com/-f4YWCMOxXOs/T_OMyxgahUI/AAAAAAAAHLs/WFDDDVdI_88/s1600/EAP+Grave+9_OTI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0" t="21634" r="18986" b="2851"/>
          <a:stretch/>
        </p:blipFill>
        <p:spPr bwMode="auto">
          <a:xfrm>
            <a:off x="6085144" y="2023577"/>
            <a:ext cx="2626277" cy="204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Typical material behaviour modes 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03" y="1008218"/>
            <a:ext cx="3662934" cy="1547852"/>
          </a:xfrm>
        </p:spPr>
        <p:txBody>
          <a:bodyPr>
            <a:normAutofit fontScale="77500" lnSpcReduction="20000"/>
          </a:bodyPr>
          <a:lstStyle/>
          <a:p>
            <a:r>
              <a:rPr lang="en-NZ" dirty="0" smtClean="0"/>
              <a:t>Most rocks not ideal (not on the points of the triangle</a:t>
            </a:r>
          </a:p>
          <a:p>
            <a:r>
              <a:rPr lang="en-NZ" dirty="0"/>
              <a:t>Most rocks dominated by two behaviour modes (not middle of circle)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83936" y="768657"/>
            <a:ext cx="3347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Marble seat that deforms </a:t>
            </a:r>
            <a:r>
              <a:rPr lang="en-NZ" b="1" dirty="0" smtClean="0"/>
              <a:t>permanently, without rupturing,</a:t>
            </a:r>
            <a:r>
              <a:rPr lang="en-NZ" dirty="0" smtClean="0"/>
              <a:t> under its own weight, strain accumulates with </a:t>
            </a:r>
            <a:r>
              <a:rPr lang="en-NZ" b="1" dirty="0" smtClean="0"/>
              <a:t>time</a:t>
            </a:r>
            <a:endParaRPr lang="en-NZ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659337" y="4178217"/>
            <a:ext cx="22717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Seat won’t deform without stress (e.g. lying on ground)</a:t>
            </a:r>
            <a:endParaRPr lang="en-NZ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6085144" y="4091457"/>
            <a:ext cx="449768" cy="1010090"/>
          </a:xfrm>
          <a:prstGeom prst="straightConnector1">
            <a:avLst/>
          </a:prstGeom>
          <a:ln w="28575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596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651" y="2783747"/>
            <a:ext cx="5381625" cy="3581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Typical material behaviour modes 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03" y="1008218"/>
            <a:ext cx="3662934" cy="2490886"/>
          </a:xfrm>
        </p:spPr>
        <p:txBody>
          <a:bodyPr>
            <a:normAutofit/>
          </a:bodyPr>
          <a:lstStyle/>
          <a:p>
            <a:r>
              <a:rPr lang="en-NZ" sz="2200" dirty="0" smtClean="0"/>
              <a:t>Most rocks not ideal (not on the points of the triangle</a:t>
            </a:r>
          </a:p>
          <a:p>
            <a:r>
              <a:rPr lang="en-NZ" sz="2200" dirty="0"/>
              <a:t>Most rocks dominated by two behaviour modes (not middle of circle</a:t>
            </a:r>
            <a:r>
              <a:rPr lang="en-NZ" sz="2200" dirty="0" smtClean="0"/>
              <a:t>)</a:t>
            </a:r>
          </a:p>
          <a:p>
            <a:r>
              <a:rPr lang="en-NZ" sz="2200" dirty="0" smtClean="0"/>
              <a:t>Typically elastic plastic</a:t>
            </a:r>
            <a:endParaRPr lang="en-NZ" sz="22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085144" y="4091457"/>
            <a:ext cx="449768" cy="1010090"/>
          </a:xfrm>
          <a:prstGeom prst="straightConnector1">
            <a:avLst/>
          </a:prstGeom>
          <a:ln w="28575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659337" y="4178217"/>
            <a:ext cx="22717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Seat won’t deform without stress (e.g. lying on ground)</a:t>
            </a:r>
            <a:endParaRPr lang="en-NZ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354327" y="2997333"/>
            <a:ext cx="2242797" cy="328509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5260996" y="4799086"/>
            <a:ext cx="1219200" cy="168707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3376555" y="5424546"/>
            <a:ext cx="3064295" cy="5517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4" descr="http://4.bp.blogspot.com/-f4YWCMOxXOs/T_OMyxgahUI/AAAAAAAAHLs/WFDDDVdI_88/s1600/EAP+Grave+9_OTI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0" t="21634" r="18986" b="2851"/>
          <a:stretch/>
        </p:blipFill>
        <p:spPr bwMode="auto">
          <a:xfrm>
            <a:off x="6085144" y="2023577"/>
            <a:ext cx="2626277" cy="204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5583936" y="768657"/>
            <a:ext cx="3347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Marble seat that deforms </a:t>
            </a:r>
            <a:r>
              <a:rPr lang="en-NZ" b="1" dirty="0" smtClean="0"/>
              <a:t>permanently, without rupturing,</a:t>
            </a:r>
            <a:r>
              <a:rPr lang="en-NZ" dirty="0" smtClean="0"/>
              <a:t> under its own weight, strain accumulates with </a:t>
            </a:r>
            <a:r>
              <a:rPr lang="en-NZ" b="1" dirty="0" smtClean="0"/>
              <a:t>time</a:t>
            </a:r>
            <a:endParaRPr lang="en-NZ" b="1" dirty="0"/>
          </a:p>
        </p:txBody>
      </p:sp>
    </p:spTree>
    <p:extLst>
      <p:ext uri="{BB962C8B-B14F-4D97-AF65-F5344CB8AC3E}">
        <p14:creationId xmlns:p14="http://schemas.microsoft.com/office/powerpoint/2010/main" val="358261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651" y="2783747"/>
            <a:ext cx="5381625" cy="3581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Typical material behaviour modes 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03" y="1008218"/>
            <a:ext cx="3662934" cy="1547852"/>
          </a:xfrm>
        </p:spPr>
        <p:txBody>
          <a:bodyPr>
            <a:noAutofit/>
          </a:bodyPr>
          <a:lstStyle/>
          <a:p>
            <a:r>
              <a:rPr lang="en-NZ" sz="2200" dirty="0"/>
              <a:t>Most rocks not ideal (not on the points of the triangle</a:t>
            </a:r>
          </a:p>
          <a:p>
            <a:r>
              <a:rPr lang="en-NZ" sz="2200" dirty="0"/>
              <a:t>Most rocks dominated by two behaviour modes (not middle of circle)</a:t>
            </a:r>
          </a:p>
          <a:p>
            <a:r>
              <a:rPr lang="en-NZ" sz="2200" dirty="0"/>
              <a:t>Typically elastic plastic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548702" y="2722293"/>
            <a:ext cx="1901952" cy="2767584"/>
          </a:xfrm>
          <a:prstGeom prst="line">
            <a:avLst/>
          </a:prstGeom>
          <a:ln w="571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3354516">
            <a:off x="5323906" y="3515683"/>
            <a:ext cx="29999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 smtClean="0"/>
              <a:t>Most rocks lie along this axis</a:t>
            </a:r>
          </a:p>
          <a:p>
            <a:r>
              <a:rPr lang="en-NZ" dirty="0" smtClean="0"/>
              <a:t>Small components of viscosity</a:t>
            </a:r>
            <a:endParaRPr lang="en-NZ" dirty="0"/>
          </a:p>
        </p:txBody>
      </p:sp>
      <p:sp>
        <p:nvSpPr>
          <p:cNvPr id="12" name="TextBox 11"/>
          <p:cNvSpPr txBox="1"/>
          <p:nvPr/>
        </p:nvSpPr>
        <p:spPr>
          <a:xfrm rot="3328812">
            <a:off x="4098279" y="4073924"/>
            <a:ext cx="4297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Movements within the triangle controlled by </a:t>
            </a:r>
            <a:r>
              <a:rPr lang="en-NZ" b="1" u="sng" dirty="0" smtClean="0"/>
              <a:t>temperature, pressure </a:t>
            </a:r>
            <a:r>
              <a:rPr lang="en-NZ" dirty="0" smtClean="0"/>
              <a:t>and rock type 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1853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651" y="2783747"/>
            <a:ext cx="5381625" cy="35814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048" y="843240"/>
            <a:ext cx="5174742" cy="2052765"/>
          </a:xfrm>
        </p:spPr>
        <p:txBody>
          <a:bodyPr>
            <a:normAutofit lnSpcReduction="10000"/>
          </a:bodyPr>
          <a:lstStyle/>
          <a:p>
            <a:r>
              <a:rPr lang="en-NZ" sz="2400" dirty="0" smtClean="0"/>
              <a:t>Lets think about glass…</a:t>
            </a:r>
          </a:p>
          <a:p>
            <a:r>
              <a:rPr lang="en-NZ" sz="2400" dirty="0" smtClean="0"/>
              <a:t>At low temperatures bottle </a:t>
            </a:r>
            <a:r>
              <a:rPr lang="en-NZ" sz="2400" dirty="0"/>
              <a:t>is </a:t>
            </a:r>
            <a:r>
              <a:rPr lang="en-NZ" sz="2400" dirty="0" smtClean="0"/>
              <a:t>strong</a:t>
            </a:r>
          </a:p>
          <a:p>
            <a:r>
              <a:rPr lang="en-NZ" sz="2400" dirty="0" smtClean="0"/>
              <a:t>Brittle - fractures </a:t>
            </a:r>
            <a:r>
              <a:rPr lang="en-NZ" sz="2400" dirty="0"/>
              <a:t>at very small </a:t>
            </a:r>
            <a:r>
              <a:rPr lang="en-NZ" sz="2400" dirty="0" smtClean="0"/>
              <a:t>strains</a:t>
            </a:r>
          </a:p>
          <a:p>
            <a:r>
              <a:rPr lang="en-NZ" sz="2400" dirty="0" smtClean="0"/>
              <a:t>At high temperature malleable at small stresses (even air pressure)</a:t>
            </a:r>
          </a:p>
          <a:p>
            <a:endParaRPr lang="en-NZ" sz="2400" dirty="0"/>
          </a:p>
        </p:txBody>
      </p:sp>
      <p:pic>
        <p:nvPicPr>
          <p:cNvPr id="1026" name="Picture 2" descr="http://www.glastechnik-berlin.de/qzy45/images/Glasflasche-Gruen2-0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145" y="3591931"/>
            <a:ext cx="2079912" cy="27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ordsfromsonobe.files.wordpress.com/2012/04/green-glass-bottl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05" r="33228" b="2875"/>
          <a:stretch/>
        </p:blipFill>
        <p:spPr bwMode="auto">
          <a:xfrm rot="19548978">
            <a:off x="6021862" y="2767966"/>
            <a:ext cx="853440" cy="277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33.media.tumblr.com/8e23afa1a6cbbb5d1f5b6a642122a5fa/tumblr_mngr0xz6kt1qmk3j7o1_12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144" y="243968"/>
            <a:ext cx="2286856" cy="228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The role of temperature</a:t>
            </a:r>
            <a:endParaRPr lang="en-NZ" dirty="0"/>
          </a:p>
        </p:txBody>
      </p:sp>
      <p:pic>
        <p:nvPicPr>
          <p:cNvPr id="12" name="Picture 6" descr="http://thumbs.dreamstime.com/z/broken-green-wine-bottle-2825645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7" t="9921" r="19286" b="3004"/>
          <a:stretch/>
        </p:blipFill>
        <p:spPr bwMode="auto">
          <a:xfrm>
            <a:off x="7015842" y="1159222"/>
            <a:ext cx="1267968" cy="195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Arrow Connector 20"/>
          <p:cNvCxnSpPr>
            <a:stCxn id="1036" idx="3"/>
          </p:cNvCxnSpPr>
          <p:nvPr/>
        </p:nvCxnSpPr>
        <p:spPr>
          <a:xfrm flipV="1">
            <a:off x="4353264" y="4505683"/>
            <a:ext cx="815618" cy="1554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183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ART_LEFT" val="222"/>
  <p:tag name="START_TOP" val="36"/>
  <p:tag name="START_WIDTH" val="498"/>
  <p:tag name="START_HEIGHT" val="339.5"/>
  <p:tag name="START_ZORDERPOSITION" val="1"/>
  <p:tag name="TOGGLESIZE_ISEXPANDED" val="NO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3087</TotalTime>
  <Words>851</Words>
  <Application>Microsoft Office PowerPoint</Application>
  <PresentationFormat>On-screen Show (4:3)</PresentationFormat>
  <Paragraphs>129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Office Theme</vt:lpstr>
      <vt:lpstr>Geol 244 – structural geology</vt:lpstr>
      <vt:lpstr>Typical material behaviour modes </vt:lpstr>
      <vt:lpstr>Typical material behaviour modes </vt:lpstr>
      <vt:lpstr>Typical material behaviour modes </vt:lpstr>
      <vt:lpstr>Typical material behaviour modes </vt:lpstr>
      <vt:lpstr>Typical material behaviour modes </vt:lpstr>
      <vt:lpstr>Typical material behaviour modes </vt:lpstr>
      <vt:lpstr>Typical material behaviour modes </vt:lpstr>
      <vt:lpstr>The role of temperature</vt:lpstr>
      <vt:lpstr>The role of temperature</vt:lpstr>
      <vt:lpstr>The role of depth in the crust</vt:lpstr>
      <vt:lpstr>Fracture, flow, pressure, temperature</vt:lpstr>
      <vt:lpstr>Quartz at high temperatures</vt:lpstr>
      <vt:lpstr>The Brittle-plastic transition</vt:lpstr>
      <vt:lpstr>Glacial Processes &gt; Rheology</vt:lpstr>
      <vt:lpstr>PowerPoint Presentation</vt:lpstr>
      <vt:lpstr>Brittle extensional fractures (crevasses)</vt:lpstr>
      <vt:lpstr>Ductile (probably plastic) folding in ice</vt:lpstr>
      <vt:lpstr>Ductile folding in ice</vt:lpstr>
      <vt:lpstr>Brittle plastic transition in ice</vt:lpstr>
      <vt:lpstr>Brittle faulting of feldspar in granite</vt:lpstr>
      <vt:lpstr>PowerPoint Presentation</vt:lpstr>
      <vt:lpstr>Lecture plan</vt:lpstr>
    </vt:vector>
  </TitlesOfParts>
  <Company>University of Canterbury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Brendan Duffy</dc:creator>
  <cp:lastModifiedBy>SSE</cp:lastModifiedBy>
  <cp:revision>87</cp:revision>
  <cp:lastPrinted>2014-09-05T03:52:29Z</cp:lastPrinted>
  <dcterms:created xsi:type="dcterms:W3CDTF">2014-06-03T04:23:00Z</dcterms:created>
  <dcterms:modified xsi:type="dcterms:W3CDTF">2014-09-07T10:33:23Z</dcterms:modified>
</cp:coreProperties>
</file>