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10" r:id="rId2"/>
    <p:sldId id="301" r:id="rId3"/>
    <p:sldId id="302" r:id="rId4"/>
    <p:sldId id="304" r:id="rId5"/>
    <p:sldId id="305" r:id="rId6"/>
    <p:sldId id="307" r:id="rId7"/>
    <p:sldId id="308" r:id="rId8"/>
    <p:sldId id="309" r:id="rId9"/>
    <p:sldId id="256" r:id="rId10"/>
    <p:sldId id="311" r:id="rId11"/>
    <p:sldId id="313" r:id="rId12"/>
    <p:sldId id="272" r:id="rId13"/>
    <p:sldId id="290" r:id="rId14"/>
    <p:sldId id="312" r:id="rId15"/>
    <p:sldId id="270" r:id="rId16"/>
    <p:sldId id="318" r:id="rId17"/>
    <p:sldId id="273" r:id="rId18"/>
    <p:sldId id="275" r:id="rId19"/>
    <p:sldId id="300" r:id="rId20"/>
    <p:sldId id="276" r:id="rId21"/>
    <p:sldId id="277" r:id="rId22"/>
    <p:sldId id="278" r:id="rId23"/>
    <p:sldId id="295" r:id="rId24"/>
    <p:sldId id="279" r:id="rId25"/>
    <p:sldId id="322" r:id="rId26"/>
    <p:sldId id="280" r:id="rId27"/>
    <p:sldId id="281" r:id="rId28"/>
    <p:sldId id="319" r:id="rId29"/>
    <p:sldId id="282" r:id="rId30"/>
    <p:sldId id="299" r:id="rId31"/>
    <p:sldId id="320" r:id="rId32"/>
    <p:sldId id="286" r:id="rId33"/>
    <p:sldId id="321" r:id="rId34"/>
    <p:sldId id="293" r:id="rId35"/>
    <p:sldId id="288" r:id="rId36"/>
    <p:sldId id="292"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94" autoAdjust="0"/>
    <p:restoredTop sz="86357" autoAdjust="0"/>
  </p:normalViewPr>
  <p:slideViewPr>
    <p:cSldViewPr snapToGrid="0">
      <p:cViewPr varScale="1">
        <p:scale>
          <a:sx n="79" d="100"/>
          <a:sy n="79" d="100"/>
        </p:scale>
        <p:origin x="1206" y="96"/>
      </p:cViewPr>
      <p:guideLst>
        <p:guide orient="horz" pos="2160"/>
        <p:guide pos="2880"/>
      </p:guideLst>
    </p:cSldViewPr>
  </p:slideViewPr>
  <p:outlineViewPr>
    <p:cViewPr>
      <p:scale>
        <a:sx n="33" d="100"/>
        <a:sy n="33" d="100"/>
      </p:scale>
      <p:origin x="0" y="-22638"/>
    </p:cViewPr>
    <p:sldLst>
      <p:sld r:id="rId1" collapse="1"/>
    </p:sldLst>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_rels/viewProps.xml.rels><?xml version="1.0" encoding="UTF-8" standalone="yes"?>
<Relationships xmlns="http://schemas.openxmlformats.org/package/2006/relationships"><Relationship Id="rId1"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ocuments\3%20TEACHING%20WORK\Geol244%20structure\lectures\calculating%20shear%20and%20normal%20stress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Documents\3%20TEACHING%20WORK\Geol244%20structure\lectures\calculating%20shear%20and%20normal%20stress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r>
              <a:rPr lang="el-GR" sz="1320" b="1" i="0" u="none" strike="noStrike" baseline="0" dirty="0" smtClean="0">
                <a:effectLst/>
              </a:rPr>
              <a:t>σ</a:t>
            </a:r>
            <a:r>
              <a:rPr lang="en-US" b="1" dirty="0" smtClean="0"/>
              <a:t>1 </a:t>
            </a:r>
            <a:r>
              <a:rPr lang="en-US" b="1" dirty="0"/>
              <a:t>is 15kpa</a:t>
            </a:r>
          </a:p>
        </c:rich>
      </c:tx>
      <c:layout>
        <c:manualLayout>
          <c:xMode val="edge"/>
          <c:yMode val="edge"/>
          <c:x val="0.20172319325566518"/>
          <c:y val="0.88693658929826757"/>
        </c:manualLayout>
      </c:layout>
      <c:overlay val="0"/>
      <c:spPr>
        <a:noFill/>
        <a:ln>
          <a:noFill/>
        </a:ln>
        <a:effectLst/>
      </c:spPr>
      <c:txPr>
        <a:bodyPr rot="0" spcFirstLastPara="1" vertOverflow="ellipsis" vert="horz" wrap="square" anchor="ctr" anchorCtr="1"/>
        <a:lstStyle/>
        <a:p>
          <a:pPr>
            <a:defRPr sz="132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90014739528496"/>
          <c:y val="0.12079481486497076"/>
          <c:w val="0.79404340654103267"/>
          <c:h val="0.65705059462931692"/>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0"/>
          </c:trendline>
          <c:xVal>
            <c:numRef>
              <c:f>Sheet1!$F$32:$F$41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Sheet1!$G$32:$G$41</c:f>
              <c:numCache>
                <c:formatCode>General</c:formatCode>
                <c:ptCount val="10"/>
                <c:pt idx="0">
                  <c:v>85</c:v>
                </c:pt>
                <c:pt idx="1">
                  <c:v>75</c:v>
                </c:pt>
                <c:pt idx="2">
                  <c:v>70</c:v>
                </c:pt>
                <c:pt idx="3">
                  <c:v>65</c:v>
                </c:pt>
                <c:pt idx="4">
                  <c:v>60</c:v>
                </c:pt>
                <c:pt idx="5">
                  <c:v>60</c:v>
                </c:pt>
                <c:pt idx="6">
                  <c:v>60</c:v>
                </c:pt>
                <c:pt idx="7">
                  <c:v>55</c:v>
                </c:pt>
                <c:pt idx="8">
                  <c:v>55</c:v>
                </c:pt>
                <c:pt idx="9">
                  <c:v>50</c:v>
                </c:pt>
              </c:numCache>
            </c:numRef>
          </c:yVal>
          <c:smooth val="0"/>
        </c:ser>
        <c:dLbls>
          <c:showLegendKey val="0"/>
          <c:showVal val="0"/>
          <c:showCatName val="0"/>
          <c:showSerName val="0"/>
          <c:showPercent val="0"/>
          <c:showBubbleSize val="0"/>
        </c:dLbls>
        <c:axId val="135844528"/>
        <c:axId val="7843776"/>
      </c:scatterChart>
      <c:valAx>
        <c:axId val="1358445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r>
                  <a:rPr lang="el-GR" b="1" dirty="0"/>
                  <a:t>σ</a:t>
                </a:r>
                <a:r>
                  <a:rPr lang="en-US" b="1" dirty="0"/>
                  <a:t>3</a:t>
                </a:r>
              </a:p>
            </c:rich>
          </c:tx>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7843776"/>
        <c:crosses val="autoZero"/>
        <c:crossBetween val="midCat"/>
      </c:valAx>
      <c:valAx>
        <c:axId val="7843776"/>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r>
                  <a:rPr lang="en-US"/>
                  <a:t>plane of max </a:t>
                </a:r>
                <a:r>
                  <a:rPr lang="el-GR"/>
                  <a:t>τ</a:t>
                </a:r>
                <a:r>
                  <a:rPr lang="en-NZ"/>
                  <a:t> </a:t>
                </a:r>
                <a:r>
                  <a:rPr lang="en-US"/>
                  <a:t>to </a:t>
                </a:r>
                <a:r>
                  <a:rPr lang="el-GR"/>
                  <a:t>σ</a:t>
                </a:r>
                <a:r>
                  <a:rPr lang="en-NZ"/>
                  <a:t>n</a:t>
                </a:r>
                <a:r>
                  <a:rPr lang="en-US"/>
                  <a:t> ratio</a:t>
                </a:r>
              </a:p>
            </c:rich>
          </c:tx>
          <c:layout>
            <c:manualLayout>
              <c:xMode val="edge"/>
              <c:yMode val="edge"/>
              <c:x val="3.6934441366574332E-2"/>
              <c:y val="0.2521592572948507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35844528"/>
        <c:crosses val="autoZero"/>
        <c:crossBetween val="midCat"/>
      </c:valAx>
      <c:spPr>
        <a:noFill/>
        <a:ln>
          <a:noFill/>
        </a:ln>
        <a:effectLst/>
      </c:spPr>
    </c:plotArea>
    <c:plotVisOnly val="1"/>
    <c:dispBlanksAs val="gap"/>
    <c:showDLblsOverMax val="0"/>
  </c:chart>
  <c:spPr>
    <a:noFill/>
    <a:ln>
      <a:noFill/>
    </a:ln>
    <a:effectLst/>
  </c:spPr>
  <c:txPr>
    <a:bodyPr/>
    <a:lstStyle/>
    <a:p>
      <a:pPr>
        <a:defRPr sz="11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sigma 1 is 15kpa</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0"/>
          </c:trendline>
          <c:xVal>
            <c:numRef>
              <c:f>Sheet1!$F$32:$F$41</c:f>
              <c:numCache>
                <c:formatCode>General</c:formatCode>
                <c:ptCount val="10"/>
                <c:pt idx="0">
                  <c:v>0</c:v>
                </c:pt>
                <c:pt idx="1">
                  <c:v>1</c:v>
                </c:pt>
                <c:pt idx="2">
                  <c:v>2</c:v>
                </c:pt>
                <c:pt idx="3">
                  <c:v>3</c:v>
                </c:pt>
                <c:pt idx="4">
                  <c:v>4</c:v>
                </c:pt>
                <c:pt idx="5">
                  <c:v>5</c:v>
                </c:pt>
                <c:pt idx="6">
                  <c:v>6</c:v>
                </c:pt>
                <c:pt idx="7">
                  <c:v>7</c:v>
                </c:pt>
                <c:pt idx="8">
                  <c:v>8</c:v>
                </c:pt>
                <c:pt idx="9">
                  <c:v>9</c:v>
                </c:pt>
              </c:numCache>
            </c:numRef>
          </c:xVal>
          <c:yVal>
            <c:numRef>
              <c:f>Sheet1!$G$32:$G$41</c:f>
              <c:numCache>
                <c:formatCode>General</c:formatCode>
                <c:ptCount val="10"/>
                <c:pt idx="0">
                  <c:v>85</c:v>
                </c:pt>
                <c:pt idx="1">
                  <c:v>75</c:v>
                </c:pt>
                <c:pt idx="2">
                  <c:v>70</c:v>
                </c:pt>
                <c:pt idx="3">
                  <c:v>65</c:v>
                </c:pt>
                <c:pt idx="4">
                  <c:v>60</c:v>
                </c:pt>
                <c:pt idx="5">
                  <c:v>60</c:v>
                </c:pt>
                <c:pt idx="6">
                  <c:v>60</c:v>
                </c:pt>
                <c:pt idx="7">
                  <c:v>55</c:v>
                </c:pt>
                <c:pt idx="8">
                  <c:v>55</c:v>
                </c:pt>
                <c:pt idx="9">
                  <c:v>50</c:v>
                </c:pt>
              </c:numCache>
            </c:numRef>
          </c:yVal>
          <c:smooth val="0"/>
        </c:ser>
        <c:dLbls>
          <c:showLegendKey val="0"/>
          <c:showVal val="0"/>
          <c:showCatName val="0"/>
          <c:showSerName val="0"/>
          <c:showPercent val="0"/>
          <c:showBubbleSize val="0"/>
        </c:dLbls>
        <c:axId val="137259136"/>
        <c:axId val="137847280"/>
      </c:scatterChart>
      <c:valAx>
        <c:axId val="1372591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l-GR"/>
                  <a:t>σ</a:t>
                </a:r>
                <a:r>
                  <a:rPr lang="en-US"/>
                  <a:t>3</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847280"/>
        <c:crosses val="autoZero"/>
        <c:crossBetween val="midCat"/>
      </c:valAx>
      <c:valAx>
        <c:axId val="137847280"/>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plane of max </a:t>
                </a:r>
                <a:r>
                  <a:rPr lang="el-GR"/>
                  <a:t>τ</a:t>
                </a:r>
                <a:r>
                  <a:rPr lang="en-NZ"/>
                  <a:t> </a:t>
                </a:r>
                <a:r>
                  <a:rPr lang="en-US"/>
                  <a:t>to </a:t>
                </a:r>
                <a:r>
                  <a:rPr lang="el-GR"/>
                  <a:t>σ</a:t>
                </a:r>
                <a:r>
                  <a:rPr lang="en-NZ"/>
                  <a:t>n</a:t>
                </a:r>
                <a:r>
                  <a:rPr lang="en-US"/>
                  <a:t> ratio</a:t>
                </a:r>
              </a:p>
            </c:rich>
          </c:tx>
          <c:layout>
            <c:manualLayout>
              <c:xMode val="edge"/>
              <c:yMode val="edge"/>
              <c:x val="3.6934441366574332E-2"/>
              <c:y val="0.2521592572948507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259136"/>
        <c:crosses val="autoZero"/>
        <c:crossBetween val="midCat"/>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3B3D1-B2A9-458F-A2B8-8E16036BA3DC}" type="datetimeFigureOut">
              <a:rPr lang="en-NZ" smtClean="0"/>
              <a:t>11/09/2014</a:t>
            </a:fld>
            <a:endParaRPr lang="en-N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BB6310-CB37-4ADA-861B-E2FFD9C60489}" type="slidenum">
              <a:rPr lang="en-NZ" smtClean="0"/>
              <a:t>‹#›</a:t>
            </a:fld>
            <a:endParaRPr lang="en-NZ"/>
          </a:p>
        </p:txBody>
      </p:sp>
    </p:spTree>
    <p:extLst>
      <p:ext uri="{BB962C8B-B14F-4D97-AF65-F5344CB8AC3E}">
        <p14:creationId xmlns:p14="http://schemas.microsoft.com/office/powerpoint/2010/main" val="1004440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A glacier starts moving when somewhere in the glacier, stresses exceed the plastic limit of snow at that P-T.</a:t>
            </a:r>
          </a:p>
          <a:p>
            <a:r>
              <a:rPr lang="en-US" altLang="en-US" dirty="0" smtClean="0"/>
              <a:t>The upper part of the glacier is elastic and brittle.  Crevasses form in the upper part and do not continue into plastic part</a:t>
            </a:r>
          </a:p>
          <a:p>
            <a:r>
              <a:rPr lang="en-US" altLang="en-US" dirty="0" smtClean="0"/>
              <a:t>The lower part of the glacier deforms </a:t>
            </a:r>
            <a:r>
              <a:rPr lang="en-US" altLang="en-US" dirty="0" err="1" smtClean="0"/>
              <a:t>ductilely</a:t>
            </a:r>
            <a:r>
              <a:rPr lang="en-US" altLang="en-US" dirty="0" smtClean="0"/>
              <a:t> (plastically or viscously) in response to ice-top elevation.</a:t>
            </a:r>
          </a:p>
          <a:p>
            <a:r>
              <a:rPr lang="en-US" altLang="en-US" dirty="0" smtClean="0"/>
              <a:t>Glaciers are plastic or very viscous, and can transport enormous quantities of sediment, without regard for the size of the particles.</a:t>
            </a:r>
          </a:p>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3</a:t>
            </a:fld>
            <a:endParaRPr lang="en-NZ"/>
          </a:p>
        </p:txBody>
      </p:sp>
    </p:spTree>
    <p:extLst>
      <p:ext uri="{BB962C8B-B14F-4D97-AF65-F5344CB8AC3E}">
        <p14:creationId xmlns:p14="http://schemas.microsoft.com/office/powerpoint/2010/main" val="4232850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23</a:t>
            </a:fld>
            <a:endParaRPr lang="en-NZ"/>
          </a:p>
        </p:txBody>
      </p:sp>
    </p:spTree>
    <p:extLst>
      <p:ext uri="{BB962C8B-B14F-4D97-AF65-F5344CB8AC3E}">
        <p14:creationId xmlns:p14="http://schemas.microsoft.com/office/powerpoint/2010/main" val="1756815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510AFF07-1899-4629-9F99-BC80038C7CB8}" type="slidenum">
              <a:rPr lang="de-DE" altLang="en-US" sz="1200">
                <a:latin typeface="Arial" panose="020B0604020202020204" pitchFamily="34" charset="0"/>
              </a:rPr>
              <a:pPr eaLnBrk="1" hangingPunct="1"/>
              <a:t>24</a:t>
            </a:fld>
            <a:endParaRPr lang="de-DE" altLang="en-US" sz="1200">
              <a:latin typeface="Arial" panose="020B0604020202020204"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NZ" sz="1000" dirty="0" smtClean="0"/>
              <a:t>Mode I Fractures (also called extension fractures, extensional fractures) are planar discontinuities in rocks, </a:t>
            </a:r>
            <a:br>
              <a:rPr lang="en-NZ" sz="1000" dirty="0" smtClean="0"/>
            </a:br>
            <a:r>
              <a:rPr lang="en-NZ" sz="1000" dirty="0" smtClean="0"/>
              <a:t>which have no shear offset. The two walls typically remain in matching contact. Commonly form vertical and parallel to max horizontal stress</a:t>
            </a:r>
            <a:br>
              <a:rPr lang="en-NZ" sz="1000" dirty="0" smtClean="0"/>
            </a:br>
            <a:r>
              <a:rPr lang="en-NZ" sz="1000" dirty="0" smtClean="0"/>
              <a:t>the compressive stresses in front of a mountain belt), folding (due to the bending of </a:t>
            </a:r>
            <a:br>
              <a:rPr lang="en-NZ" sz="1000" dirty="0" smtClean="0"/>
            </a:br>
            <a:r>
              <a:rPr lang="en-NZ" sz="1000" dirty="0" smtClean="0"/>
              <a:t>Stratification), fracture or discharge during elevation or cooling occur and are usually open. They often form under high fluid pressure (</a:t>
            </a:r>
            <a:r>
              <a:rPr lang="en-NZ" sz="1000" dirty="0" err="1" smtClean="0"/>
              <a:t>ie</a:t>
            </a:r>
            <a:r>
              <a:rPr lang="en-NZ" sz="1000" dirty="0" smtClean="0"/>
              <a:t> low effective stress), perpendicular to the minor principal stress.</a:t>
            </a:r>
            <a:endParaRPr lang="de-DE" altLang="en-US" sz="1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867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30</a:t>
            </a:fld>
            <a:endParaRPr lang="en-NZ"/>
          </a:p>
        </p:txBody>
      </p:sp>
    </p:spTree>
    <p:extLst>
      <p:ext uri="{BB962C8B-B14F-4D97-AF65-F5344CB8AC3E}">
        <p14:creationId xmlns:p14="http://schemas.microsoft.com/office/powerpoint/2010/main" val="28676702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21AC2A96-C1DF-4281-B643-E03CC64BA602}" type="slidenum">
              <a:rPr lang="de-DE" altLang="en-US" sz="1200">
                <a:latin typeface="Arial" panose="020B0604020202020204" pitchFamily="34" charset="0"/>
              </a:rPr>
              <a:pPr eaLnBrk="1" hangingPunct="1"/>
              <a:t>36</a:t>
            </a:fld>
            <a:endParaRPr lang="de-DE" altLang="en-US" sz="1200">
              <a:latin typeface="Arial" panose="020B0604020202020204"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mtClean="0">
                <a:latin typeface="Arial" panose="020B0604020202020204" pitchFamily="34" charset="0"/>
                <a:cs typeface="Arial" panose="020B0604020202020204" pitchFamily="34" charset="0"/>
              </a:rPr>
              <a:t>Im Falle eines anisotropen Gesteins gibt es zwei Hüllkurven, eine für die Bruchbildung entlang der Schieferung (inneres Paar), und eine für die gesamte Bruchbildung schräg zur Schieferung (äußeres Paar).Die Schieferungsorientierung hinsichtlich σ1, ist als Punkt auf dem Kreis gegeben. Das Gestein wird an der äußeren Hüllkurve brechen, wenn irgendein Punkt auf dem Kreis diese Hüllkurve berührt. Wenn der Punkt auf dem Kreis, der die Schieferung darstellt die innere Hüllkurve erreicht, bevor ein anderer Punkt auf dem gleichen Kreis die äußere Hüllkurve berührt, werden  sich entlang der Schieferung Brüche bilden. Die</a:t>
            </a:r>
            <a:r>
              <a:rPr lang="de-DE" altLang="en-US" b="1" smtClean="0">
                <a:latin typeface="Arial" panose="020B0604020202020204" pitchFamily="34" charset="0"/>
                <a:cs typeface="Arial" panose="020B0604020202020204" pitchFamily="34" charset="0"/>
              </a:rPr>
              <a:t> Animation</a:t>
            </a:r>
            <a:r>
              <a:rPr lang="de-DE" altLang="en-US" smtClean="0">
                <a:latin typeface="Arial" panose="020B0604020202020204" pitchFamily="34" charset="0"/>
                <a:cs typeface="Arial" panose="020B0604020202020204" pitchFamily="34" charset="0"/>
              </a:rPr>
              <a:t> zeigt, wie dieser Vorgang für vier Orientierungen der Fläche in einem Handstück abläuft. </a:t>
            </a:r>
          </a:p>
        </p:txBody>
      </p:sp>
    </p:spTree>
    <p:extLst>
      <p:ext uri="{BB962C8B-B14F-4D97-AF65-F5344CB8AC3E}">
        <p14:creationId xmlns:p14="http://schemas.microsoft.com/office/powerpoint/2010/main" val="1676606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4</a:t>
            </a:fld>
            <a:endParaRPr lang="en-NZ"/>
          </a:p>
        </p:txBody>
      </p:sp>
    </p:spTree>
    <p:extLst>
      <p:ext uri="{BB962C8B-B14F-4D97-AF65-F5344CB8AC3E}">
        <p14:creationId xmlns:p14="http://schemas.microsoft.com/office/powerpoint/2010/main" val="87126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7</a:t>
            </a:fld>
            <a:endParaRPr lang="en-NZ"/>
          </a:p>
        </p:txBody>
      </p:sp>
    </p:spTree>
    <p:extLst>
      <p:ext uri="{BB962C8B-B14F-4D97-AF65-F5344CB8AC3E}">
        <p14:creationId xmlns:p14="http://schemas.microsoft.com/office/powerpoint/2010/main" val="352862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most rocks are brittle at low temperature and low </a:t>
            </a:r>
            <a:r>
              <a:rPr lang="en-NZ" dirty="0" err="1" smtClean="0"/>
              <a:t>lithostatic</a:t>
            </a:r>
            <a:r>
              <a:rPr lang="en-NZ" dirty="0" smtClean="0"/>
              <a:t> stress</a:t>
            </a:r>
          </a:p>
          <a:p>
            <a:r>
              <a:rPr lang="en-NZ" dirty="0" smtClean="0"/>
              <a:t>virtually every rock at or near Earth’s surface exhibit evidence of brittle failure, i.e. deformation-induced </a:t>
            </a:r>
            <a:r>
              <a:rPr lang="en-NZ" b="1" dirty="0" smtClean="0"/>
              <a:t>loss of cohesion </a:t>
            </a:r>
          </a:p>
          <a:p>
            <a:r>
              <a:rPr lang="en-NZ" dirty="0" smtClean="0"/>
              <a:t> brittle failure results from irreversible and very rapid </a:t>
            </a:r>
            <a:r>
              <a:rPr lang="en-NZ" b="1" u="sng" dirty="0" smtClean="0"/>
              <a:t>fracturing</a:t>
            </a:r>
            <a:r>
              <a:rPr lang="en-NZ" dirty="0" smtClean="0"/>
              <a:t> – initiation, propagation and connection of cracks</a:t>
            </a:r>
            <a:endParaRPr lang="en-NZ" u="sng" dirty="0" smtClean="0"/>
          </a:p>
          <a:p>
            <a:r>
              <a:rPr lang="en-NZ" dirty="0" smtClean="0"/>
              <a:t>cracks are grain-scale planes that pre-exist or nucleate under stress on some microscopic defect of material</a:t>
            </a:r>
          </a:p>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10</a:t>
            </a:fld>
            <a:endParaRPr lang="en-NZ"/>
          </a:p>
        </p:txBody>
      </p:sp>
    </p:spTree>
    <p:extLst>
      <p:ext uri="{BB962C8B-B14F-4D97-AF65-F5344CB8AC3E}">
        <p14:creationId xmlns:p14="http://schemas.microsoft.com/office/powerpoint/2010/main" val="868136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lienbildplatzhalter 1"/>
          <p:cNvSpPr>
            <a:spLocks noGrp="1" noRot="1" noChangeAspect="1" noTextEdit="1"/>
          </p:cNvSpPr>
          <p:nvPr>
            <p:ph type="sldImg"/>
          </p:nvPr>
        </p:nvSpPr>
        <p:spPr>
          <a:ln/>
        </p:spPr>
      </p:sp>
      <p:sp>
        <p:nvSpPr>
          <p:cNvPr id="204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cs typeface="Arial" panose="020B0604020202020204" pitchFamily="34" charset="0"/>
            </a:endParaRPr>
          </a:p>
        </p:txBody>
      </p:sp>
      <p:sp>
        <p:nvSpPr>
          <p:cNvPr id="2048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57EAE433-F321-46FF-87E9-BD48FE0CEA8F}" type="slidenum">
              <a:rPr lang="de-DE" altLang="en-US" sz="1200">
                <a:latin typeface="Arial" panose="020B0604020202020204" pitchFamily="34" charset="0"/>
              </a:rPr>
              <a:pPr eaLnBrk="1" hangingPunct="1"/>
              <a:t>15</a:t>
            </a:fld>
            <a:endParaRPr lang="de-DE" altLang="en-US" sz="1200">
              <a:latin typeface="Arial" panose="020B0604020202020204" pitchFamily="34" charset="0"/>
            </a:endParaRPr>
          </a:p>
        </p:txBody>
      </p:sp>
    </p:spTree>
    <p:extLst>
      <p:ext uri="{BB962C8B-B14F-4D97-AF65-F5344CB8AC3E}">
        <p14:creationId xmlns:p14="http://schemas.microsoft.com/office/powerpoint/2010/main" val="410791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81BB6310-CB37-4ADA-861B-E2FFD9C60489}" type="slidenum">
              <a:rPr lang="en-NZ" smtClean="0"/>
              <a:t>17</a:t>
            </a:fld>
            <a:endParaRPr lang="en-NZ"/>
          </a:p>
        </p:txBody>
      </p:sp>
    </p:spTree>
    <p:extLst>
      <p:ext uri="{BB962C8B-B14F-4D97-AF65-F5344CB8AC3E}">
        <p14:creationId xmlns:p14="http://schemas.microsoft.com/office/powerpoint/2010/main" val="252923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6FAA1C96-7607-4CBA-B143-686480B45EBF}" type="slidenum">
              <a:rPr lang="de-DE" altLang="en-US" sz="1200">
                <a:latin typeface="Arial" panose="020B0604020202020204" pitchFamily="34" charset="0"/>
              </a:rPr>
              <a:pPr eaLnBrk="1" hangingPunct="1"/>
              <a:t>18</a:t>
            </a:fld>
            <a:endParaRPr lang="de-DE"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de-DE" altLang="en-US" sz="1000" dirty="0" smtClean="0">
                <a:latin typeface="Arial" panose="020B0604020202020204" pitchFamily="34" charset="0"/>
                <a:cs typeface="Arial" panose="020B0604020202020204" pitchFamily="34" charset="0"/>
              </a:rPr>
              <a:t>Scherbruch in Festkörpern von zwei Faktoren abhängt:</a:t>
            </a:r>
          </a:p>
          <a:p>
            <a:pPr eaLnBrk="1" hangingPunct="1"/>
            <a:r>
              <a:rPr lang="de-DE" altLang="en-US" sz="1000" dirty="0" smtClean="0">
                <a:latin typeface="Arial" panose="020B0604020202020204" pitchFamily="34" charset="0"/>
                <a:cs typeface="Arial" panose="020B0604020202020204" pitchFamily="34" charset="0"/>
              </a:rPr>
              <a:t>- einerseits vom Brechen von kohäsiven Bindungen zwischen Partikeln des intakten Gesteins (mit c bezeichnet),</a:t>
            </a:r>
          </a:p>
          <a:p>
            <a:pPr eaLnBrk="1" hangingPunct="1"/>
            <a:r>
              <a:rPr lang="de-DE" altLang="en-US" sz="1000" dirty="0" smtClean="0">
                <a:latin typeface="Arial" panose="020B0604020202020204" pitchFamily="34" charset="0"/>
                <a:cs typeface="Arial" panose="020B0604020202020204" pitchFamily="34" charset="0"/>
              </a:rPr>
              <a:t>- andererseits auf Reibungsgleiten zurückzuführen ist (bezeichnet mit μ, das proportional zur</a:t>
            </a:r>
          </a:p>
          <a:p>
            <a:pPr eaLnBrk="1" hangingPunct="1"/>
            <a:r>
              <a:rPr lang="de-DE" altLang="en-US" sz="1000" dirty="0" smtClean="0">
                <a:latin typeface="Arial" panose="020B0604020202020204" pitchFamily="34" charset="0"/>
                <a:cs typeface="Arial" panose="020B0604020202020204" pitchFamily="34" charset="0"/>
              </a:rPr>
              <a:t>kompressiven Normalspannung σN auf der potentiellen Bruchfläche ist), das eine lineare Beziehung</a:t>
            </a:r>
          </a:p>
          <a:p>
            <a:pPr eaLnBrk="1" hangingPunct="1"/>
            <a:r>
              <a:rPr lang="de-DE" altLang="en-US" sz="1000" dirty="0" smtClean="0">
                <a:latin typeface="Arial" panose="020B0604020202020204" pitchFamily="34" charset="0"/>
                <a:cs typeface="Arial" panose="020B0604020202020204" pitchFamily="34" charset="0"/>
              </a:rPr>
              <a:t>des Reibungsterms.</a:t>
            </a:r>
          </a:p>
          <a:p>
            <a:pPr eaLnBrk="1" hangingPunct="1"/>
            <a:r>
              <a:rPr lang="de-DE" altLang="en-US" sz="1000" dirty="0" smtClean="0">
                <a:latin typeface="Arial" panose="020B0604020202020204" pitchFamily="34" charset="0"/>
                <a:cs typeface="Arial" panose="020B0604020202020204" pitchFamily="34" charset="0"/>
              </a:rPr>
              <a:t>Diese physikalische Interpretation sagt eine lineare Zunahme der Gesteinsfestigkeit mit der</a:t>
            </a:r>
          </a:p>
          <a:p>
            <a:pPr eaLnBrk="1" hangingPunct="1"/>
            <a:r>
              <a:rPr lang="de-DE" altLang="en-US" sz="1000" dirty="0" smtClean="0">
                <a:latin typeface="Arial" panose="020B0604020202020204" pitchFamily="34" charset="0"/>
                <a:cs typeface="Arial" panose="020B0604020202020204" pitchFamily="34" charset="0"/>
              </a:rPr>
              <a:t>Normalspannung voraus, die auf das Gestein wirkt, und stimmt mit sehr vielen Experimenten</a:t>
            </a:r>
          </a:p>
          <a:p>
            <a:pPr eaLnBrk="1" hangingPunct="1"/>
            <a:r>
              <a:rPr lang="de-DE" altLang="en-US" sz="1000" dirty="0" smtClean="0">
                <a:latin typeface="Arial" panose="020B0604020202020204" pitchFamily="34" charset="0"/>
                <a:cs typeface="Arial" panose="020B0604020202020204" pitchFamily="34" charset="0"/>
              </a:rPr>
              <a:t>überein. Die Experimente ergeben Kohäsionsfestigkeiten in der Ordnung von 10-20 MPa für die</a:t>
            </a:r>
          </a:p>
          <a:p>
            <a:pPr eaLnBrk="1" hangingPunct="1"/>
            <a:r>
              <a:rPr lang="de-DE" altLang="en-US" sz="1000" dirty="0" smtClean="0">
                <a:latin typeface="Arial" panose="020B0604020202020204" pitchFamily="34" charset="0"/>
                <a:cs typeface="Arial" panose="020B0604020202020204" pitchFamily="34" charset="0"/>
              </a:rPr>
              <a:t>meisten Sedimentgesteine</a:t>
            </a:r>
          </a:p>
          <a:p>
            <a:pPr eaLnBrk="1" hangingPunct="1"/>
            <a:endParaRPr lang="de-DE" alt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37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739BA642-F22C-4A48-B2F0-4B8D404410FB}" type="slidenum">
              <a:rPr lang="de-DE" altLang="en-US" sz="1200">
                <a:latin typeface="Arial" panose="020B0604020202020204" pitchFamily="34" charset="0"/>
              </a:rPr>
              <a:pPr eaLnBrk="1" hangingPunct="1"/>
              <a:t>21</a:t>
            </a:fld>
            <a:endParaRPr lang="de-DE" altLang="en-US" sz="1200">
              <a:latin typeface="Arial" panose="020B0604020202020204" pitchFamily="34"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651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fld id="{4CC916BC-D1FB-41D5-8EB3-63373ECBD14C}" type="slidenum">
              <a:rPr lang="de-DE" altLang="en-US" sz="1200">
                <a:latin typeface="Arial" panose="020B0604020202020204" pitchFamily="34" charset="0"/>
              </a:rPr>
              <a:pPr eaLnBrk="1" hangingPunct="1"/>
              <a:t>22</a:t>
            </a:fld>
            <a:endParaRPr lang="de-DE" altLang="en-US" sz="1200">
              <a:latin typeface="Arial" panose="020B0604020202020204"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92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557371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29466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37910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7786508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NZ"/>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61047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99272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NZ"/>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805451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NZ"/>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959044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NZ"/>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1469693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532369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E691E57-95F5-4B3B-949B-97F7109E1A4D}" type="datetimeFigureOut">
              <a:rPr lang="en-NZ" smtClean="0"/>
              <a:t>11/09/2014</a:t>
            </a:fld>
            <a:endParaRPr lang="en-NZ"/>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NZ"/>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F194673-8538-4FAC-8245-4B3A4FEF9E81}" type="slidenum">
              <a:rPr lang="en-NZ" smtClean="0"/>
              <a:t>‹#›</a:t>
            </a:fld>
            <a:endParaRPr lang="en-NZ"/>
          </a:p>
        </p:txBody>
      </p:sp>
    </p:spTree>
    <p:extLst>
      <p:ext uri="{BB962C8B-B14F-4D97-AF65-F5344CB8AC3E}">
        <p14:creationId xmlns:p14="http://schemas.microsoft.com/office/powerpoint/2010/main" val="2901105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 name="Title Placeholder 1"/>
          <p:cNvSpPr>
            <a:spLocks noGrp="1"/>
          </p:cNvSpPr>
          <p:nvPr>
            <p:ph type="title"/>
          </p:nvPr>
        </p:nvSpPr>
        <p:spPr>
          <a:xfrm>
            <a:off x="628650" y="87725"/>
            <a:ext cx="7886700" cy="86777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130157"/>
            <a:ext cx="7886700" cy="53117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24156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22.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 Id="rId1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swisseduc.ch/glaciers/axel_heiberg/crusoe_glacier/crusoe_front_west/index-en.html?id=2"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crevassezone.org/photos/2520L-(Fault).jpg"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Lecture plan</a:t>
            </a:r>
            <a:endParaRPr lang="en-NZ" dirty="0"/>
          </a:p>
        </p:txBody>
      </p:sp>
      <p:sp>
        <p:nvSpPr>
          <p:cNvPr id="3" name="Content Placeholder 2"/>
          <p:cNvSpPr>
            <a:spLocks noGrp="1"/>
          </p:cNvSpPr>
          <p:nvPr>
            <p:ph idx="1"/>
          </p:nvPr>
        </p:nvSpPr>
        <p:spPr/>
        <p:txBody>
          <a:bodyPr/>
          <a:lstStyle/>
          <a:p>
            <a:r>
              <a:rPr lang="en-NZ" dirty="0" smtClean="0"/>
              <a:t>3-4 weeks, then </a:t>
            </a:r>
            <a:r>
              <a:rPr lang="en-NZ" dirty="0" err="1" smtClean="0"/>
              <a:t>Jarg</a:t>
            </a:r>
            <a:r>
              <a:rPr lang="en-NZ" dirty="0" smtClean="0"/>
              <a:t> </a:t>
            </a:r>
            <a:r>
              <a:rPr lang="en-NZ" dirty="0" err="1" smtClean="0"/>
              <a:t>Pettinga</a:t>
            </a:r>
            <a:endParaRPr lang="en-NZ" dirty="0" smtClean="0"/>
          </a:p>
          <a:p>
            <a:r>
              <a:rPr lang="en-NZ" dirty="0" smtClean="0"/>
              <a:t>Finish last weeks lecture</a:t>
            </a:r>
          </a:p>
          <a:p>
            <a:r>
              <a:rPr lang="en-NZ" dirty="0" smtClean="0"/>
              <a:t>Frictional regime</a:t>
            </a:r>
          </a:p>
          <a:p>
            <a:pPr lvl="1"/>
            <a:r>
              <a:rPr lang="en-NZ" dirty="0" smtClean="0"/>
              <a:t>Brittle faulting (mechanics, mechanisms, fault rocks)</a:t>
            </a:r>
          </a:p>
          <a:p>
            <a:pPr lvl="1"/>
            <a:r>
              <a:rPr lang="en-NZ" dirty="0" smtClean="0"/>
              <a:t>Fault classification </a:t>
            </a:r>
          </a:p>
          <a:p>
            <a:r>
              <a:rPr lang="en-NZ" dirty="0" smtClean="0"/>
              <a:t>Ductile deformation</a:t>
            </a:r>
          </a:p>
          <a:p>
            <a:pPr lvl="1"/>
            <a:r>
              <a:rPr lang="en-NZ" dirty="0" smtClean="0"/>
              <a:t>Ductile deformation mechanisms</a:t>
            </a:r>
          </a:p>
          <a:p>
            <a:pPr lvl="1"/>
            <a:r>
              <a:rPr lang="en-NZ" dirty="0" smtClean="0"/>
              <a:t>Folds</a:t>
            </a:r>
          </a:p>
          <a:p>
            <a:pPr lvl="1"/>
            <a:r>
              <a:rPr lang="en-NZ" dirty="0" smtClean="0"/>
              <a:t>Folding</a:t>
            </a:r>
          </a:p>
          <a:p>
            <a:r>
              <a:rPr lang="en-NZ" dirty="0" smtClean="0"/>
              <a:t>Foliations and </a:t>
            </a:r>
            <a:r>
              <a:rPr lang="en-NZ" dirty="0" err="1" smtClean="0"/>
              <a:t>lineations</a:t>
            </a:r>
            <a:endParaRPr lang="en-NZ" dirty="0" smtClean="0"/>
          </a:p>
          <a:p>
            <a:r>
              <a:rPr lang="en-NZ" dirty="0" smtClean="0"/>
              <a:t>Shear zones and kinematic indicators</a:t>
            </a:r>
            <a:endParaRPr lang="en-NZ" dirty="0"/>
          </a:p>
        </p:txBody>
      </p:sp>
    </p:spTree>
    <p:extLst>
      <p:ext uri="{BB962C8B-B14F-4D97-AF65-F5344CB8AC3E}">
        <p14:creationId xmlns:p14="http://schemas.microsoft.com/office/powerpoint/2010/main" val="2178485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5162786" y="1244600"/>
            <a:ext cx="3699505" cy="4383807"/>
          </a:xfrm>
          <a:prstGeom prst="rect">
            <a:avLst/>
          </a:prstGeom>
        </p:spPr>
      </p:pic>
      <p:sp>
        <p:nvSpPr>
          <p:cNvPr id="2" name="Title 1"/>
          <p:cNvSpPr>
            <a:spLocks noGrp="1"/>
          </p:cNvSpPr>
          <p:nvPr>
            <p:ph type="title"/>
          </p:nvPr>
        </p:nvSpPr>
        <p:spPr/>
        <p:txBody>
          <a:bodyPr>
            <a:normAutofit/>
          </a:bodyPr>
          <a:lstStyle/>
          <a:p>
            <a:r>
              <a:rPr lang="en-NZ" dirty="0"/>
              <a:t>Brittle </a:t>
            </a:r>
            <a:r>
              <a:rPr lang="en-NZ" dirty="0" smtClean="0"/>
              <a:t>deformation </a:t>
            </a:r>
            <a:endParaRPr lang="en-NZ" dirty="0"/>
          </a:p>
        </p:txBody>
      </p:sp>
      <p:sp>
        <p:nvSpPr>
          <p:cNvPr id="3" name="Content Placeholder 2"/>
          <p:cNvSpPr>
            <a:spLocks noGrp="1"/>
          </p:cNvSpPr>
          <p:nvPr>
            <p:ph idx="1"/>
          </p:nvPr>
        </p:nvSpPr>
        <p:spPr>
          <a:xfrm>
            <a:off x="365760" y="1040567"/>
            <a:ext cx="5577840" cy="5311740"/>
          </a:xfrm>
        </p:spPr>
        <p:txBody>
          <a:bodyPr/>
          <a:lstStyle/>
          <a:p>
            <a:r>
              <a:rPr lang="en-NZ" dirty="0" smtClean="0"/>
              <a:t>Permanent change in </a:t>
            </a:r>
            <a:r>
              <a:rPr lang="en-NZ" dirty="0"/>
              <a:t>a solid material due to the </a:t>
            </a:r>
            <a:r>
              <a:rPr lang="en-NZ" b="1" dirty="0" smtClean="0"/>
              <a:t>growth of </a:t>
            </a:r>
            <a:r>
              <a:rPr lang="en-NZ" b="1" dirty="0"/>
              <a:t>fractures</a:t>
            </a:r>
            <a:r>
              <a:rPr lang="en-NZ" dirty="0"/>
              <a:t> and/or </a:t>
            </a:r>
            <a:r>
              <a:rPr lang="en-NZ" b="1" dirty="0" smtClean="0"/>
              <a:t>sliding</a:t>
            </a:r>
            <a:r>
              <a:rPr lang="en-NZ" dirty="0" smtClean="0"/>
              <a:t> </a:t>
            </a:r>
            <a:r>
              <a:rPr lang="en-NZ" dirty="0"/>
              <a:t>on </a:t>
            </a:r>
            <a:r>
              <a:rPr lang="en-NZ" dirty="0" smtClean="0"/>
              <a:t>existing fractures </a:t>
            </a:r>
          </a:p>
          <a:p>
            <a:r>
              <a:rPr lang="en-NZ" dirty="0" smtClean="0"/>
              <a:t>Fracture is any surface </a:t>
            </a:r>
            <a:r>
              <a:rPr lang="en-NZ" dirty="0"/>
              <a:t>of </a:t>
            </a:r>
            <a:r>
              <a:rPr lang="en-NZ" dirty="0" smtClean="0"/>
              <a:t>discontinuity across which the material is no longer intact</a:t>
            </a:r>
          </a:p>
          <a:p>
            <a:r>
              <a:rPr lang="en-NZ" dirty="0" smtClean="0"/>
              <a:t>Any fracture has a finite size</a:t>
            </a:r>
          </a:p>
        </p:txBody>
      </p:sp>
    </p:spTree>
    <p:extLst>
      <p:ext uri="{BB962C8B-B14F-4D97-AF65-F5344CB8AC3E}">
        <p14:creationId xmlns:p14="http://schemas.microsoft.com/office/powerpoint/2010/main" val="27961006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1682"/>
          <a:stretch/>
        </p:blipFill>
        <p:spPr>
          <a:xfrm>
            <a:off x="404813" y="2280406"/>
            <a:ext cx="3214687" cy="4161491"/>
          </a:xfrm>
          <a:prstGeom prst="rect">
            <a:avLst/>
          </a:prstGeom>
        </p:spPr>
      </p:pic>
      <p:sp>
        <p:nvSpPr>
          <p:cNvPr id="2" name="Title 1"/>
          <p:cNvSpPr>
            <a:spLocks noGrp="1"/>
          </p:cNvSpPr>
          <p:nvPr>
            <p:ph type="title"/>
          </p:nvPr>
        </p:nvSpPr>
        <p:spPr/>
        <p:txBody>
          <a:bodyPr>
            <a:normAutofit/>
          </a:bodyPr>
          <a:lstStyle/>
          <a:p>
            <a:r>
              <a:rPr lang="en-NZ" dirty="0" smtClean="0"/>
              <a:t>Fractures cracks and shears</a:t>
            </a:r>
            <a:endParaRPr lang="en-NZ" dirty="0"/>
          </a:p>
        </p:txBody>
      </p:sp>
      <p:sp>
        <p:nvSpPr>
          <p:cNvPr id="5" name="Rectangle 4"/>
          <p:cNvSpPr/>
          <p:nvPr/>
        </p:nvSpPr>
        <p:spPr>
          <a:xfrm>
            <a:off x="404813" y="2160499"/>
            <a:ext cx="2298700" cy="9368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Content Placeholder 2"/>
          <p:cNvSpPr>
            <a:spLocks noGrp="1"/>
          </p:cNvSpPr>
          <p:nvPr>
            <p:ph idx="1"/>
          </p:nvPr>
        </p:nvSpPr>
        <p:spPr/>
        <p:txBody>
          <a:bodyPr/>
          <a:lstStyle/>
          <a:p>
            <a:r>
              <a:rPr lang="en-NZ" dirty="0" smtClean="0"/>
              <a:t>Chemical bonds in rock stretch during elastic strain</a:t>
            </a:r>
          </a:p>
          <a:p>
            <a:r>
              <a:rPr lang="en-NZ" dirty="0" smtClean="0"/>
              <a:t>Beyond their strength they rupture and release elastic strain</a:t>
            </a:r>
            <a:endParaRPr lang="en-NZ" dirty="0"/>
          </a:p>
        </p:txBody>
      </p:sp>
      <p:pic>
        <p:nvPicPr>
          <p:cNvPr id="6" name="Picture 5"/>
          <p:cNvPicPr>
            <a:picLocks noChangeAspect="1"/>
          </p:cNvPicPr>
          <p:nvPr/>
        </p:nvPicPr>
        <p:blipFill rotWithShape="1">
          <a:blip r:embed="rId3"/>
          <a:srcRect b="20885"/>
          <a:stretch/>
        </p:blipFill>
        <p:spPr>
          <a:xfrm>
            <a:off x="5619083" y="2881401"/>
            <a:ext cx="3228975" cy="2592299"/>
          </a:xfrm>
          <a:prstGeom prst="rect">
            <a:avLst/>
          </a:prstGeom>
        </p:spPr>
      </p:pic>
      <p:sp>
        <p:nvSpPr>
          <p:cNvPr id="7" name="TextBox 6"/>
          <p:cNvSpPr txBox="1"/>
          <p:nvPr/>
        </p:nvSpPr>
        <p:spPr>
          <a:xfrm>
            <a:off x="5955254" y="2140706"/>
            <a:ext cx="2892804" cy="923330"/>
          </a:xfrm>
          <a:prstGeom prst="rect">
            <a:avLst/>
          </a:prstGeom>
          <a:noFill/>
        </p:spPr>
        <p:txBody>
          <a:bodyPr wrap="square" rtlCol="0">
            <a:spAutoFit/>
          </a:bodyPr>
          <a:lstStyle/>
          <a:p>
            <a:pPr algn="ctr"/>
            <a:r>
              <a:rPr lang="en-NZ" dirty="0" smtClean="0"/>
              <a:t>Multiple bond </a:t>
            </a:r>
            <a:r>
              <a:rPr lang="en-NZ" dirty="0"/>
              <a:t>ruptures </a:t>
            </a:r>
            <a:r>
              <a:rPr lang="en-NZ" dirty="0" smtClean="0"/>
              <a:t>form cracks (fractures without displacement)</a:t>
            </a:r>
            <a:endParaRPr lang="en-NZ" dirty="0"/>
          </a:p>
        </p:txBody>
      </p:sp>
      <p:pic>
        <p:nvPicPr>
          <p:cNvPr id="8" name="Picture 7"/>
          <p:cNvPicPr>
            <a:picLocks noChangeAspect="1"/>
          </p:cNvPicPr>
          <p:nvPr/>
        </p:nvPicPr>
        <p:blipFill rotWithShape="1">
          <a:blip r:embed="rId2"/>
          <a:srcRect l="59009"/>
          <a:stretch/>
        </p:blipFill>
        <p:spPr>
          <a:xfrm>
            <a:off x="3657600" y="2212410"/>
            <a:ext cx="2259554" cy="4161491"/>
          </a:xfrm>
          <a:prstGeom prst="rect">
            <a:avLst/>
          </a:prstGeom>
        </p:spPr>
      </p:pic>
      <p:sp>
        <p:nvSpPr>
          <p:cNvPr id="9" name="TextBox 8"/>
          <p:cNvSpPr txBox="1"/>
          <p:nvPr/>
        </p:nvSpPr>
        <p:spPr>
          <a:xfrm>
            <a:off x="5777183" y="5416227"/>
            <a:ext cx="3248945" cy="1200329"/>
          </a:xfrm>
          <a:prstGeom prst="rect">
            <a:avLst/>
          </a:prstGeom>
          <a:noFill/>
        </p:spPr>
        <p:txBody>
          <a:bodyPr wrap="square" rtlCol="0">
            <a:spAutoFit/>
          </a:bodyPr>
          <a:lstStyle/>
          <a:p>
            <a:pPr algn="ctr"/>
            <a:r>
              <a:rPr lang="en-NZ" sz="2400" b="1" dirty="0" smtClean="0"/>
              <a:t>Displacement</a:t>
            </a:r>
            <a:r>
              <a:rPr lang="en-NZ" sz="2400" dirty="0" smtClean="0"/>
              <a:t> </a:t>
            </a:r>
            <a:r>
              <a:rPr lang="en-NZ" dirty="0" smtClean="0"/>
              <a:t>parallel to cracks forms </a:t>
            </a:r>
            <a:r>
              <a:rPr lang="en-NZ" sz="2400" b="1" dirty="0" smtClean="0"/>
              <a:t>shear fractures</a:t>
            </a:r>
            <a:endParaRPr lang="en-NZ" b="1" dirty="0"/>
          </a:p>
        </p:txBody>
      </p:sp>
    </p:spTree>
    <p:extLst>
      <p:ext uri="{BB962C8B-B14F-4D97-AF65-F5344CB8AC3E}">
        <p14:creationId xmlns:p14="http://schemas.microsoft.com/office/powerpoint/2010/main" val="14424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76200" y="533400"/>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smtClean="0"/>
              <a:t>-</a:t>
            </a:r>
            <a:endParaRPr lang="en-US" altLang="en-US" sz="1800" dirty="0"/>
          </a:p>
        </p:txBody>
      </p:sp>
      <p:sp>
        <p:nvSpPr>
          <p:cNvPr id="5" name="TextBox 4"/>
          <p:cNvSpPr txBox="1">
            <a:spLocks noChangeArrowheads="1"/>
          </p:cNvSpPr>
          <p:nvPr/>
        </p:nvSpPr>
        <p:spPr bwMode="auto">
          <a:xfrm>
            <a:off x="377190" y="2441791"/>
            <a:ext cx="2218944" cy="4093428"/>
          </a:xfrm>
          <a:prstGeom prst="rect">
            <a:avLst/>
          </a:prstGeom>
          <a:solidFill>
            <a:schemeClr val="bg1"/>
          </a:solidFill>
          <a:ln>
            <a:noFill/>
          </a:ln>
        </p:spPr>
        <p:txBody>
          <a:bodyPr wrap="squar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2000" u="sng" dirty="0">
                <a:latin typeface="+mn-lt"/>
              </a:rPr>
              <a:t>confining </a:t>
            </a:r>
            <a:r>
              <a:rPr lang="en-US" altLang="en-US" sz="2000" u="sng" dirty="0" smtClean="0">
                <a:latin typeface="+mn-lt"/>
              </a:rPr>
              <a:t>stress </a:t>
            </a:r>
            <a:r>
              <a:rPr lang="en-US" altLang="en-US" sz="2000" dirty="0" smtClean="0">
                <a:latin typeface="+mn-lt"/>
              </a:rPr>
              <a:t>– </a:t>
            </a:r>
          </a:p>
          <a:p>
            <a:pPr eaLnBrk="1" hangingPunct="1"/>
            <a:endParaRPr lang="en-US" altLang="en-US" sz="2000" dirty="0">
              <a:latin typeface="+mn-lt"/>
            </a:endParaRPr>
          </a:p>
          <a:p>
            <a:pPr marL="342900" indent="-342900" eaLnBrk="1" hangingPunct="1">
              <a:buFont typeface="Arial" panose="020B0604020202020204" pitchFamily="34" charset="0"/>
              <a:buChar char="•"/>
            </a:pPr>
            <a:r>
              <a:rPr lang="en-US" altLang="en-US" sz="2000" dirty="0" smtClean="0">
                <a:latin typeface="+mn-lt"/>
              </a:rPr>
              <a:t>stresses other than </a:t>
            </a:r>
            <a:r>
              <a:rPr lang="el-GR" altLang="en-US" sz="2000" dirty="0" smtClean="0">
                <a:latin typeface="+mn-lt"/>
              </a:rPr>
              <a:t>σ</a:t>
            </a:r>
            <a:r>
              <a:rPr lang="en-NZ" altLang="en-US" sz="2000" dirty="0" smtClean="0">
                <a:latin typeface="+mn-lt"/>
              </a:rPr>
              <a:t>1, typically t</a:t>
            </a:r>
            <a:r>
              <a:rPr lang="en-US" altLang="en-US" sz="2000" dirty="0" smtClean="0">
                <a:latin typeface="+mn-lt"/>
              </a:rPr>
              <a:t>he combination of hydrostatic stress (water weight) and </a:t>
            </a:r>
            <a:r>
              <a:rPr lang="en-US" altLang="en-US" sz="2000" dirty="0" err="1" smtClean="0">
                <a:latin typeface="+mn-lt"/>
              </a:rPr>
              <a:t>lithostatic</a:t>
            </a:r>
            <a:r>
              <a:rPr lang="en-US" altLang="en-US" sz="2000" dirty="0" smtClean="0">
                <a:latin typeface="+mn-lt"/>
              </a:rPr>
              <a:t> stress (rock weight) above a specified depth</a:t>
            </a:r>
            <a:endParaRPr lang="en-US" altLang="en-US" sz="2000" dirty="0">
              <a:latin typeface="+mn-lt"/>
            </a:endParaRPr>
          </a:p>
        </p:txBody>
      </p:sp>
      <p:sp>
        <p:nvSpPr>
          <p:cNvPr id="2" name="Title 1"/>
          <p:cNvSpPr>
            <a:spLocks noGrp="1"/>
          </p:cNvSpPr>
          <p:nvPr>
            <p:ph type="title"/>
          </p:nvPr>
        </p:nvSpPr>
        <p:spPr/>
        <p:txBody>
          <a:bodyPr>
            <a:normAutofit/>
          </a:bodyPr>
          <a:lstStyle/>
          <a:p>
            <a:r>
              <a:rPr lang="en-NZ" dirty="0"/>
              <a:t>Two general types of </a:t>
            </a:r>
            <a:r>
              <a:rPr lang="en-NZ" dirty="0" smtClean="0"/>
              <a:t>fractures</a:t>
            </a:r>
            <a:endParaRPr lang="en-NZ" dirty="0"/>
          </a:p>
        </p:txBody>
      </p:sp>
      <p:sp>
        <p:nvSpPr>
          <p:cNvPr id="3" name="Content Placeholder 2"/>
          <p:cNvSpPr>
            <a:spLocks noGrp="1"/>
          </p:cNvSpPr>
          <p:nvPr>
            <p:ph idx="1"/>
          </p:nvPr>
        </p:nvSpPr>
        <p:spPr>
          <a:xfrm>
            <a:off x="384048" y="955499"/>
            <a:ext cx="8589264" cy="1495094"/>
          </a:xfrm>
        </p:spPr>
        <p:txBody>
          <a:bodyPr>
            <a:normAutofit fontScale="62500" lnSpcReduction="20000"/>
          </a:bodyPr>
          <a:lstStyle/>
          <a:p>
            <a:r>
              <a:rPr lang="en-NZ" b="1" u="sng" dirty="0"/>
              <a:t>Extension fractures</a:t>
            </a:r>
            <a:r>
              <a:rPr lang="en-NZ" dirty="0"/>
              <a:t>, resulting from initial separation of two formerly contiguous </a:t>
            </a:r>
            <a:r>
              <a:rPr lang="en-NZ" dirty="0" smtClean="0"/>
              <a:t>surfaces</a:t>
            </a:r>
          </a:p>
          <a:p>
            <a:pPr lvl="1"/>
            <a:r>
              <a:rPr lang="en-NZ" dirty="0" smtClean="0"/>
              <a:t>displacement </a:t>
            </a:r>
            <a:r>
              <a:rPr lang="en-NZ" dirty="0"/>
              <a:t>parallel to </a:t>
            </a:r>
            <a:r>
              <a:rPr lang="el-GR" altLang="en-US" dirty="0" smtClean="0"/>
              <a:t>σ</a:t>
            </a:r>
            <a:r>
              <a:rPr lang="en-NZ" altLang="en-US" dirty="0" smtClean="0"/>
              <a:t>3 (</a:t>
            </a:r>
            <a:r>
              <a:rPr lang="en-NZ" dirty="0" smtClean="0"/>
              <a:t>minimum </a:t>
            </a:r>
            <a:r>
              <a:rPr lang="en-NZ" dirty="0"/>
              <a:t>principal </a:t>
            </a:r>
            <a:r>
              <a:rPr lang="en-NZ" dirty="0" smtClean="0"/>
              <a:t>stress, maximum </a:t>
            </a:r>
            <a:r>
              <a:rPr lang="en-NZ" dirty="0"/>
              <a:t>tension), </a:t>
            </a:r>
            <a:r>
              <a:rPr lang="en-NZ" u="sng" dirty="0"/>
              <a:t>orthogonal to </a:t>
            </a:r>
            <a:r>
              <a:rPr lang="en-NZ" u="sng" dirty="0" smtClean="0"/>
              <a:t>fracture </a:t>
            </a:r>
            <a:r>
              <a:rPr lang="en-NZ" u="sng" dirty="0"/>
              <a:t>plane </a:t>
            </a:r>
            <a:r>
              <a:rPr lang="en-NZ" dirty="0"/>
              <a:t>– 2 cases (left - right)</a:t>
            </a:r>
          </a:p>
          <a:p>
            <a:r>
              <a:rPr lang="en-NZ" dirty="0"/>
              <a:t> </a:t>
            </a:r>
            <a:r>
              <a:rPr lang="en-NZ" b="1" u="sng" dirty="0"/>
              <a:t>Shear fractures </a:t>
            </a:r>
            <a:r>
              <a:rPr lang="en-NZ" dirty="0"/>
              <a:t>resulting from initial </a:t>
            </a:r>
            <a:r>
              <a:rPr lang="en-NZ" u="sng" dirty="0" smtClean="0"/>
              <a:t>sliding along </a:t>
            </a:r>
            <a:r>
              <a:rPr lang="en-NZ" u="sng" dirty="0"/>
              <a:t>fracture plane</a:t>
            </a:r>
            <a:r>
              <a:rPr lang="en-NZ" dirty="0"/>
              <a:t>; </a:t>
            </a:r>
            <a:endParaRPr lang="en-NZ" dirty="0" smtClean="0"/>
          </a:p>
          <a:p>
            <a:pPr lvl="1"/>
            <a:r>
              <a:rPr lang="en-NZ" dirty="0" smtClean="0"/>
              <a:t>fractures </a:t>
            </a:r>
            <a:r>
              <a:rPr lang="en-NZ" dirty="0"/>
              <a:t>and displacement are oblique to maximum principal stress (maximum compression)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8331" r="32799"/>
          <a:stretch/>
        </p:blipFill>
        <p:spPr>
          <a:xfrm>
            <a:off x="2596134" y="2818356"/>
            <a:ext cx="4130343" cy="3466048"/>
          </a:xfrm>
          <a:prstGeom prst="rect">
            <a:avLst/>
          </a:prstGeom>
        </p:spPr>
      </p:pic>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6134" y="2503360"/>
            <a:ext cx="6146292" cy="3781044"/>
          </a:xfrm>
          <a:prstGeom prst="rect">
            <a:avLst/>
          </a:prstGeom>
        </p:spPr>
      </p:pic>
    </p:spTree>
    <p:extLst>
      <p:ext uri="{BB962C8B-B14F-4D97-AF65-F5344CB8AC3E}">
        <p14:creationId xmlns:p14="http://schemas.microsoft.com/office/powerpoint/2010/main" val="2096495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899" y="1577823"/>
            <a:ext cx="6283405" cy="464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5"/>
          <p:cNvSpPr txBox="1">
            <a:spLocks noChangeArrowheads="1"/>
          </p:cNvSpPr>
          <p:nvPr/>
        </p:nvSpPr>
        <p:spPr bwMode="auto">
          <a:xfrm>
            <a:off x="379834" y="3566473"/>
            <a:ext cx="3052439" cy="584775"/>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600" b="1" dirty="0">
                <a:solidFill>
                  <a:srgbClr val="000000"/>
                </a:solidFill>
              </a:rPr>
              <a:t>Shear </a:t>
            </a:r>
            <a:r>
              <a:rPr lang="en-US" altLang="en-US" sz="1600" b="1" dirty="0" smtClean="0">
                <a:solidFill>
                  <a:srgbClr val="000000"/>
                </a:solidFill>
              </a:rPr>
              <a:t>fractures </a:t>
            </a:r>
          </a:p>
          <a:p>
            <a:pPr eaLnBrk="1" hangingPunct="1"/>
            <a:r>
              <a:rPr lang="en-US" altLang="en-US" sz="1600" b="1" dirty="0" smtClean="0">
                <a:solidFill>
                  <a:srgbClr val="000000"/>
                </a:solidFill>
              </a:rPr>
              <a:t>(Last one on previous slide)</a:t>
            </a:r>
            <a:endParaRPr lang="en-US" altLang="en-US" sz="1600" b="1" dirty="0">
              <a:solidFill>
                <a:srgbClr val="000000"/>
              </a:solidFill>
            </a:endParaRPr>
          </a:p>
        </p:txBody>
      </p:sp>
      <p:sp>
        <p:nvSpPr>
          <p:cNvPr id="45061" name="Rectangle 6"/>
          <p:cNvSpPr>
            <a:spLocks noChangeArrowheads="1"/>
          </p:cNvSpPr>
          <p:nvPr/>
        </p:nvSpPr>
        <p:spPr bwMode="auto">
          <a:xfrm>
            <a:off x="379834" y="822827"/>
            <a:ext cx="3401893" cy="646331"/>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b="1" dirty="0">
                <a:solidFill>
                  <a:srgbClr val="000000"/>
                </a:solidFill>
              </a:rPr>
              <a:t>Extension </a:t>
            </a:r>
            <a:r>
              <a:rPr lang="en-US" altLang="en-US" sz="1800" b="1" dirty="0" smtClean="0">
                <a:solidFill>
                  <a:srgbClr val="000000"/>
                </a:solidFill>
              </a:rPr>
              <a:t>fracture</a:t>
            </a:r>
          </a:p>
          <a:p>
            <a:pPr eaLnBrk="1" hangingPunct="1"/>
            <a:r>
              <a:rPr lang="en-US" altLang="en-US" sz="1800" b="1" dirty="0" smtClean="0">
                <a:solidFill>
                  <a:srgbClr val="000000"/>
                </a:solidFill>
              </a:rPr>
              <a:t>(first two on previous slide)</a:t>
            </a:r>
            <a:endParaRPr lang="en-US" altLang="en-US" sz="1800" b="1" dirty="0">
              <a:solidFill>
                <a:srgbClr val="000000"/>
              </a:solidFill>
            </a:endParaRPr>
          </a:p>
        </p:txBody>
      </p:sp>
      <p:sp>
        <p:nvSpPr>
          <p:cNvPr id="2" name="Title 1"/>
          <p:cNvSpPr>
            <a:spLocks noGrp="1"/>
          </p:cNvSpPr>
          <p:nvPr>
            <p:ph type="title"/>
          </p:nvPr>
        </p:nvSpPr>
        <p:spPr/>
        <p:txBody>
          <a:bodyPr>
            <a:normAutofit/>
          </a:bodyPr>
          <a:lstStyle/>
          <a:p>
            <a:r>
              <a:rPr lang="en-NZ" dirty="0"/>
              <a:t>Three general modes of </a:t>
            </a:r>
            <a:r>
              <a:rPr lang="en-NZ" dirty="0" smtClean="0"/>
              <a:t>fractures</a:t>
            </a:r>
            <a:endParaRPr lang="en-NZ" dirty="0"/>
          </a:p>
        </p:txBody>
      </p:sp>
      <p:sp>
        <p:nvSpPr>
          <p:cNvPr id="3" name="TextBox 2"/>
          <p:cNvSpPr txBox="1"/>
          <p:nvPr/>
        </p:nvSpPr>
        <p:spPr>
          <a:xfrm>
            <a:off x="6020672" y="3422947"/>
            <a:ext cx="2827534" cy="954107"/>
          </a:xfrm>
          <a:prstGeom prst="rect">
            <a:avLst/>
          </a:prstGeom>
          <a:noFill/>
        </p:spPr>
        <p:txBody>
          <a:bodyPr wrap="square" rtlCol="0">
            <a:spAutoFit/>
          </a:bodyPr>
          <a:lstStyle/>
          <a:p>
            <a:pPr algn="r"/>
            <a:r>
              <a:rPr lang="en-NZ" sz="2800" dirty="0" smtClean="0"/>
              <a:t>Try with a piece of paper</a:t>
            </a:r>
            <a:endParaRPr lang="en-NZ" sz="2800" dirty="0"/>
          </a:p>
        </p:txBody>
      </p:sp>
      <p:sp>
        <p:nvSpPr>
          <p:cNvPr id="5" name="TextBox 4"/>
          <p:cNvSpPr txBox="1"/>
          <p:nvPr/>
        </p:nvSpPr>
        <p:spPr>
          <a:xfrm>
            <a:off x="5702300" y="1819890"/>
            <a:ext cx="1220206" cy="523220"/>
          </a:xfrm>
          <a:prstGeom prst="rect">
            <a:avLst/>
          </a:prstGeom>
          <a:solidFill>
            <a:schemeClr val="bg1"/>
          </a:solidFill>
        </p:spPr>
        <p:txBody>
          <a:bodyPr wrap="none" rtlCol="0">
            <a:spAutoFit/>
          </a:bodyPr>
          <a:lstStyle/>
          <a:p>
            <a:r>
              <a:rPr lang="en-NZ" sz="2800" dirty="0" smtClean="0"/>
              <a:t>Mode I</a:t>
            </a:r>
            <a:endParaRPr lang="en-NZ" sz="2800" dirty="0"/>
          </a:p>
        </p:txBody>
      </p:sp>
      <p:sp>
        <p:nvSpPr>
          <p:cNvPr id="9" name="TextBox 8"/>
          <p:cNvSpPr txBox="1"/>
          <p:nvPr/>
        </p:nvSpPr>
        <p:spPr>
          <a:xfrm>
            <a:off x="1470677" y="5878288"/>
            <a:ext cx="1309974" cy="523220"/>
          </a:xfrm>
          <a:prstGeom prst="rect">
            <a:avLst/>
          </a:prstGeom>
          <a:solidFill>
            <a:schemeClr val="bg1"/>
          </a:solidFill>
        </p:spPr>
        <p:txBody>
          <a:bodyPr wrap="none" rtlCol="0">
            <a:spAutoFit/>
          </a:bodyPr>
          <a:lstStyle/>
          <a:p>
            <a:r>
              <a:rPr lang="en-NZ" sz="2800" dirty="0" smtClean="0"/>
              <a:t>Mode II</a:t>
            </a:r>
            <a:endParaRPr lang="en-NZ" sz="2800" dirty="0"/>
          </a:p>
        </p:txBody>
      </p:sp>
      <p:sp>
        <p:nvSpPr>
          <p:cNvPr id="10" name="TextBox 9"/>
          <p:cNvSpPr txBox="1"/>
          <p:nvPr/>
        </p:nvSpPr>
        <p:spPr>
          <a:xfrm>
            <a:off x="7205376" y="5878288"/>
            <a:ext cx="1399742" cy="523220"/>
          </a:xfrm>
          <a:prstGeom prst="rect">
            <a:avLst/>
          </a:prstGeom>
          <a:solidFill>
            <a:schemeClr val="bg1"/>
          </a:solidFill>
        </p:spPr>
        <p:txBody>
          <a:bodyPr wrap="none" rtlCol="0">
            <a:spAutoFit/>
          </a:bodyPr>
          <a:lstStyle/>
          <a:p>
            <a:r>
              <a:rPr lang="en-NZ" sz="2800" dirty="0" smtClean="0"/>
              <a:t>Mode III</a:t>
            </a:r>
            <a:endParaRPr lang="en-NZ" sz="2800" dirty="0"/>
          </a:p>
        </p:txBody>
      </p:sp>
    </p:spTree>
    <p:extLst>
      <p:ext uri="{BB962C8B-B14F-4D97-AF65-F5344CB8AC3E}">
        <p14:creationId xmlns:p14="http://schemas.microsoft.com/office/powerpoint/2010/main" val="20472582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Types of fractures</a:t>
            </a:r>
            <a:endParaRPr lang="en-NZ" dirty="0"/>
          </a:p>
        </p:txBody>
      </p:sp>
      <p:sp>
        <p:nvSpPr>
          <p:cNvPr id="3" name="Content Placeholder 2"/>
          <p:cNvSpPr>
            <a:spLocks noGrp="1"/>
          </p:cNvSpPr>
          <p:nvPr>
            <p:ph idx="1"/>
          </p:nvPr>
        </p:nvSpPr>
        <p:spPr/>
        <p:txBody>
          <a:bodyPr/>
          <a:lstStyle/>
          <a:p>
            <a:endParaRPr lang="en-NZ" dirty="0"/>
          </a:p>
        </p:txBody>
      </p:sp>
      <p:pic>
        <p:nvPicPr>
          <p:cNvPr id="4" name="Picture 2" descr="http://www.webpages.uidaho.edu/%7Esimkat/geol345_files/echelon_veins.jpg"/>
          <p:cNvPicPr>
            <a:picLocks noChangeAspect="1" noChangeArrowheads="1"/>
          </p:cNvPicPr>
          <p:nvPr/>
        </p:nvPicPr>
        <p:blipFill rotWithShape="1">
          <a:blip r:embed="rId2">
            <a:extLst>
              <a:ext uri="{28A0092B-C50C-407E-A947-70E740481C1C}">
                <a14:useLocalDpi xmlns:a14="http://schemas.microsoft.com/office/drawing/2010/main" val="0"/>
              </a:ext>
            </a:extLst>
          </a:blip>
          <a:srcRect b="9790"/>
          <a:stretch/>
        </p:blipFill>
        <p:spPr bwMode="auto">
          <a:xfrm>
            <a:off x="701040" y="802206"/>
            <a:ext cx="3775632" cy="27842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16202" y="802205"/>
            <a:ext cx="3760470" cy="1200329"/>
          </a:xfrm>
          <a:prstGeom prst="rect">
            <a:avLst/>
          </a:prstGeom>
          <a:noFill/>
        </p:spPr>
        <p:txBody>
          <a:bodyPr wrap="square" rtlCol="0">
            <a:spAutoFit/>
          </a:bodyPr>
          <a:lstStyle/>
          <a:p>
            <a:r>
              <a:rPr lang="en-NZ" b="1" dirty="0" smtClean="0">
                <a:solidFill>
                  <a:schemeClr val="bg1"/>
                </a:solidFill>
                <a:effectLst>
                  <a:outerShdw blurRad="38100" dist="38100" dir="2700000" algn="tl">
                    <a:srgbClr val="000000">
                      <a:alpha val="43137"/>
                    </a:srgbClr>
                  </a:outerShdw>
                </a:effectLst>
              </a:rPr>
              <a:t>Veins – displacement perpendicular to plane and filled with minerals</a:t>
            </a:r>
          </a:p>
          <a:p>
            <a:r>
              <a:rPr lang="en-NZ" b="1" dirty="0" smtClean="0">
                <a:solidFill>
                  <a:schemeClr val="bg1"/>
                </a:solidFill>
                <a:effectLst>
                  <a:outerShdw blurRad="38100" dist="38100" dir="2700000" algn="tl">
                    <a:srgbClr val="000000">
                      <a:alpha val="43137"/>
                    </a:srgbClr>
                  </a:outerShdw>
                </a:effectLst>
              </a:rPr>
              <a:t>Shear fractures – displacement parallel to plane</a:t>
            </a:r>
            <a:endParaRPr lang="en-NZ" b="1" dirty="0">
              <a:solidFill>
                <a:schemeClr val="bg1"/>
              </a:solidFill>
              <a:effectLst>
                <a:outerShdw blurRad="38100" dist="38100" dir="2700000" algn="tl">
                  <a:srgbClr val="000000">
                    <a:alpha val="43137"/>
                  </a:srgbClr>
                </a:outerShdw>
              </a:effectLst>
            </a:endParaRPr>
          </a:p>
        </p:txBody>
      </p:sp>
      <p:pic>
        <p:nvPicPr>
          <p:cNvPr id="2050" name="Picture 2" descr="http://upload.wikimedia.org/wikipedia/commons/a/a3/Geological_Dike_Cross-Island_Trail_Alask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15" y="802205"/>
            <a:ext cx="3807500" cy="27944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99990" y="790209"/>
            <a:ext cx="3889375" cy="923330"/>
          </a:xfrm>
          <a:prstGeom prst="rect">
            <a:avLst/>
          </a:prstGeom>
          <a:noFill/>
        </p:spPr>
        <p:txBody>
          <a:bodyPr wrap="square" rtlCol="0">
            <a:spAutoFit/>
          </a:bodyPr>
          <a:lstStyle/>
          <a:p>
            <a:r>
              <a:rPr lang="en-NZ" b="1" dirty="0" smtClean="0"/>
              <a:t>Dikes – like veins, displacement perpendicular to walls and filled with igneous or sedimentary intrusion</a:t>
            </a:r>
            <a:endParaRPr lang="en-NZ" b="1" dirty="0"/>
          </a:p>
        </p:txBody>
      </p:sp>
      <p:pic>
        <p:nvPicPr>
          <p:cNvPr id="2052" name="Picture 4" descr="http://cdn.zmescience.com/wp-content/uploads/2010/07/tesselated-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 y="3700049"/>
            <a:ext cx="3775632" cy="28317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06975" y="6117503"/>
            <a:ext cx="2535246" cy="369332"/>
          </a:xfrm>
          <a:prstGeom prst="rect">
            <a:avLst/>
          </a:prstGeom>
          <a:noFill/>
        </p:spPr>
        <p:txBody>
          <a:bodyPr wrap="none" rtlCol="0">
            <a:spAutoFit/>
          </a:bodyPr>
          <a:lstStyle/>
          <a:p>
            <a:r>
              <a:rPr lang="en-NZ" b="1" dirty="0" smtClean="0">
                <a:solidFill>
                  <a:schemeClr val="bg1"/>
                </a:solidFill>
              </a:rPr>
              <a:t>Joints – no displacement</a:t>
            </a:r>
            <a:endParaRPr lang="en-NZ" b="1" dirty="0">
              <a:solidFill>
                <a:schemeClr val="bg1"/>
              </a:solidFill>
            </a:endParaRPr>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t="1390" r="15946"/>
          <a:stretch/>
        </p:blipFill>
        <p:spPr>
          <a:xfrm>
            <a:off x="4943015" y="3646031"/>
            <a:ext cx="3807500" cy="2855822"/>
          </a:xfrm>
          <a:prstGeom prst="rect">
            <a:avLst/>
          </a:prstGeom>
          <a:noFill/>
          <a:ln>
            <a:noFill/>
          </a:ln>
        </p:spPr>
      </p:pic>
      <p:sp>
        <p:nvSpPr>
          <p:cNvPr id="8" name="TextBox 7"/>
          <p:cNvSpPr txBox="1"/>
          <p:nvPr/>
        </p:nvSpPr>
        <p:spPr>
          <a:xfrm>
            <a:off x="4999990" y="3646031"/>
            <a:ext cx="3587750" cy="923330"/>
          </a:xfrm>
          <a:prstGeom prst="rect">
            <a:avLst/>
          </a:prstGeom>
          <a:noFill/>
        </p:spPr>
        <p:txBody>
          <a:bodyPr wrap="square" rtlCol="0">
            <a:spAutoFit/>
          </a:bodyPr>
          <a:lstStyle/>
          <a:p>
            <a:r>
              <a:rPr lang="en-NZ" b="1" dirty="0" smtClean="0">
                <a:solidFill>
                  <a:schemeClr val="bg1"/>
                </a:solidFill>
                <a:effectLst>
                  <a:outerShdw blurRad="38100" dist="38100" dir="2700000" algn="tl">
                    <a:srgbClr val="000000">
                      <a:alpha val="43137"/>
                    </a:srgbClr>
                  </a:outerShdw>
                </a:effectLst>
              </a:rPr>
              <a:t>Faults – measurable displacement by sliding  - i.e. large-scale shear fractures</a:t>
            </a:r>
            <a:endParaRPr lang="en-NZ"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868128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altLang="en-US" dirty="0">
                <a:sym typeface="Arial" panose="020B0604020202020204" pitchFamily="34" charset="0"/>
              </a:rPr>
              <a:t>San Andreas fault 1300 km long  </a:t>
            </a:r>
          </a:p>
        </p:txBody>
      </p:sp>
      <p:sp>
        <p:nvSpPr>
          <p:cNvPr id="19461" name="Rectangle 3"/>
          <p:cNvSpPr>
            <a:spLocks noChangeArrowheads="1"/>
          </p:cNvSpPr>
          <p:nvPr/>
        </p:nvSpPr>
        <p:spPr bwMode="auto">
          <a:xfrm>
            <a:off x="533400" y="5486400"/>
            <a:ext cx="7097713"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40" bIns="0"/>
          <a:lstStyle>
            <a:lvl1pPr marL="39688" defTabSz="822325" eaLnBrk="0" hangingPunct="0">
              <a:defRPr sz="2400">
                <a:solidFill>
                  <a:schemeClr val="tx1"/>
                </a:solidFill>
                <a:latin typeface="Tahoma" panose="020B0604030504040204" pitchFamily="34" charset="0"/>
                <a:cs typeface="Arial" panose="020B0604020202020204" pitchFamily="34" charset="0"/>
              </a:defRPr>
            </a:lvl1pPr>
            <a:lvl2pPr marL="37931725" indent="-37474525" defTabSz="8223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en-US" altLang="en-US" sz="2200" dirty="0">
              <a:latin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629841" y="365126"/>
            <a:ext cx="7104459" cy="1325563"/>
          </a:xfrm>
        </p:spPr>
        <p:txBody>
          <a:bodyPr>
            <a:normAutofit/>
          </a:bodyPr>
          <a:lstStyle/>
          <a:p>
            <a:r>
              <a:rPr lang="en-US" altLang="en-US" dirty="0" smtClean="0"/>
              <a:t>Scale of fractures</a:t>
            </a:r>
            <a:endParaRPr lang="en-US" altLang="en-US" dirty="0"/>
          </a:p>
        </p:txBody>
      </p:sp>
      <p:sp>
        <p:nvSpPr>
          <p:cNvPr id="6" name="Text Placeholder 5"/>
          <p:cNvSpPr>
            <a:spLocks noGrp="1"/>
          </p:cNvSpPr>
          <p:nvPr>
            <p:ph type="body" sz="quarter" idx="3"/>
          </p:nvPr>
        </p:nvSpPr>
        <p:spPr/>
        <p:txBody>
          <a:bodyPr/>
          <a:lstStyle/>
          <a:p>
            <a:r>
              <a:rPr lang="en-NZ" dirty="0" smtClean="0"/>
              <a:t>Alpine fault ~500 km long</a:t>
            </a:r>
            <a:endParaRPr lang="en-NZ"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7555" t="2604" r="11862" b="68884"/>
          <a:stretch/>
        </p:blipFill>
        <p:spPr>
          <a:xfrm>
            <a:off x="7734300" y="293602"/>
            <a:ext cx="1161052" cy="1741579"/>
          </a:xfrm>
          <a:prstGeom prst="rect">
            <a:avLst/>
          </a:prstGeom>
        </p:spPr>
      </p:pic>
      <p:sp>
        <p:nvSpPr>
          <p:cNvPr id="4" name="Rectangle 3"/>
          <p:cNvSpPr/>
          <p:nvPr/>
        </p:nvSpPr>
        <p:spPr>
          <a:xfrm>
            <a:off x="1345879" y="4459266"/>
            <a:ext cx="4572000" cy="369332"/>
          </a:xfrm>
          <a:prstGeom prst="rect">
            <a:avLst/>
          </a:prstGeom>
        </p:spPr>
        <p:txBody>
          <a:bodyPr>
            <a:spAutoFit/>
          </a:bodyPr>
          <a:lstStyle/>
          <a:p>
            <a:pPr>
              <a:spcAft>
                <a:spcPts val="400"/>
              </a:spcAft>
              <a:buFontTx/>
              <a:buChar char="-"/>
            </a:pPr>
            <a:r>
              <a:rPr lang="en-US" altLang="en-US" dirty="0"/>
              <a:t> </a:t>
            </a:r>
          </a:p>
        </p:txBody>
      </p:sp>
      <p:pic>
        <p:nvPicPr>
          <p:cNvPr id="12" name="Content Placeholder 11"/>
          <p:cNvPicPr>
            <a:picLocks noGrp="1" noChangeAspect="1"/>
          </p:cNvPicPr>
          <p:nvPr>
            <p:ph sz="quarter" idx="4"/>
          </p:nvPr>
        </p:nvPicPr>
        <p:blipFill>
          <a:blip r:embed="rId4"/>
          <a:stretch>
            <a:fillRect/>
          </a:stretch>
        </p:blipFill>
        <p:spPr>
          <a:xfrm>
            <a:off x="4759011" y="2505075"/>
            <a:ext cx="3628065" cy="3684588"/>
          </a:xfrm>
          <a:prstGeom prst="rect">
            <a:avLst/>
          </a:prstGeom>
        </p:spPr>
      </p:pic>
      <p:pic>
        <p:nvPicPr>
          <p:cNvPr id="13" name="Picture 2"/>
          <p:cNvPicPr>
            <a:picLocks noGrp="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1137477" y="2505075"/>
            <a:ext cx="2854258" cy="368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042821" y="2505075"/>
            <a:ext cx="5530024" cy="646331"/>
          </a:xfrm>
          <a:prstGeom prst="rect">
            <a:avLst/>
          </a:prstGeom>
          <a:solidFill>
            <a:schemeClr val="bg1"/>
          </a:solidFill>
        </p:spPr>
        <p:txBody>
          <a:bodyPr wrap="square">
            <a:spAutoFit/>
          </a:bodyPr>
          <a:lstStyle/>
          <a:p>
            <a:r>
              <a:rPr lang="en-US" altLang="en-US" dirty="0"/>
              <a:t>discontinuous </a:t>
            </a:r>
            <a:r>
              <a:rPr lang="en-US" altLang="en-US" dirty="0" err="1"/>
              <a:t>behaviour</a:t>
            </a:r>
            <a:r>
              <a:rPr lang="en-US" altLang="en-US" dirty="0"/>
              <a:t> common – earthquakes !</a:t>
            </a:r>
          </a:p>
          <a:p>
            <a:r>
              <a:rPr lang="en-US" altLang="en-US" dirty="0" smtClean="0">
                <a:sym typeface="Arial" panose="020B0604020202020204" pitchFamily="34" charset="0"/>
              </a:rPr>
              <a:t>Both capable </a:t>
            </a:r>
            <a:r>
              <a:rPr lang="en-US" altLang="en-US" dirty="0">
                <a:sym typeface="Arial" panose="020B0604020202020204" pitchFamily="34" charset="0"/>
              </a:rPr>
              <a:t>of generating large </a:t>
            </a:r>
            <a:r>
              <a:rPr lang="en-US" altLang="en-US" dirty="0" smtClean="0">
                <a:sym typeface="Arial" panose="020B0604020202020204" pitchFamily="34" charset="0"/>
              </a:rPr>
              <a:t>earthquakes</a:t>
            </a:r>
            <a:r>
              <a:rPr lang="en-US" altLang="en-US" dirty="0">
                <a:sym typeface="Arial" panose="020B0604020202020204" pitchFamily="34" charset="0"/>
              </a:rPr>
              <a:t> </a:t>
            </a:r>
            <a:r>
              <a:rPr lang="en-US" altLang="en-US" dirty="0" smtClean="0">
                <a:sym typeface="Arial" panose="020B0604020202020204" pitchFamily="34" charset="0"/>
              </a:rPr>
              <a:t>(Mw &gt;8)</a:t>
            </a:r>
            <a:endParaRPr lang="en-US" altLang="en-US" dirty="0">
              <a:sym typeface="Arial" panose="020B0604020202020204" pitchFamily="34" charset="0"/>
            </a:endParaRPr>
          </a:p>
        </p:txBody>
      </p:sp>
    </p:spTree>
    <p:extLst>
      <p:ext uri="{BB962C8B-B14F-4D97-AF65-F5344CB8AC3E}">
        <p14:creationId xmlns:p14="http://schemas.microsoft.com/office/powerpoint/2010/main" val="3401054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Mohr circles illustrate the state of stress on any plane</a:t>
            </a:r>
            <a:endParaRPr lang="en-NZ" dirty="0"/>
          </a:p>
        </p:txBody>
      </p:sp>
      <p:sp>
        <p:nvSpPr>
          <p:cNvPr id="6" name="Content Placeholder 5"/>
          <p:cNvSpPr>
            <a:spLocks noGrp="1"/>
          </p:cNvSpPr>
          <p:nvPr>
            <p:ph idx="1"/>
          </p:nvPr>
        </p:nvSpPr>
        <p:spPr/>
        <p:txBody>
          <a:bodyPr/>
          <a:lstStyle/>
          <a:p>
            <a:r>
              <a:rPr lang="en-NZ" dirty="0"/>
              <a:t>so lets look at them again</a:t>
            </a:r>
            <a:r>
              <a:rPr lang="en-NZ" dirty="0" smtClean="0"/>
              <a:t>.</a:t>
            </a:r>
            <a:endParaRPr lang="en-NZ"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0923" y="1590747"/>
            <a:ext cx="7594427" cy="4851150"/>
          </a:xfrm>
          <a:prstGeom prst="rect">
            <a:avLst/>
          </a:prstGeom>
        </p:spPr>
      </p:pic>
    </p:spTree>
    <p:extLst>
      <p:ext uri="{BB962C8B-B14F-4D97-AF65-F5344CB8AC3E}">
        <p14:creationId xmlns:p14="http://schemas.microsoft.com/office/powerpoint/2010/main" val="4092101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420624" y="-21459"/>
            <a:ext cx="8570976" cy="867773"/>
          </a:xfrm>
        </p:spPr>
        <p:txBody>
          <a:bodyPr>
            <a:noAutofit/>
          </a:bodyPr>
          <a:lstStyle/>
          <a:p>
            <a:r>
              <a:rPr lang="en-US" altLang="en-US" sz="3600" b="1" dirty="0" smtClean="0"/>
              <a:t>When will a rock slide?</a:t>
            </a:r>
            <a:endParaRPr lang="en-NZ" sz="3600" u="sng"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28540" y="695240"/>
            <a:ext cx="4778987" cy="3351722"/>
          </a:xfrm>
          <a:prstGeom prst="rect">
            <a:avLst/>
          </a:prstGeom>
        </p:spPr>
      </p:pic>
      <p:sp>
        <p:nvSpPr>
          <p:cNvPr id="11" name="Content Placeholder 10"/>
          <p:cNvSpPr>
            <a:spLocks noGrp="1"/>
          </p:cNvSpPr>
          <p:nvPr>
            <p:ph idx="1"/>
          </p:nvPr>
        </p:nvSpPr>
        <p:spPr>
          <a:xfrm>
            <a:off x="300251" y="695240"/>
            <a:ext cx="8691349" cy="6162760"/>
          </a:xfrm>
        </p:spPr>
        <p:txBody>
          <a:bodyPr>
            <a:normAutofit fontScale="55000" lnSpcReduction="20000"/>
          </a:bodyPr>
          <a:lstStyle/>
          <a:p>
            <a:r>
              <a:rPr lang="en-US" altLang="en-US" dirty="0" smtClean="0"/>
              <a:t>A block sitting on a plane</a:t>
            </a:r>
          </a:p>
          <a:p>
            <a:r>
              <a:rPr lang="en-US" altLang="en-US" dirty="0" smtClean="0"/>
              <a:t>Acting under influence of gravity</a:t>
            </a:r>
            <a:endParaRPr lang="en-US" altLang="en-US" dirty="0"/>
          </a:p>
          <a:p>
            <a:r>
              <a:rPr lang="en-US" altLang="en-US" dirty="0" smtClean="0"/>
              <a:t>Has a vertical weight (W)</a:t>
            </a:r>
          </a:p>
          <a:p>
            <a:r>
              <a:rPr lang="en-US" altLang="en-US" dirty="0" smtClean="0"/>
              <a:t>Resolves into a force perpendicular to plane</a:t>
            </a:r>
          </a:p>
          <a:p>
            <a:r>
              <a:rPr lang="en-US" altLang="en-US" dirty="0" smtClean="0"/>
              <a:t>And parallel to plane</a:t>
            </a:r>
            <a:endParaRPr lang="en-US" altLang="en-US" dirty="0"/>
          </a:p>
          <a:p>
            <a:r>
              <a:rPr lang="en-US" altLang="en-US" dirty="0" smtClean="0"/>
              <a:t>Sets up a horizontal force downslope</a:t>
            </a:r>
          </a:p>
          <a:p>
            <a:endParaRPr lang="en-US" altLang="en-US" dirty="0"/>
          </a:p>
          <a:p>
            <a:endParaRPr lang="en-US" altLang="en-US" dirty="0" smtClean="0"/>
          </a:p>
          <a:p>
            <a:endParaRPr lang="en-US" altLang="en-US" dirty="0" smtClean="0"/>
          </a:p>
          <a:p>
            <a:endParaRPr lang="en-US" altLang="en-US" dirty="0"/>
          </a:p>
          <a:p>
            <a:endParaRPr lang="en-US" altLang="en-US" dirty="0"/>
          </a:p>
          <a:p>
            <a:endParaRPr lang="en-US" altLang="en-US" dirty="0" smtClean="0"/>
          </a:p>
          <a:p>
            <a:pPr marL="285750" indent="-285750"/>
            <a:r>
              <a:rPr lang="en-US" altLang="en-US" dirty="0" smtClean="0"/>
              <a:t>As the plane becomes steeper, sliding is </a:t>
            </a:r>
            <a:r>
              <a:rPr lang="en-US" altLang="en-US" dirty="0"/>
              <a:t>initiated </a:t>
            </a:r>
            <a:r>
              <a:rPr lang="en-US" altLang="en-US" dirty="0" smtClean="0"/>
              <a:t>when the </a:t>
            </a:r>
            <a:r>
              <a:rPr lang="en-US" altLang="en-US" dirty="0"/>
              <a:t>shear component of weight, W</a:t>
            </a:r>
            <a:r>
              <a:rPr lang="en-US" altLang="en-US" baseline="-25000" dirty="0"/>
              <a:t>S</a:t>
            </a:r>
            <a:r>
              <a:rPr lang="en-US" altLang="en-US" dirty="0"/>
              <a:t>, acting parallel to inclined </a:t>
            </a:r>
            <a:r>
              <a:rPr lang="en-US" altLang="en-US" dirty="0" smtClean="0"/>
              <a:t>plane, reaches a critical value</a:t>
            </a:r>
          </a:p>
          <a:p>
            <a:pPr marL="285750" indent="-285750"/>
            <a:r>
              <a:rPr lang="en-US" altLang="en-US" dirty="0" smtClean="0"/>
              <a:t>Sliding resisted by </a:t>
            </a:r>
            <a:r>
              <a:rPr lang="en-US" altLang="en-US" dirty="0"/>
              <a:t>normal </a:t>
            </a:r>
            <a:r>
              <a:rPr lang="en-US" altLang="en-US" dirty="0" smtClean="0"/>
              <a:t>component of weight, </a:t>
            </a:r>
            <a:r>
              <a:rPr lang="en-US" altLang="en-US" dirty="0"/>
              <a:t>W</a:t>
            </a:r>
            <a:r>
              <a:rPr lang="en-US" altLang="en-US" baseline="-25000" dirty="0"/>
              <a:t>N</a:t>
            </a:r>
            <a:r>
              <a:rPr lang="en-US" altLang="en-US" dirty="0"/>
              <a:t>, </a:t>
            </a:r>
            <a:endParaRPr lang="en-US" altLang="en-US" dirty="0" smtClean="0"/>
          </a:p>
          <a:p>
            <a:pPr marL="285750" indent="-285750"/>
            <a:r>
              <a:rPr lang="en-US" altLang="en-US" sz="2700" b="1" dirty="0" smtClean="0"/>
              <a:t>The co-efficient of sliding friction</a:t>
            </a:r>
            <a:r>
              <a:rPr lang="en-US" altLang="en-US" sz="2700" b="1" dirty="0"/>
              <a:t>, </a:t>
            </a:r>
            <a:r>
              <a:rPr lang="en-US" altLang="en-US" sz="2700" b="1" dirty="0" err="1">
                <a:latin typeface="Symbol" panose="05050102010706020507" pitchFamily="18" charset="2"/>
              </a:rPr>
              <a:t>m</a:t>
            </a:r>
            <a:r>
              <a:rPr lang="en-US" altLang="en-US" sz="2700" b="1" baseline="-25000" dirty="0" err="1"/>
              <a:t>S</a:t>
            </a:r>
            <a:r>
              <a:rPr lang="en-US" altLang="en-US" sz="2700" b="1" dirty="0"/>
              <a:t>, is ratio of shear stress to normal </a:t>
            </a:r>
            <a:r>
              <a:rPr lang="en-US" altLang="en-US" sz="2700" b="1" dirty="0" smtClean="0"/>
              <a:t>stress required to initiate sliding: </a:t>
            </a:r>
            <a:endParaRPr lang="en-US" altLang="en-US" sz="2700" b="1" dirty="0"/>
          </a:p>
          <a:p>
            <a:pPr marL="742950" lvl="1" indent="-285750"/>
            <a:r>
              <a:rPr lang="en-US" altLang="en-US" sz="2700" dirty="0" smtClean="0"/>
              <a:t>Assuming unit width,</a:t>
            </a:r>
            <a:r>
              <a:rPr lang="en-US" altLang="en-US" sz="2700" b="1" dirty="0" smtClean="0">
                <a:latin typeface="Symbol" panose="05050102010706020507" pitchFamily="18" charset="2"/>
              </a:rPr>
              <a:t> </a:t>
            </a:r>
            <a:r>
              <a:rPr lang="en-US" altLang="en-US" sz="2700" b="1" dirty="0" err="1" smtClean="0">
                <a:latin typeface="Symbol" panose="05050102010706020507" pitchFamily="18" charset="2"/>
              </a:rPr>
              <a:t>m</a:t>
            </a:r>
            <a:r>
              <a:rPr lang="en-US" altLang="en-US" sz="2700" b="1" baseline="-25000" dirty="0" err="1" smtClean="0"/>
              <a:t>S</a:t>
            </a:r>
            <a:r>
              <a:rPr lang="en-US" altLang="en-US" sz="2700" b="1" baseline="-25000" dirty="0" smtClean="0"/>
              <a:t> </a:t>
            </a:r>
            <a:r>
              <a:rPr lang="en-US" altLang="en-US" sz="2700" b="1" dirty="0"/>
              <a:t>= W</a:t>
            </a:r>
            <a:r>
              <a:rPr lang="en-US" altLang="en-US" sz="2700" b="1" baseline="-25000" dirty="0"/>
              <a:t>S </a:t>
            </a:r>
            <a:r>
              <a:rPr lang="en-US" altLang="en-US" sz="2700" b="1" dirty="0"/>
              <a:t>/ W</a:t>
            </a:r>
            <a:r>
              <a:rPr lang="en-US" altLang="en-US" sz="2700" b="1" baseline="-25000" dirty="0"/>
              <a:t>N</a:t>
            </a:r>
            <a:r>
              <a:rPr lang="en-US" altLang="en-US" sz="2700" b="1" dirty="0"/>
              <a:t> = tan </a:t>
            </a:r>
            <a:r>
              <a:rPr lang="en-US" altLang="en-US" sz="2700" b="1" dirty="0">
                <a:latin typeface="Symbol" panose="05050102010706020507" pitchFamily="18" charset="2"/>
              </a:rPr>
              <a:t>f</a:t>
            </a:r>
          </a:p>
          <a:p>
            <a:pPr marL="285750" indent="-285750"/>
            <a:r>
              <a:rPr lang="en-US" altLang="en-US" dirty="0" smtClean="0"/>
              <a:t>inclination </a:t>
            </a:r>
            <a:r>
              <a:rPr lang="en-US" altLang="en-US" dirty="0"/>
              <a:t>of </a:t>
            </a:r>
            <a:r>
              <a:rPr lang="en-US" altLang="en-US" dirty="0" smtClean="0"/>
              <a:t>plane at initiation of sliding is </a:t>
            </a:r>
            <a:r>
              <a:rPr lang="en-US" altLang="en-US" dirty="0"/>
              <a:t>termed angle of </a:t>
            </a:r>
            <a:r>
              <a:rPr lang="en-US" altLang="en-US" dirty="0" smtClean="0"/>
              <a:t>sliding friction </a:t>
            </a:r>
            <a:r>
              <a:rPr lang="en-US" altLang="en-US" dirty="0">
                <a:latin typeface="Symbol" panose="05050102010706020507" pitchFamily="18" charset="2"/>
              </a:rPr>
              <a:t>f</a:t>
            </a:r>
            <a:r>
              <a:rPr lang="en-US" altLang="en-US" dirty="0"/>
              <a:t> </a:t>
            </a:r>
            <a:endParaRPr lang="en-US" altLang="en-US" dirty="0" smtClean="0"/>
          </a:p>
          <a:p>
            <a:r>
              <a:rPr lang="en-US" altLang="en-US" dirty="0" smtClean="0"/>
              <a:t>Assuming unit width of the plane, and rewriting the friction equation </a:t>
            </a:r>
            <a:r>
              <a:rPr lang="en-US" altLang="en-US" dirty="0"/>
              <a:t>for </a:t>
            </a:r>
            <a:r>
              <a:rPr lang="en-US" altLang="en-US" dirty="0" smtClean="0"/>
              <a:t>stresses, the </a:t>
            </a:r>
            <a:r>
              <a:rPr lang="en-US" altLang="en-US" b="1" i="1" u="sng" dirty="0" smtClean="0"/>
              <a:t>critical shear stress</a:t>
            </a:r>
            <a:r>
              <a:rPr lang="en-US" altLang="en-US" dirty="0" smtClean="0"/>
              <a:t>:</a:t>
            </a:r>
            <a:endParaRPr lang="en-US" altLang="en-US" dirty="0"/>
          </a:p>
          <a:p>
            <a:pPr lvl="1"/>
            <a:r>
              <a:rPr lang="en-US" altLang="en-US" b="1" dirty="0" err="1" smtClean="0">
                <a:latin typeface="Symbol" panose="05050102010706020507" pitchFamily="18" charset="2"/>
              </a:rPr>
              <a:t>s</a:t>
            </a:r>
            <a:r>
              <a:rPr lang="en-US" altLang="en-US" b="1" baseline="-25000" dirty="0" err="1" smtClean="0"/>
              <a:t>S</a:t>
            </a:r>
            <a:r>
              <a:rPr lang="en-US" altLang="en-US" b="1" baseline="-25000" dirty="0" smtClean="0"/>
              <a:t> </a:t>
            </a:r>
            <a:r>
              <a:rPr lang="en-US" altLang="en-US" b="1" dirty="0"/>
              <a:t>= </a:t>
            </a:r>
            <a:r>
              <a:rPr lang="en-US" altLang="en-US" b="1" dirty="0" err="1">
                <a:latin typeface="Symbol" panose="05050102010706020507" pitchFamily="18" charset="2"/>
              </a:rPr>
              <a:t>s</a:t>
            </a:r>
            <a:r>
              <a:rPr lang="en-US" altLang="en-US" b="1" baseline="-25000" dirty="0" err="1"/>
              <a:t>N</a:t>
            </a:r>
            <a:r>
              <a:rPr lang="en-US" altLang="en-US" b="1" dirty="0"/>
              <a:t> tan </a:t>
            </a:r>
            <a:r>
              <a:rPr lang="en-US" altLang="en-US" b="1" dirty="0">
                <a:latin typeface="Symbol" panose="05050102010706020507" pitchFamily="18" charset="2"/>
              </a:rPr>
              <a:t>f</a:t>
            </a:r>
            <a:r>
              <a:rPr lang="en-US" altLang="en-US" b="1" dirty="0"/>
              <a:t>  </a:t>
            </a:r>
            <a:r>
              <a:rPr lang="en-US" altLang="en-US" b="1" dirty="0" smtClean="0"/>
              <a:t>                 but  Tan </a:t>
            </a:r>
            <a:r>
              <a:rPr lang="en-US" altLang="en-US" b="1" dirty="0">
                <a:latin typeface="Symbol" panose="05050102010706020507" pitchFamily="18" charset="2"/>
              </a:rPr>
              <a:t>f </a:t>
            </a:r>
            <a:r>
              <a:rPr lang="en-US" altLang="en-US" b="1" dirty="0" smtClean="0"/>
              <a:t>= </a:t>
            </a:r>
            <a:r>
              <a:rPr lang="en-US" altLang="en-US" b="1" dirty="0" err="1">
                <a:latin typeface="Symbol" panose="05050102010706020507" pitchFamily="18" charset="2"/>
              </a:rPr>
              <a:t>m</a:t>
            </a:r>
            <a:r>
              <a:rPr lang="en-US" altLang="en-US" b="1" baseline="-25000" dirty="0" err="1"/>
              <a:t>S</a:t>
            </a:r>
            <a:r>
              <a:rPr lang="en-US" altLang="en-US" b="1" baseline="-25000" dirty="0"/>
              <a:t> </a:t>
            </a:r>
            <a:r>
              <a:rPr lang="en-US" altLang="en-US" b="1" dirty="0"/>
              <a:t>  </a:t>
            </a:r>
            <a:r>
              <a:rPr lang="en-US" altLang="en-US" b="1" dirty="0" smtClean="0"/>
              <a:t>                    so </a:t>
            </a:r>
            <a:r>
              <a:rPr lang="en-US" altLang="en-US" b="1" dirty="0" err="1" smtClean="0">
                <a:latin typeface="Symbol" panose="05050102010706020507" pitchFamily="18" charset="2"/>
              </a:rPr>
              <a:t>s</a:t>
            </a:r>
            <a:r>
              <a:rPr lang="en-US" altLang="en-US" b="1" baseline="-25000" dirty="0" err="1" smtClean="0"/>
              <a:t>S</a:t>
            </a:r>
            <a:r>
              <a:rPr lang="en-US" altLang="en-US" b="1" baseline="-25000" dirty="0" smtClean="0"/>
              <a:t> </a:t>
            </a:r>
            <a:r>
              <a:rPr lang="en-US" altLang="en-US" b="1" dirty="0"/>
              <a:t>= </a:t>
            </a:r>
            <a:r>
              <a:rPr lang="en-US" altLang="en-US" b="1" dirty="0" err="1">
                <a:latin typeface="Symbol" panose="05050102010706020507" pitchFamily="18" charset="2"/>
              </a:rPr>
              <a:t>m</a:t>
            </a:r>
            <a:r>
              <a:rPr lang="en-US" altLang="en-US" b="1" baseline="-25000" dirty="0" err="1"/>
              <a:t>S</a:t>
            </a:r>
            <a:r>
              <a:rPr lang="en-US" altLang="en-US" b="1" baseline="-25000" dirty="0"/>
              <a:t> </a:t>
            </a:r>
            <a:r>
              <a:rPr lang="en-US" altLang="en-US" b="1" dirty="0"/>
              <a:t> </a:t>
            </a:r>
            <a:r>
              <a:rPr lang="en-US" altLang="en-US" b="1" dirty="0" err="1" smtClean="0">
                <a:latin typeface="Symbol" panose="05050102010706020507" pitchFamily="18" charset="2"/>
              </a:rPr>
              <a:t>s</a:t>
            </a:r>
            <a:r>
              <a:rPr lang="en-US" altLang="en-US" b="1" baseline="-25000" dirty="0" err="1" smtClean="0"/>
              <a:t>N</a:t>
            </a:r>
            <a:endParaRPr lang="en-US" altLang="en-US" b="1" dirty="0"/>
          </a:p>
          <a:p>
            <a:r>
              <a:rPr lang="en-US" altLang="en-US" dirty="0" smtClean="0"/>
              <a:t>meaning </a:t>
            </a:r>
            <a:r>
              <a:rPr lang="en-US" altLang="en-US" dirty="0"/>
              <a:t>that </a:t>
            </a:r>
            <a:r>
              <a:rPr lang="en-US" altLang="en-US" b="1" dirty="0"/>
              <a:t>shear stress is controlled by normal stress (stress acting on rupture plane) and angle between vector </a:t>
            </a:r>
            <a:r>
              <a:rPr lang="en-US" altLang="en-US" b="1" dirty="0" smtClean="0"/>
              <a:t>and the normal </a:t>
            </a:r>
            <a:r>
              <a:rPr lang="en-US" altLang="en-US" b="1" dirty="0"/>
              <a:t>to rupture </a:t>
            </a:r>
            <a:r>
              <a:rPr lang="en-US" altLang="en-US" b="1" dirty="0" smtClean="0"/>
              <a:t>plane (for vertical stress only this is the dip of the plane)</a:t>
            </a:r>
            <a:endParaRPr lang="en-US" altLang="en-US" dirty="0"/>
          </a:p>
        </p:txBody>
      </p:sp>
      <p:sp>
        <p:nvSpPr>
          <p:cNvPr id="30" name="Rectangle 29"/>
          <p:cNvSpPr/>
          <p:nvPr/>
        </p:nvSpPr>
        <p:spPr>
          <a:xfrm>
            <a:off x="600501" y="4846140"/>
            <a:ext cx="8284192" cy="504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9" name="Picture 18"/>
          <p:cNvPicPr>
            <a:picLocks noChangeAspect="1"/>
          </p:cNvPicPr>
          <p:nvPr/>
        </p:nvPicPr>
        <p:blipFill rotWithShape="1">
          <a:blip r:embed="rId14" cstate="screen">
            <a:extLst>
              <a:ext uri="{28A0092B-C50C-407E-A947-70E740481C1C}">
                <a14:useLocalDpi xmlns:a14="http://schemas.microsoft.com/office/drawing/2010/main"/>
              </a:ext>
            </a:extLst>
          </a:blip>
          <a:srcRect l="32985" t="9180" r="712" b="38545"/>
          <a:stretch/>
        </p:blipFill>
        <p:spPr>
          <a:xfrm>
            <a:off x="420625" y="2418059"/>
            <a:ext cx="3234310" cy="1628903"/>
          </a:xfrm>
          <a:prstGeom prst="rect">
            <a:avLst/>
          </a:prstGeom>
        </p:spPr>
      </p:pic>
      <p:cxnSp>
        <p:nvCxnSpPr>
          <p:cNvPr id="3" name="Straight Connector 2"/>
          <p:cNvCxnSpPr/>
          <p:nvPr/>
        </p:nvCxnSpPr>
        <p:spPr>
          <a:xfrm flipV="1">
            <a:off x="999744" y="2731008"/>
            <a:ext cx="1719072" cy="9265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rot="19913214">
            <a:off x="823153" y="2756435"/>
            <a:ext cx="2429255" cy="369332"/>
          </a:xfrm>
          <a:prstGeom prst="rect">
            <a:avLst/>
          </a:prstGeom>
          <a:noFill/>
        </p:spPr>
        <p:txBody>
          <a:bodyPr wrap="none" rtlCol="0">
            <a:spAutoFit/>
          </a:bodyPr>
          <a:lstStyle/>
          <a:p>
            <a:r>
              <a:rPr lang="en-NZ" dirty="0" smtClean="0"/>
              <a:t>Slope=</a:t>
            </a:r>
            <a:r>
              <a:rPr lang="el-GR" dirty="0" smtClean="0"/>
              <a:t>μ</a:t>
            </a:r>
            <a:r>
              <a:rPr lang="en-NZ" dirty="0" smtClean="0"/>
              <a:t>s =</a:t>
            </a:r>
            <a:r>
              <a:rPr lang="el-GR" dirty="0" smtClean="0">
                <a:latin typeface="Calibri" panose="020F0502020204030204" pitchFamily="34" charset="0"/>
              </a:rPr>
              <a:t>σ</a:t>
            </a:r>
            <a:r>
              <a:rPr lang="en-NZ" dirty="0" smtClean="0">
                <a:latin typeface="Calibri" panose="020F0502020204030204" pitchFamily="34" charset="0"/>
              </a:rPr>
              <a:t>s/</a:t>
            </a:r>
            <a:r>
              <a:rPr lang="el-GR" dirty="0" smtClean="0">
                <a:latin typeface="Calibri" panose="020F0502020204030204" pitchFamily="34" charset="0"/>
              </a:rPr>
              <a:t>σ</a:t>
            </a:r>
            <a:r>
              <a:rPr lang="en-NZ" dirty="0" smtClean="0">
                <a:latin typeface="Calibri" panose="020F0502020204030204" pitchFamily="34" charset="0"/>
              </a:rPr>
              <a:t>n= tan</a:t>
            </a:r>
            <a:r>
              <a:rPr lang="el-GR" dirty="0" smtClean="0">
                <a:latin typeface="Calibri" panose="020F0502020204030204" pitchFamily="34" charset="0"/>
              </a:rPr>
              <a:t>φ</a:t>
            </a:r>
            <a:r>
              <a:rPr lang="en-NZ" dirty="0" smtClean="0"/>
              <a:t> </a:t>
            </a:r>
            <a:endParaRPr lang="en-NZ" dirty="0"/>
          </a:p>
        </p:txBody>
      </p:sp>
      <p:sp>
        <p:nvSpPr>
          <p:cNvPr id="5" name="TextBox 4"/>
          <p:cNvSpPr txBox="1"/>
          <p:nvPr/>
        </p:nvSpPr>
        <p:spPr>
          <a:xfrm>
            <a:off x="1285875" y="3340691"/>
            <a:ext cx="335348" cy="369332"/>
          </a:xfrm>
          <a:prstGeom prst="rect">
            <a:avLst/>
          </a:prstGeom>
          <a:noFill/>
        </p:spPr>
        <p:txBody>
          <a:bodyPr wrap="none" rtlCol="0">
            <a:spAutoFit/>
          </a:bodyPr>
          <a:lstStyle/>
          <a:p>
            <a:r>
              <a:rPr lang="el-GR" dirty="0" smtClean="0">
                <a:latin typeface="Calibri" panose="020F0502020204030204" pitchFamily="34" charset="0"/>
              </a:rPr>
              <a:t>φ</a:t>
            </a:r>
            <a:endParaRPr lang="en-NZ" dirty="0"/>
          </a:p>
        </p:txBody>
      </p:sp>
      <p:sp>
        <p:nvSpPr>
          <p:cNvPr id="6" name="Rectangle 5"/>
          <p:cNvSpPr/>
          <p:nvPr/>
        </p:nvSpPr>
        <p:spPr>
          <a:xfrm rot="19799345">
            <a:off x="1975619" y="2749256"/>
            <a:ext cx="1370247" cy="923330"/>
          </a:xfrm>
          <a:prstGeom prst="rect">
            <a:avLst/>
          </a:prstGeom>
        </p:spPr>
        <p:txBody>
          <a:bodyPr wrap="none">
            <a:spAutoFit/>
          </a:bodyPr>
          <a:lstStyle/>
          <a:p>
            <a:r>
              <a:rPr lang="en-US" altLang="en-US" b="1" dirty="0" err="1">
                <a:latin typeface="Symbol" panose="05050102010706020507" pitchFamily="18" charset="2"/>
              </a:rPr>
              <a:t>s</a:t>
            </a:r>
            <a:r>
              <a:rPr lang="en-US" altLang="en-US" b="1" baseline="-25000" dirty="0" err="1"/>
              <a:t>S</a:t>
            </a:r>
            <a:r>
              <a:rPr lang="en-US" altLang="en-US" b="1" baseline="-25000" dirty="0"/>
              <a:t> </a:t>
            </a:r>
            <a:r>
              <a:rPr lang="en-US" altLang="en-US" b="1" dirty="0"/>
              <a:t>= </a:t>
            </a:r>
            <a:r>
              <a:rPr lang="en-US" altLang="en-US" b="1" dirty="0" err="1">
                <a:latin typeface="Symbol" panose="05050102010706020507" pitchFamily="18" charset="2"/>
              </a:rPr>
              <a:t>m</a:t>
            </a:r>
            <a:r>
              <a:rPr lang="en-US" altLang="en-US" b="1" baseline="-25000" dirty="0" err="1"/>
              <a:t>S</a:t>
            </a:r>
            <a:r>
              <a:rPr lang="en-US" altLang="en-US" b="1" baseline="-25000" dirty="0"/>
              <a:t> </a:t>
            </a:r>
            <a:r>
              <a:rPr lang="en-US" altLang="en-US" b="1" dirty="0"/>
              <a:t> </a:t>
            </a:r>
            <a:r>
              <a:rPr lang="en-US" altLang="en-US" b="1" dirty="0" err="1" smtClean="0">
                <a:latin typeface="Symbol" panose="05050102010706020507" pitchFamily="18" charset="2"/>
              </a:rPr>
              <a:t>s</a:t>
            </a:r>
            <a:r>
              <a:rPr lang="en-US" altLang="en-US" b="1" baseline="-25000" dirty="0" err="1" smtClean="0"/>
              <a:t>N</a:t>
            </a:r>
            <a:endParaRPr lang="en-US" altLang="en-US" b="1" baseline="-25000" dirty="0" smtClean="0"/>
          </a:p>
          <a:p>
            <a:r>
              <a:rPr lang="en-US" altLang="en-US" dirty="0" err="1">
                <a:latin typeface="Symbol" panose="05050102010706020507" pitchFamily="18" charset="2"/>
              </a:rPr>
              <a:t>s</a:t>
            </a:r>
            <a:r>
              <a:rPr lang="en-US" altLang="en-US" baseline="-25000" dirty="0" err="1"/>
              <a:t>S</a:t>
            </a:r>
            <a:r>
              <a:rPr lang="en-US" altLang="en-US" baseline="-25000" dirty="0"/>
              <a:t> </a:t>
            </a:r>
            <a:r>
              <a:rPr lang="en-US" altLang="en-US" dirty="0"/>
              <a:t>= </a:t>
            </a:r>
            <a:r>
              <a:rPr lang="en-US" altLang="en-US" dirty="0" err="1" smtClean="0">
                <a:latin typeface="Symbol" panose="05050102010706020507" pitchFamily="18" charset="2"/>
              </a:rPr>
              <a:t>s</a:t>
            </a:r>
            <a:r>
              <a:rPr lang="en-US" altLang="en-US" baseline="-25000" dirty="0" err="1" smtClean="0"/>
              <a:t>N</a:t>
            </a:r>
            <a:r>
              <a:rPr lang="en-US" altLang="en-US" dirty="0" smtClean="0"/>
              <a:t> tan</a:t>
            </a:r>
            <a:r>
              <a:rPr lang="el-GR" altLang="en-US" dirty="0" smtClean="0">
                <a:latin typeface="Calibri" panose="020F0502020204030204" pitchFamily="34" charset="0"/>
              </a:rPr>
              <a:t>φ</a:t>
            </a:r>
            <a:endParaRPr lang="en-NZ" dirty="0"/>
          </a:p>
          <a:p>
            <a:endParaRPr lang="en-NZ" dirty="0"/>
          </a:p>
        </p:txBody>
      </p:sp>
    </p:spTree>
    <p:extLst>
      <p:ext uri="{BB962C8B-B14F-4D97-AF65-F5344CB8AC3E}">
        <p14:creationId xmlns:p14="http://schemas.microsoft.com/office/powerpoint/2010/main" val="32287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fade">
                                      <p:cBhvr>
                                        <p:cTn id="15" dur="500"/>
                                        <p:tgtEl>
                                          <p:spTgt spid="11">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fade">
                                      <p:cBhvr>
                                        <p:cTn id="23" dur="500"/>
                                        <p:tgtEl>
                                          <p:spTgt spid="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fade">
                                      <p:cBhvr>
                                        <p:cTn id="31" dur="500"/>
                                        <p:tgtEl>
                                          <p:spTgt spid="11">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animEffect transition="in" filter="fade">
                                      <p:cBhvr>
                                        <p:cTn id="39" dur="500"/>
                                        <p:tgtEl>
                                          <p:spTgt spid="11">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animEffect transition="in" filter="fade">
                                      <p:cBhvr>
                                        <p:cTn id="47" dur="500"/>
                                        <p:tgtEl>
                                          <p:spTgt spid="11">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
                                            <p:txEl>
                                              <p:pRg st="12" end="12"/>
                                            </p:txEl>
                                          </p:spTgt>
                                        </p:tgtEl>
                                        <p:attrNameLst>
                                          <p:attrName>style.visibility</p:attrName>
                                        </p:attrNameLst>
                                      </p:cBhvr>
                                      <p:to>
                                        <p:strVal val="visible"/>
                                      </p:to>
                                    </p:set>
                                    <p:animEffect transition="in" filter="fade">
                                      <p:cBhvr>
                                        <p:cTn id="55" dur="500"/>
                                        <p:tgtEl>
                                          <p:spTgt spid="11">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
                                            <p:txEl>
                                              <p:pRg st="13" end="13"/>
                                            </p:txEl>
                                          </p:spTgt>
                                        </p:tgtEl>
                                        <p:attrNameLst>
                                          <p:attrName>style.visibility</p:attrName>
                                        </p:attrNameLst>
                                      </p:cBhvr>
                                      <p:to>
                                        <p:strVal val="visible"/>
                                      </p:to>
                                    </p:set>
                                    <p:animEffect transition="in" filter="fade">
                                      <p:cBhvr>
                                        <p:cTn id="63" dur="500"/>
                                        <p:tgtEl>
                                          <p:spTgt spid="11">
                                            <p:txEl>
                                              <p:pRg st="13" end="13"/>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
                                            <p:txEl>
                                              <p:pRg st="14" end="14"/>
                                            </p:txEl>
                                          </p:spTgt>
                                        </p:tgtEl>
                                        <p:attrNameLst>
                                          <p:attrName>style.visibility</p:attrName>
                                        </p:attrNameLst>
                                      </p:cBhvr>
                                      <p:to>
                                        <p:strVal val="visible"/>
                                      </p:to>
                                    </p:set>
                                    <p:animEffect transition="in" filter="fade">
                                      <p:cBhvr>
                                        <p:cTn id="71" dur="500"/>
                                        <p:tgtEl>
                                          <p:spTgt spid="11">
                                            <p:txEl>
                                              <p:pRg st="14" end="14"/>
                                            </p:tx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
                                            <p:txEl>
                                              <p:pRg st="15" end="15"/>
                                            </p:txEl>
                                          </p:spTgt>
                                        </p:tgtEl>
                                        <p:attrNameLst>
                                          <p:attrName>style.visibility</p:attrName>
                                        </p:attrNameLst>
                                      </p:cBhvr>
                                      <p:to>
                                        <p:strVal val="visible"/>
                                      </p:to>
                                    </p:set>
                                    <p:animEffect transition="in" filter="fade">
                                      <p:cBhvr>
                                        <p:cTn id="74" dur="500"/>
                                        <p:tgtEl>
                                          <p:spTgt spid="11">
                                            <p:txEl>
                                              <p:pRg st="15" end="1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500"/>
                                        <p:tgtEl>
                                          <p:spTgt spid="2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par>
                                <p:cTn id="81" presetID="10" presetClass="entr" presetSubtype="0"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fade">
                                      <p:cBhvr>
                                        <p:cTn id="83" dur="500"/>
                                        <p:tgtEl>
                                          <p:spTgt spid="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
                                        </p:tgtEl>
                                        <p:attrNameLst>
                                          <p:attrName>style.visibility</p:attrName>
                                        </p:attrNameLst>
                                      </p:cBhvr>
                                      <p:to>
                                        <p:strVal val="visible"/>
                                      </p:to>
                                    </p:set>
                                    <p:animEffect transition="in" filter="fade">
                                      <p:cBhvr>
                                        <p:cTn id="86" dur="500"/>
                                        <p:tgtEl>
                                          <p:spTgt spid="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Effect transition="in" filter="fade">
                                      <p:cBhvr>
                                        <p:cTn id="89" dur="5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1">
                                            <p:txEl>
                                              <p:pRg st="16" end="16"/>
                                            </p:txEl>
                                          </p:spTgt>
                                        </p:tgtEl>
                                        <p:attrNameLst>
                                          <p:attrName>style.visibility</p:attrName>
                                        </p:attrNameLst>
                                      </p:cBhvr>
                                      <p:to>
                                        <p:strVal val="visible"/>
                                      </p:to>
                                    </p:set>
                                    <p:animEffect transition="in" filter="fade">
                                      <p:cBhvr>
                                        <p:cTn id="94" dur="500"/>
                                        <p:tgtEl>
                                          <p:spTgt spid="11">
                                            <p:txEl>
                                              <p:pRg st="16" end="16"/>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1">
                                            <p:txEl>
                                              <p:pRg st="17" end="17"/>
                                            </p:txEl>
                                          </p:spTgt>
                                        </p:tgtEl>
                                        <p:attrNameLst>
                                          <p:attrName>style.visibility</p:attrName>
                                        </p:attrNameLst>
                                      </p:cBhvr>
                                      <p:to>
                                        <p:strVal val="visible"/>
                                      </p:to>
                                    </p:set>
                                    <p:animEffect transition="in" filter="fade">
                                      <p:cBhvr>
                                        <p:cTn id="99" dur="500"/>
                                        <p:tgtEl>
                                          <p:spTgt spid="11">
                                            <p:txEl>
                                              <p:pRg st="17" end="17"/>
                                            </p:txEl>
                                          </p:spTgt>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
                                            <p:txEl>
                                              <p:pRg st="18" end="18"/>
                                            </p:txEl>
                                          </p:spTgt>
                                        </p:tgtEl>
                                        <p:attrNameLst>
                                          <p:attrName>style.visibility</p:attrName>
                                        </p:attrNameLst>
                                      </p:cBhvr>
                                      <p:to>
                                        <p:strVal val="visible"/>
                                      </p:to>
                                    </p:set>
                                    <p:animEffect transition="in" filter="fade">
                                      <p:cBhvr>
                                        <p:cTn id="102" dur="500"/>
                                        <p:tgtEl>
                                          <p:spTgt spid="11">
                                            <p:txEl>
                                              <p:pRg st="18" end="18"/>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1">
                                            <p:txEl>
                                              <p:pRg st="19" end="19"/>
                                            </p:txEl>
                                          </p:spTgt>
                                        </p:tgtEl>
                                        <p:attrNameLst>
                                          <p:attrName>style.visibility</p:attrName>
                                        </p:attrNameLst>
                                      </p:cBhvr>
                                      <p:to>
                                        <p:strVal val="visible"/>
                                      </p:to>
                                    </p:set>
                                    <p:animEffect transition="in" filter="fade">
                                      <p:cBhvr>
                                        <p:cTn id="107" dur="500"/>
                                        <p:tgtEl>
                                          <p:spTgt spid="11">
                                            <p:txEl>
                                              <p:pRg st="19" end="19"/>
                                            </p:txEl>
                                          </p:spTgt>
                                        </p:tgtEl>
                                      </p:cBhvr>
                                    </p:animEffect>
                                  </p:childTnLst>
                                </p:cTn>
                              </p:par>
                              <p:par>
                                <p:cTn id="108" presetID="10" presetClass="entr" presetSubtype="0" fill="hold" nodeType="with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500"/>
                                        <p:tgtEl>
                                          <p:spTgt spid="28"/>
                                        </p:tgtEl>
                                      </p:cBhvr>
                                    </p:animEffect>
                                  </p:childTnLst>
                                </p:cTn>
                              </p:par>
                              <p:par>
                                <p:cTn id="111" presetID="2" presetClass="entr" presetSubtype="4" fill="hold" grpId="0" nodeType="withEffect">
                                  <p:stCondLst>
                                    <p:cond delay="0"/>
                                  </p:stCondLst>
                                  <p:childTnLst>
                                    <p:set>
                                      <p:cBhvr>
                                        <p:cTn id="112" dur="1" fill="hold">
                                          <p:stCondLst>
                                            <p:cond delay="0"/>
                                          </p:stCondLst>
                                        </p:cTn>
                                        <p:tgtEl>
                                          <p:spTgt spid="6"/>
                                        </p:tgtEl>
                                        <p:attrNameLst>
                                          <p:attrName>style.visibility</p:attrName>
                                        </p:attrNameLst>
                                      </p:cBhvr>
                                      <p:to>
                                        <p:strVal val="visible"/>
                                      </p:to>
                                    </p:set>
                                    <p:anim calcmode="lin" valueType="num">
                                      <p:cBhvr additive="base">
                                        <p:cTn id="113" dur="500" fill="hold"/>
                                        <p:tgtEl>
                                          <p:spTgt spid="6"/>
                                        </p:tgtEl>
                                        <p:attrNameLst>
                                          <p:attrName>ppt_x</p:attrName>
                                        </p:attrNameLst>
                                      </p:cBhvr>
                                      <p:tavLst>
                                        <p:tav tm="0">
                                          <p:val>
                                            <p:strVal val="#ppt_x"/>
                                          </p:val>
                                        </p:tav>
                                        <p:tav tm="100000">
                                          <p:val>
                                            <p:strVal val="#ppt_x"/>
                                          </p:val>
                                        </p:tav>
                                      </p:tavLst>
                                    </p:anim>
                                    <p:anim calcmode="lin" valueType="num">
                                      <p:cBhvr additive="base">
                                        <p:cTn id="1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30" grpId="0" animBg="1"/>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9" name="Text Box 6"/>
          <p:cNvSpPr txBox="1">
            <a:spLocks noChangeArrowheads="1"/>
          </p:cNvSpPr>
          <p:nvPr/>
        </p:nvSpPr>
        <p:spPr bwMode="auto">
          <a:xfrm>
            <a:off x="5715000" y="3962400"/>
            <a:ext cx="3048000" cy="420628"/>
          </a:xfrm>
          <a:prstGeom prst="rect">
            <a:avLst/>
          </a:prstGeom>
          <a:solidFill>
            <a:schemeClr val="bg1"/>
          </a:solidFill>
          <a:ln w="9525">
            <a:noFill/>
            <a:miter lim="800000"/>
            <a:headEnd/>
            <a:tailEnd/>
          </a:ln>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endParaRPr lang="de-DE" altLang="en-US" sz="3200" b="1" baseline="-25000" dirty="0">
              <a:solidFill>
                <a:srgbClr val="D50800"/>
              </a:solidFill>
              <a:latin typeface="Arial" panose="020B0604020202020204" pitchFamily="34" charset="0"/>
            </a:endParaRPr>
          </a:p>
        </p:txBody>
      </p:sp>
      <p:sp>
        <p:nvSpPr>
          <p:cNvPr id="25605" name="Text Box 8"/>
          <p:cNvSpPr txBox="1">
            <a:spLocks noChangeArrowheads="1"/>
          </p:cNvSpPr>
          <p:nvPr/>
        </p:nvSpPr>
        <p:spPr bwMode="auto">
          <a:xfrm>
            <a:off x="5714999" y="3487430"/>
            <a:ext cx="33162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de-DE" altLang="en-US" sz="2000" dirty="0">
                <a:latin typeface="Arial" panose="020B0604020202020204" pitchFamily="34" charset="0"/>
              </a:rPr>
              <a:t>c = </a:t>
            </a:r>
            <a:r>
              <a:rPr lang="de-DE" altLang="en-US" sz="2000" b="1" dirty="0">
                <a:latin typeface="Arial" panose="020B0604020202020204" pitchFamily="34" charset="0"/>
              </a:rPr>
              <a:t>cohesion or shear strength </a:t>
            </a:r>
            <a:r>
              <a:rPr lang="de-DE" altLang="en-US" sz="2000" dirty="0">
                <a:latin typeface="Arial" panose="020B0604020202020204" pitchFamily="34" charset="0"/>
              </a:rPr>
              <a:t>(</a:t>
            </a:r>
            <a:r>
              <a:rPr lang="de-DE" altLang="en-US" sz="2000" dirty="0"/>
              <a:t>material constant</a:t>
            </a:r>
            <a:r>
              <a:rPr lang="de-DE" altLang="en-US" sz="2000" dirty="0">
                <a:latin typeface="Arial" panose="020B0604020202020204" pitchFamily="34" charset="0"/>
              </a:rPr>
              <a:t>) </a:t>
            </a:r>
          </a:p>
        </p:txBody>
      </p:sp>
      <p:sp>
        <p:nvSpPr>
          <p:cNvPr id="25611" name="TextBox 11"/>
          <p:cNvSpPr txBox="1">
            <a:spLocks noChangeArrowheads="1"/>
          </p:cNvSpPr>
          <p:nvPr/>
        </p:nvSpPr>
        <p:spPr bwMode="auto">
          <a:xfrm>
            <a:off x="365761" y="5775122"/>
            <a:ext cx="8665506" cy="646331"/>
          </a:xfrm>
          <a:prstGeom prst="rect">
            <a:avLst/>
          </a:prstGeom>
          <a:noFill/>
          <a:ln>
            <a:noFill/>
          </a:ln>
          <a:extLst/>
        </p:spPr>
        <p:txBody>
          <a:bodyPr wrap="squar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algn="ctr" eaLnBrk="1" hangingPunct="1"/>
            <a:r>
              <a:rPr lang="en-US" altLang="en-US" sz="1800" dirty="0"/>
              <a:t>A lot boils down to material that is being </a:t>
            </a:r>
            <a:r>
              <a:rPr lang="en-US" altLang="en-US" sz="1800" dirty="0" smtClean="0"/>
              <a:t>stressed (controls </a:t>
            </a:r>
            <a:r>
              <a:rPr lang="de-DE" altLang="en-US" sz="1800" dirty="0" smtClean="0">
                <a:latin typeface="Arial" panose="020B0604020202020204" pitchFamily="34" charset="0"/>
              </a:rPr>
              <a:t>μ and C)</a:t>
            </a:r>
            <a:r>
              <a:rPr lang="en-US" altLang="en-US" sz="1800" dirty="0" smtClean="0"/>
              <a:t>!</a:t>
            </a:r>
            <a:endParaRPr lang="en-US" altLang="en-US" sz="1800" dirty="0"/>
          </a:p>
          <a:p>
            <a:pPr marL="0" lvl="1" indent="0" algn="ctr" eaLnBrk="1" hangingPunct="1"/>
            <a:r>
              <a:rPr lang="en-US" altLang="en-US" sz="1800" dirty="0" smtClean="0"/>
              <a:t>and confining pressure (controls relative magnitudes of </a:t>
            </a:r>
            <a:r>
              <a:rPr lang="de-DE" altLang="en-US" sz="1800" dirty="0" smtClean="0">
                <a:latin typeface="Symbol" panose="05050102010706020507" pitchFamily="18" charset="2"/>
              </a:rPr>
              <a:t>s</a:t>
            </a:r>
            <a:r>
              <a:rPr lang="de-DE" altLang="en-US" sz="1800" baseline="-25000" dirty="0" smtClean="0">
                <a:latin typeface="Arial" panose="020B0604020202020204" pitchFamily="34" charset="0"/>
              </a:rPr>
              <a:t>1</a:t>
            </a:r>
            <a:r>
              <a:rPr lang="de-DE" altLang="en-US" sz="1800" dirty="0" smtClean="0">
                <a:latin typeface="Arial" panose="020B0604020202020204" pitchFamily="34" charset="0"/>
              </a:rPr>
              <a:t> and </a:t>
            </a:r>
            <a:r>
              <a:rPr lang="de-DE" altLang="en-US" sz="1800" dirty="0" smtClean="0">
                <a:latin typeface="Symbol" panose="05050102010706020507" pitchFamily="18" charset="2"/>
              </a:rPr>
              <a:t>s</a:t>
            </a:r>
            <a:r>
              <a:rPr lang="de-DE" altLang="en-US" sz="1800" baseline="-25000" dirty="0" smtClean="0">
                <a:latin typeface="Arial" panose="020B0604020202020204" pitchFamily="34" charset="0"/>
              </a:rPr>
              <a:t>3</a:t>
            </a:r>
            <a:r>
              <a:rPr lang="de-DE" altLang="en-US" sz="1800" dirty="0" smtClean="0">
                <a:latin typeface="Arial" panose="020B0604020202020204" pitchFamily="34" charset="0"/>
              </a:rPr>
              <a:t>)</a:t>
            </a:r>
            <a:r>
              <a:rPr lang="en-US" altLang="en-US" sz="1800" dirty="0" smtClean="0"/>
              <a:t>!</a:t>
            </a:r>
            <a:endParaRPr lang="en-US" altLang="en-US" sz="1800" dirty="0"/>
          </a:p>
        </p:txBody>
      </p:sp>
      <p:sp>
        <p:nvSpPr>
          <p:cNvPr id="2" name="Title 1"/>
          <p:cNvSpPr>
            <a:spLocks noGrp="1"/>
          </p:cNvSpPr>
          <p:nvPr>
            <p:ph type="title"/>
          </p:nvPr>
        </p:nvSpPr>
        <p:spPr/>
        <p:txBody>
          <a:bodyPr>
            <a:normAutofit/>
          </a:bodyPr>
          <a:lstStyle/>
          <a:p>
            <a:r>
              <a:rPr lang="en-US" altLang="en-US" b="1" dirty="0" smtClean="0"/>
              <a:t>When will a rock break ?</a:t>
            </a:r>
            <a:endParaRPr lang="en-NZ" dirty="0"/>
          </a:p>
        </p:txBody>
      </p:sp>
      <p:sp>
        <p:nvSpPr>
          <p:cNvPr id="3" name="Content Placeholder 2"/>
          <p:cNvSpPr>
            <a:spLocks noGrp="1"/>
          </p:cNvSpPr>
          <p:nvPr>
            <p:ph idx="1"/>
          </p:nvPr>
        </p:nvSpPr>
        <p:spPr>
          <a:xfrm>
            <a:off x="365761" y="955498"/>
            <a:ext cx="5349240" cy="5013502"/>
          </a:xfrm>
        </p:spPr>
        <p:txBody>
          <a:bodyPr>
            <a:normAutofit lnSpcReduction="10000"/>
          </a:bodyPr>
          <a:lstStyle/>
          <a:p>
            <a:r>
              <a:rPr lang="en-US" altLang="en-US" sz="2200" dirty="0" smtClean="0"/>
              <a:t>shear fracture occurs when shear stress along potential fault plane overcomes two things: </a:t>
            </a:r>
          </a:p>
          <a:p>
            <a:r>
              <a:rPr lang="en-US" altLang="en-US" sz="2200" dirty="0" smtClean="0"/>
              <a:t>(1) </a:t>
            </a:r>
            <a:r>
              <a:rPr lang="en-US" altLang="en-US" sz="2200" b="1" dirty="0" smtClean="0"/>
              <a:t>cohesive strength </a:t>
            </a:r>
            <a:r>
              <a:rPr lang="en-US" altLang="en-US" sz="2200" dirty="0" smtClean="0"/>
              <a:t>of material before failure on that plane </a:t>
            </a:r>
          </a:p>
          <a:p>
            <a:r>
              <a:rPr lang="en-US" altLang="en-US" sz="2200" dirty="0" smtClean="0"/>
              <a:t>(2) </a:t>
            </a:r>
            <a:r>
              <a:rPr lang="en-US" altLang="en-US" sz="2200" b="1" dirty="0" smtClean="0"/>
              <a:t>sliding </a:t>
            </a:r>
            <a:r>
              <a:rPr lang="en-US" altLang="en-US" sz="2200" dirty="0" smtClean="0"/>
              <a:t>friction along that plane once it has formed </a:t>
            </a:r>
          </a:p>
          <a:p>
            <a:r>
              <a:rPr lang="de-DE" altLang="en-US" sz="2200" dirty="0" smtClean="0"/>
              <a:t>Therefore, shear stress at instant of fracture related to normal stress by </a:t>
            </a:r>
          </a:p>
          <a:p>
            <a:pPr lvl="1"/>
            <a:r>
              <a:rPr lang="de-DE" altLang="en-US" sz="1800" b="1" i="1" dirty="0" smtClean="0">
                <a:effectLst>
                  <a:outerShdw blurRad="38100" dist="38100" dir="2700000" algn="tl">
                    <a:srgbClr val="000000">
                      <a:alpha val="43137"/>
                    </a:srgbClr>
                  </a:outerShdw>
                </a:effectLst>
              </a:rPr>
              <a:t>Coulomb fracture criterion</a:t>
            </a:r>
          </a:p>
          <a:p>
            <a:pPr lvl="1"/>
            <a:r>
              <a:rPr lang="de-DE" altLang="en-US" sz="2200" b="1" i="1" dirty="0" smtClean="0">
                <a:effectLst>
                  <a:outerShdw blurRad="38100" dist="38100" dir="2700000" algn="tl">
                    <a:srgbClr val="000000">
                      <a:alpha val="43137"/>
                    </a:srgbClr>
                  </a:outerShdw>
                </a:effectLst>
                <a:latin typeface="Symbol" panose="05050102010706020507" pitchFamily="18" charset="2"/>
              </a:rPr>
              <a:t>s</a:t>
            </a:r>
            <a:r>
              <a:rPr lang="de-DE" altLang="en-US" sz="2200" b="1" i="1" baseline="-25000" dirty="0" smtClean="0">
                <a:effectLst>
                  <a:outerShdw blurRad="38100" dist="38100" dir="2700000" algn="tl">
                    <a:srgbClr val="000000">
                      <a:alpha val="43137"/>
                    </a:srgbClr>
                  </a:outerShdw>
                </a:effectLst>
                <a:latin typeface="Arial" panose="020B0604020202020204" pitchFamily="34" charset="0"/>
              </a:rPr>
              <a:t>s</a:t>
            </a:r>
            <a:r>
              <a:rPr lang="de-DE" altLang="en-US" sz="2200" b="1" i="1" dirty="0" smtClean="0">
                <a:effectLst>
                  <a:outerShdw blurRad="38100" dist="38100" dir="2700000" algn="tl">
                    <a:srgbClr val="000000">
                      <a:alpha val="43137"/>
                    </a:srgbClr>
                  </a:outerShdw>
                </a:effectLst>
                <a:latin typeface="Arial" panose="020B0604020202020204" pitchFamily="34" charset="0"/>
              </a:rPr>
              <a:t> = c + </a:t>
            </a:r>
            <a:r>
              <a:rPr lang="de-DE" altLang="en-US" sz="2200" b="1" i="1" dirty="0" smtClean="0">
                <a:effectLst>
                  <a:outerShdw blurRad="38100" dist="38100" dir="2700000" algn="tl">
                    <a:srgbClr val="000000">
                      <a:alpha val="43137"/>
                    </a:srgbClr>
                  </a:outerShdw>
                </a:effectLst>
                <a:latin typeface="Symbol" panose="05050102010706020507" pitchFamily="18" charset="2"/>
              </a:rPr>
              <a:t>m s</a:t>
            </a:r>
            <a:r>
              <a:rPr lang="de-DE" altLang="en-US" sz="2200" b="1" i="1" baseline="-25000" dirty="0" smtClean="0">
                <a:effectLst>
                  <a:outerShdw blurRad="38100" dist="38100" dir="2700000" algn="tl">
                    <a:srgbClr val="000000">
                      <a:alpha val="43137"/>
                    </a:srgbClr>
                  </a:outerShdw>
                </a:effectLst>
                <a:latin typeface="Arial" panose="020B0604020202020204" pitchFamily="34" charset="0"/>
              </a:rPr>
              <a:t>n  </a:t>
            </a:r>
            <a:r>
              <a:rPr lang="de-DE" altLang="en-US" sz="2200" b="1" i="1" dirty="0" smtClean="0">
                <a:effectLst>
                  <a:outerShdw blurRad="38100" dist="38100" dir="2700000" algn="tl">
                    <a:srgbClr val="000000">
                      <a:alpha val="43137"/>
                    </a:srgbClr>
                  </a:outerShdw>
                </a:effectLst>
                <a:latin typeface="Arial" panose="020B0604020202020204" pitchFamily="34" charset="0"/>
              </a:rPr>
              <a:t>or</a:t>
            </a:r>
            <a:r>
              <a:rPr lang="de-DE" altLang="en-US" sz="2200" b="1" i="1" baseline="-25000" dirty="0" smtClean="0">
                <a:effectLst>
                  <a:outerShdw blurRad="38100" dist="38100" dir="2700000" algn="tl">
                    <a:srgbClr val="000000">
                      <a:alpha val="43137"/>
                    </a:srgbClr>
                  </a:outerShdw>
                </a:effectLst>
                <a:latin typeface="Arial" panose="020B0604020202020204" pitchFamily="34" charset="0"/>
              </a:rPr>
              <a:t> </a:t>
            </a:r>
            <a:r>
              <a:rPr lang="de-DE" altLang="en-US" sz="2200" b="1" i="1" dirty="0">
                <a:solidFill>
                  <a:schemeClr val="tx1">
                    <a:lumMod val="65000"/>
                    <a:lumOff val="35000"/>
                  </a:schemeClr>
                </a:solidFill>
                <a:effectLst>
                  <a:outerShdw blurRad="38100" dist="38100" dir="2700000" algn="tl">
                    <a:srgbClr val="000000">
                      <a:alpha val="43137"/>
                    </a:srgbClr>
                  </a:outerShdw>
                </a:effectLst>
                <a:latin typeface="Symbol" panose="05050102010706020507" pitchFamily="18" charset="2"/>
              </a:rPr>
              <a:t>s</a:t>
            </a:r>
            <a:r>
              <a:rPr lang="de-DE" altLang="en-US" sz="2200" b="1" i="1" baseline="-25000"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s</a:t>
            </a:r>
            <a:r>
              <a:rPr lang="de-DE" altLang="en-US" sz="2200" b="1" i="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 = </a:t>
            </a:r>
            <a:r>
              <a:rPr lang="de-DE" altLang="en-US" sz="2200" b="1" i="1"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c </a:t>
            </a:r>
            <a:r>
              <a:rPr lang="de-DE" altLang="en-US" sz="2200" b="1" i="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 </a:t>
            </a:r>
            <a:r>
              <a:rPr lang="de-DE" altLang="en-US" sz="2200" b="1" i="1" dirty="0" smtClean="0">
                <a:solidFill>
                  <a:schemeClr val="tx1">
                    <a:lumMod val="65000"/>
                    <a:lumOff val="35000"/>
                  </a:schemeClr>
                </a:solidFill>
                <a:effectLst>
                  <a:outerShdw blurRad="38100" dist="38100" dir="2700000" algn="tl">
                    <a:srgbClr val="000000">
                      <a:alpha val="43137"/>
                    </a:srgbClr>
                  </a:outerShdw>
                </a:effectLst>
                <a:latin typeface="Symbol" panose="05050102010706020507" pitchFamily="18" charset="2"/>
              </a:rPr>
              <a:t>s</a:t>
            </a:r>
            <a:r>
              <a:rPr lang="de-DE" altLang="en-US" sz="2200" b="1" i="1" baseline="-25000"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n </a:t>
            </a:r>
            <a:r>
              <a:rPr lang="de-DE" altLang="en-US" sz="2200" b="1" i="1"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tan</a:t>
            </a:r>
            <a:r>
              <a:rPr lang="el-GR" altLang="en-US" sz="2200" b="1" i="1"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rPr>
              <a:t>φ</a:t>
            </a:r>
            <a:r>
              <a:rPr lang="de-DE" altLang="en-US" sz="2200" b="1" i="1" baseline="-25000" dirty="0" smtClean="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rPr>
              <a:t> </a:t>
            </a:r>
            <a:r>
              <a:rPr lang="de-DE" altLang="en-US" sz="2200" b="1" i="1" dirty="0" smtClean="0">
                <a:effectLst>
                  <a:outerShdw blurRad="38100" dist="38100" dir="2700000" algn="tl">
                    <a:srgbClr val="000000">
                      <a:alpha val="43137"/>
                    </a:srgbClr>
                  </a:outerShdw>
                </a:effectLst>
                <a:latin typeface="Arial" panose="020B0604020202020204" pitchFamily="34" charset="0"/>
              </a:rPr>
              <a:t>(KNOW THIS!)</a:t>
            </a:r>
            <a:endParaRPr lang="de-DE" altLang="en-US" sz="2200" b="1" i="1" baseline="-25000" dirty="0" smtClean="0">
              <a:effectLst>
                <a:outerShdw blurRad="38100" dist="38100" dir="2700000" algn="tl">
                  <a:srgbClr val="000000">
                    <a:alpha val="43137"/>
                  </a:srgbClr>
                </a:outerShdw>
              </a:effectLst>
              <a:latin typeface="Arial" panose="020B0604020202020204" pitchFamily="34" charset="0"/>
            </a:endParaRPr>
          </a:p>
          <a:p>
            <a:r>
              <a:rPr lang="de-DE" altLang="en-US" sz="2200" dirty="0" smtClean="0">
                <a:latin typeface="Arial" panose="020B0604020202020204" pitchFamily="34" charset="0"/>
              </a:rPr>
              <a:t>This just adds a cohesion factor to the equation for frictional sliding (previous slide)</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68628" t="14625" r="1006" b="19781"/>
          <a:stretch/>
        </p:blipFill>
        <p:spPr>
          <a:xfrm>
            <a:off x="6438378" y="123153"/>
            <a:ext cx="2505045" cy="3328849"/>
          </a:xfrm>
          <a:prstGeom prst="rect">
            <a:avLst/>
          </a:prstGeom>
        </p:spPr>
      </p:pic>
      <p:sp>
        <p:nvSpPr>
          <p:cNvPr id="6" name="Rectangle 5"/>
          <p:cNvSpPr/>
          <p:nvPr/>
        </p:nvSpPr>
        <p:spPr>
          <a:xfrm>
            <a:off x="5802843" y="4680008"/>
            <a:ext cx="3228424" cy="646331"/>
          </a:xfrm>
          <a:prstGeom prst="rect">
            <a:avLst/>
          </a:prstGeom>
        </p:spPr>
        <p:txBody>
          <a:bodyPr wrap="square">
            <a:spAutoFit/>
          </a:bodyPr>
          <a:lstStyle/>
          <a:p>
            <a:r>
              <a:rPr lang="de-DE" altLang="en-US" dirty="0">
                <a:latin typeface="Arial" panose="020B0604020202020204" pitchFamily="34" charset="0"/>
              </a:rPr>
              <a:t>μ = </a:t>
            </a:r>
            <a:r>
              <a:rPr lang="de-DE" altLang="en-US" b="1" dirty="0">
                <a:latin typeface="Arial" panose="020B0604020202020204" pitchFamily="34" charset="0"/>
              </a:rPr>
              <a:t>coefficient of </a:t>
            </a:r>
            <a:r>
              <a:rPr lang="de-DE" altLang="en-US" b="1" dirty="0" smtClean="0">
                <a:latin typeface="Arial" panose="020B0604020202020204" pitchFamily="34" charset="0"/>
              </a:rPr>
              <a:t>sliding </a:t>
            </a:r>
            <a:r>
              <a:rPr lang="de-DE" altLang="en-US" b="1" dirty="0">
                <a:latin typeface="Arial" panose="020B0604020202020204" pitchFamily="34" charset="0"/>
              </a:rPr>
              <a:t>friction </a:t>
            </a:r>
            <a:r>
              <a:rPr lang="de-DE" altLang="en-US" dirty="0">
                <a:latin typeface="Arial" panose="020B0604020202020204" pitchFamily="34" charset="0"/>
              </a:rPr>
              <a:t>(</a:t>
            </a:r>
            <a:r>
              <a:rPr lang="de-DE" altLang="en-US" dirty="0"/>
              <a:t>material constant</a:t>
            </a:r>
            <a:r>
              <a:rPr lang="de-DE" altLang="en-US" dirty="0">
                <a:latin typeface="Arial" panose="020B0604020202020204" pitchFamily="34" charset="0"/>
              </a:rPr>
              <a:t>)</a:t>
            </a:r>
          </a:p>
        </p:txBody>
      </p:sp>
      <p:sp>
        <p:nvSpPr>
          <p:cNvPr id="4" name="Rectangle 3"/>
          <p:cNvSpPr/>
          <p:nvPr/>
        </p:nvSpPr>
        <p:spPr>
          <a:xfrm>
            <a:off x="5802844" y="152055"/>
            <a:ext cx="3228423" cy="1477328"/>
          </a:xfrm>
          <a:prstGeom prst="rect">
            <a:avLst/>
          </a:prstGeom>
          <a:solidFill>
            <a:schemeClr val="bg1"/>
          </a:solidFill>
        </p:spPr>
        <p:txBody>
          <a:bodyPr wrap="square">
            <a:spAutoFit/>
          </a:bodyPr>
          <a:lstStyle/>
          <a:p>
            <a:r>
              <a:rPr lang="en-NZ" dirty="0"/>
              <a:t>Once failure has occurred, the sample is no </a:t>
            </a:r>
            <a:r>
              <a:rPr lang="en-NZ" dirty="0" smtClean="0"/>
              <a:t>longer intact </a:t>
            </a:r>
            <a:r>
              <a:rPr lang="en-NZ" dirty="0"/>
              <a:t>and frictional resistance to sliding on the </a:t>
            </a:r>
            <a:r>
              <a:rPr lang="en-NZ" dirty="0" smtClean="0"/>
              <a:t>fracture surface </a:t>
            </a:r>
            <a:r>
              <a:rPr lang="en-NZ" dirty="0"/>
              <a:t>determines its further </a:t>
            </a:r>
            <a:r>
              <a:rPr lang="en-NZ" dirty="0" err="1"/>
              <a:t>behavior</a:t>
            </a:r>
            <a:r>
              <a:rPr lang="en-NZ" dirty="0"/>
              <a:t>.</a:t>
            </a:r>
          </a:p>
        </p:txBody>
      </p:sp>
      <p:sp>
        <p:nvSpPr>
          <p:cNvPr id="5" name="Rectangle 4"/>
          <p:cNvSpPr/>
          <p:nvPr/>
        </p:nvSpPr>
        <p:spPr>
          <a:xfrm>
            <a:off x="822960" y="4099468"/>
            <a:ext cx="4549140" cy="6930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28425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fade">
                                      <p:cBhvr>
                                        <p:cTn id="10" dur="500"/>
                                        <p:tgtEl>
                                          <p:spTgt spid="256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6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25611" grpId="0"/>
      <p:bldP spid="3" grpId="0" uiExpand="1" build="p"/>
      <p:bldP spid="6" grpId="0"/>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44170" y="87724"/>
            <a:ext cx="7886700" cy="867773"/>
          </a:xfrm>
        </p:spPr>
        <p:txBody>
          <a:bodyPr/>
          <a:lstStyle/>
          <a:p>
            <a:r>
              <a:rPr lang="en-NZ" dirty="0" smtClean="0"/>
              <a:t>Coulomb failure criterion</a:t>
            </a:r>
            <a:endParaRPr lang="en-NZ" dirty="0"/>
          </a:p>
        </p:txBody>
      </p:sp>
      <p:sp>
        <p:nvSpPr>
          <p:cNvPr id="3" name="Content Placeholder 2"/>
          <p:cNvSpPr>
            <a:spLocks noGrp="1"/>
          </p:cNvSpPr>
          <p:nvPr>
            <p:ph idx="1"/>
          </p:nvPr>
        </p:nvSpPr>
        <p:spPr>
          <a:xfrm>
            <a:off x="628650" y="1130157"/>
            <a:ext cx="5922274" cy="2655870"/>
          </a:xfrm>
        </p:spPr>
        <p:txBody>
          <a:bodyPr>
            <a:normAutofit fontScale="77500" lnSpcReduction="20000"/>
          </a:bodyPr>
          <a:lstStyle/>
          <a:p>
            <a:r>
              <a:rPr lang="de-DE" altLang="en-US" sz="2600" b="1" i="1" dirty="0" smtClean="0">
                <a:effectLst>
                  <a:outerShdw blurRad="38100" dist="38100" dir="2700000" algn="tl">
                    <a:srgbClr val="000000">
                      <a:alpha val="43137"/>
                    </a:srgbClr>
                  </a:outerShdw>
                </a:effectLst>
                <a:latin typeface="Symbol" panose="05050102010706020507" pitchFamily="18" charset="2"/>
              </a:rPr>
              <a:t>s</a:t>
            </a:r>
            <a:r>
              <a:rPr lang="de-DE" altLang="en-US" sz="2600" b="1" i="1" baseline="-25000" dirty="0" smtClean="0">
                <a:effectLst>
                  <a:outerShdw blurRad="38100" dist="38100" dir="2700000" algn="tl">
                    <a:srgbClr val="000000">
                      <a:alpha val="43137"/>
                    </a:srgbClr>
                  </a:outerShdw>
                </a:effectLst>
                <a:latin typeface="Arial" panose="020B0604020202020204" pitchFamily="34" charset="0"/>
              </a:rPr>
              <a:t>s</a:t>
            </a:r>
            <a:r>
              <a:rPr lang="de-DE" altLang="en-US" sz="2600" b="1" i="1" dirty="0" smtClean="0">
                <a:effectLst>
                  <a:outerShdw blurRad="38100" dist="38100" dir="2700000" algn="tl">
                    <a:srgbClr val="000000">
                      <a:alpha val="43137"/>
                    </a:srgbClr>
                  </a:outerShdw>
                </a:effectLst>
                <a:latin typeface="Arial" panose="020B0604020202020204" pitchFamily="34" charset="0"/>
              </a:rPr>
              <a:t> </a:t>
            </a:r>
            <a:r>
              <a:rPr lang="de-DE" altLang="en-US" sz="2600" b="1" i="1" dirty="0">
                <a:effectLst>
                  <a:outerShdw blurRad="38100" dist="38100" dir="2700000" algn="tl">
                    <a:srgbClr val="000000">
                      <a:alpha val="43137"/>
                    </a:srgbClr>
                  </a:outerShdw>
                </a:effectLst>
                <a:latin typeface="Arial" panose="020B0604020202020204" pitchFamily="34" charset="0"/>
              </a:rPr>
              <a:t>= c + </a:t>
            </a:r>
            <a:r>
              <a:rPr lang="de-DE" altLang="en-US" sz="2600" b="1" i="1" dirty="0">
                <a:effectLst>
                  <a:outerShdw blurRad="38100" dist="38100" dir="2700000" algn="tl">
                    <a:srgbClr val="000000">
                      <a:alpha val="43137"/>
                    </a:srgbClr>
                  </a:outerShdw>
                </a:effectLst>
                <a:latin typeface="Symbol" panose="05050102010706020507" pitchFamily="18" charset="2"/>
              </a:rPr>
              <a:t>m s</a:t>
            </a:r>
            <a:r>
              <a:rPr lang="de-DE" altLang="en-US" sz="2600" b="1" i="1" baseline="-25000" dirty="0">
                <a:effectLst>
                  <a:outerShdw blurRad="38100" dist="38100" dir="2700000" algn="tl">
                    <a:srgbClr val="000000">
                      <a:alpha val="43137"/>
                    </a:srgbClr>
                  </a:outerShdw>
                </a:effectLst>
                <a:latin typeface="Arial" panose="020B0604020202020204" pitchFamily="34" charset="0"/>
              </a:rPr>
              <a:t>n </a:t>
            </a:r>
            <a:endParaRPr lang="de-DE" altLang="en-US" sz="2600" b="1" i="1" dirty="0">
              <a:effectLst>
                <a:outerShdw blurRad="38100" dist="38100" dir="2700000" algn="tl">
                  <a:srgbClr val="000000">
                    <a:alpha val="43137"/>
                  </a:srgbClr>
                </a:outerShdw>
              </a:effectLst>
              <a:latin typeface="Arial" panose="020B0604020202020204" pitchFamily="34" charset="0"/>
            </a:endParaRPr>
          </a:p>
          <a:p>
            <a:r>
              <a:rPr lang="en-NZ" sz="3200" dirty="0" smtClean="0"/>
              <a:t>describes </a:t>
            </a:r>
            <a:r>
              <a:rPr lang="en-NZ" sz="3200" dirty="0"/>
              <a:t>the stress state at which a shear </a:t>
            </a:r>
            <a:r>
              <a:rPr lang="en-NZ" sz="3200" dirty="0" smtClean="0"/>
              <a:t>rupture forms </a:t>
            </a:r>
            <a:r>
              <a:rPr lang="en-NZ" sz="3200" dirty="0"/>
              <a:t>and separates a sample into two pieces.</a:t>
            </a:r>
          </a:p>
          <a:p>
            <a:r>
              <a:rPr lang="en-NZ" sz="3200" dirty="0"/>
              <a:t>Need to understand that more than one stress acts on a geological plane.</a:t>
            </a:r>
          </a:p>
          <a:p>
            <a:r>
              <a:rPr lang="en-NZ" sz="3200" dirty="0" smtClean="0"/>
              <a:t>Can be understood </a:t>
            </a:r>
            <a:r>
              <a:rPr lang="en-NZ" sz="3200" dirty="0"/>
              <a:t>graphically using a </a:t>
            </a:r>
            <a:r>
              <a:rPr lang="en-NZ" sz="3200" b="1" dirty="0"/>
              <a:t>Mohr </a:t>
            </a:r>
            <a:r>
              <a:rPr lang="en-NZ" sz="3200" b="1" dirty="0" smtClean="0"/>
              <a:t>diagram</a:t>
            </a:r>
          </a:p>
        </p:txBody>
      </p:sp>
      <p:pic>
        <p:nvPicPr>
          <p:cNvPr id="4" name="Picture 3"/>
          <p:cNvPicPr>
            <a:picLocks noChangeAspect="1"/>
          </p:cNvPicPr>
          <p:nvPr/>
        </p:nvPicPr>
        <p:blipFill>
          <a:blip r:embed="rId2"/>
          <a:stretch>
            <a:fillRect/>
          </a:stretch>
        </p:blipFill>
        <p:spPr>
          <a:xfrm>
            <a:off x="884043" y="3786027"/>
            <a:ext cx="5127009" cy="271107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0152" r="23811" b="29663"/>
          <a:stretch/>
        </p:blipFill>
        <p:spPr>
          <a:xfrm rot="5400000">
            <a:off x="4569871" y="1981053"/>
            <a:ext cx="6555181" cy="2593075"/>
          </a:xfrm>
          <a:prstGeom prst="rect">
            <a:avLst/>
          </a:prstGeom>
        </p:spPr>
      </p:pic>
      <p:sp>
        <p:nvSpPr>
          <p:cNvPr id="6" name="TextBox 5"/>
          <p:cNvSpPr txBox="1"/>
          <p:nvPr/>
        </p:nvSpPr>
        <p:spPr>
          <a:xfrm>
            <a:off x="6658225" y="59946"/>
            <a:ext cx="2526717" cy="461665"/>
          </a:xfrm>
          <a:prstGeom prst="rect">
            <a:avLst/>
          </a:prstGeom>
          <a:noFill/>
        </p:spPr>
        <p:txBody>
          <a:bodyPr wrap="none" rtlCol="0">
            <a:spAutoFit/>
          </a:bodyPr>
          <a:lstStyle/>
          <a:p>
            <a:r>
              <a:rPr lang="en-NZ" sz="2400" b="1" dirty="0" smtClean="0">
                <a:solidFill>
                  <a:srgbClr val="FFFF00"/>
                </a:solidFill>
                <a:effectLst>
                  <a:outerShdw blurRad="38100" dist="38100" dir="2700000" algn="tl">
                    <a:srgbClr val="000000">
                      <a:alpha val="43137"/>
                    </a:srgbClr>
                  </a:outerShdw>
                </a:effectLst>
              </a:rPr>
              <a:t>Paris Opera House</a:t>
            </a:r>
            <a:endParaRPr lang="en-NZ"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339987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The Brittle-plastic transition</a:t>
            </a:r>
            <a:endParaRPr lang="en-NZ"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175" y="1116842"/>
            <a:ext cx="8747456" cy="5172501"/>
          </a:xfrm>
          <a:prstGeom prst="rect">
            <a:avLst/>
          </a:prstGeom>
        </p:spPr>
      </p:pic>
      <p:cxnSp>
        <p:nvCxnSpPr>
          <p:cNvPr id="4" name="Straight Arrow Connector 3"/>
          <p:cNvCxnSpPr/>
          <p:nvPr/>
        </p:nvCxnSpPr>
        <p:spPr>
          <a:xfrm>
            <a:off x="7366000" y="2120900"/>
            <a:ext cx="723900" cy="134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3770089">
            <a:off x="7058527" y="2515429"/>
            <a:ext cx="1635448" cy="307777"/>
          </a:xfrm>
          <a:prstGeom prst="rect">
            <a:avLst/>
          </a:prstGeom>
          <a:noFill/>
        </p:spPr>
        <p:txBody>
          <a:bodyPr wrap="none" rtlCol="0">
            <a:spAutoFit/>
          </a:bodyPr>
          <a:lstStyle/>
          <a:p>
            <a:r>
              <a:rPr lang="en-NZ" sz="1400" dirty="0" smtClean="0"/>
              <a:t>Increase with depth</a:t>
            </a:r>
            <a:endParaRPr lang="en-NZ" sz="1400" dirty="0"/>
          </a:p>
        </p:txBody>
      </p:sp>
      <p:cxnSp>
        <p:nvCxnSpPr>
          <p:cNvPr id="18" name="Straight Arrow Connector 17"/>
          <p:cNvCxnSpPr/>
          <p:nvPr/>
        </p:nvCxnSpPr>
        <p:spPr>
          <a:xfrm rot="3574015">
            <a:off x="7579650" y="4446250"/>
            <a:ext cx="723900" cy="13462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8058680">
            <a:off x="7521036" y="5178704"/>
            <a:ext cx="841128" cy="307777"/>
          </a:xfrm>
          <a:prstGeom prst="rect">
            <a:avLst/>
          </a:prstGeom>
          <a:noFill/>
        </p:spPr>
        <p:txBody>
          <a:bodyPr wrap="none" rtlCol="0">
            <a:spAutoFit/>
          </a:bodyPr>
          <a:lstStyle/>
          <a:p>
            <a:r>
              <a:rPr lang="en-NZ" sz="1400" dirty="0" smtClean="0"/>
              <a:t>decrease</a:t>
            </a:r>
            <a:endParaRPr lang="en-NZ" sz="1400" dirty="0"/>
          </a:p>
        </p:txBody>
      </p:sp>
      <p:sp>
        <p:nvSpPr>
          <p:cNvPr id="20" name="TextBox 19"/>
          <p:cNvSpPr txBox="1"/>
          <p:nvPr/>
        </p:nvSpPr>
        <p:spPr>
          <a:xfrm>
            <a:off x="5575300" y="2120900"/>
            <a:ext cx="1540988" cy="1200329"/>
          </a:xfrm>
          <a:prstGeom prst="rect">
            <a:avLst/>
          </a:prstGeom>
          <a:noFill/>
        </p:spPr>
        <p:txBody>
          <a:bodyPr wrap="square" rtlCol="0">
            <a:spAutoFit/>
          </a:bodyPr>
          <a:lstStyle/>
          <a:p>
            <a:r>
              <a:rPr lang="en-NZ" dirty="0" err="1" smtClean="0"/>
              <a:t>Cataclasites</a:t>
            </a:r>
            <a:r>
              <a:rPr lang="en-NZ" dirty="0" smtClean="0"/>
              <a:t> and gouges are ductile but not plastic</a:t>
            </a:r>
            <a:endParaRPr lang="en-NZ" dirty="0"/>
          </a:p>
        </p:txBody>
      </p:sp>
      <p:sp>
        <p:nvSpPr>
          <p:cNvPr id="21" name="TextBox 20"/>
          <p:cNvSpPr txBox="1"/>
          <p:nvPr/>
        </p:nvSpPr>
        <p:spPr>
          <a:xfrm>
            <a:off x="975579" y="6198969"/>
            <a:ext cx="6900672" cy="646331"/>
          </a:xfrm>
          <a:prstGeom prst="rect">
            <a:avLst/>
          </a:prstGeom>
          <a:solidFill>
            <a:schemeClr val="bg1"/>
          </a:solidFill>
        </p:spPr>
        <p:txBody>
          <a:bodyPr wrap="none" rtlCol="0">
            <a:spAutoFit/>
          </a:bodyPr>
          <a:lstStyle/>
          <a:p>
            <a:r>
              <a:rPr lang="en-NZ" b="1" dirty="0" smtClean="0"/>
              <a:t>Ductile deformation is continuous at outcrop and hand specimen scale</a:t>
            </a:r>
          </a:p>
          <a:p>
            <a:r>
              <a:rPr lang="en-NZ" b="1" dirty="0" smtClean="0"/>
              <a:t>Plastic deformation is continuous, even at microscopic level</a:t>
            </a:r>
            <a:endParaRPr lang="en-NZ" b="1" dirty="0"/>
          </a:p>
        </p:txBody>
      </p:sp>
      <p:sp>
        <p:nvSpPr>
          <p:cNvPr id="3" name="Rectangle 2"/>
          <p:cNvSpPr/>
          <p:nvPr/>
        </p:nvSpPr>
        <p:spPr>
          <a:xfrm>
            <a:off x="4779264" y="1871534"/>
            <a:ext cx="796036" cy="432743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extBox 5"/>
          <p:cNvSpPr txBox="1"/>
          <p:nvPr/>
        </p:nvSpPr>
        <p:spPr>
          <a:xfrm>
            <a:off x="3877306" y="890815"/>
            <a:ext cx="4565908" cy="646331"/>
          </a:xfrm>
          <a:prstGeom prst="rect">
            <a:avLst/>
          </a:prstGeom>
          <a:noFill/>
        </p:spPr>
        <p:txBody>
          <a:bodyPr wrap="square" rtlCol="0">
            <a:spAutoFit/>
          </a:bodyPr>
          <a:lstStyle/>
          <a:p>
            <a:r>
              <a:rPr lang="en-NZ" dirty="0" smtClean="0"/>
              <a:t>You should know how to draw this diagram and understand the relationships it shows</a:t>
            </a:r>
            <a:endParaRPr lang="en-NZ" dirty="0"/>
          </a:p>
        </p:txBody>
      </p:sp>
    </p:spTree>
    <p:extLst>
      <p:ext uri="{BB962C8B-B14F-4D97-AF65-F5344CB8AC3E}">
        <p14:creationId xmlns:p14="http://schemas.microsoft.com/office/powerpoint/2010/main" val="33272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rotWithShape="1">
          <a:blip r:embed="rId2">
            <a:extLst>
              <a:ext uri="{28A0092B-C50C-407E-A947-70E740481C1C}">
                <a14:useLocalDpi xmlns:a14="http://schemas.microsoft.com/office/drawing/2010/main" val="0"/>
              </a:ext>
            </a:extLst>
          </a:blip>
          <a:srcRect l="28374" b="54000"/>
          <a:stretch/>
        </p:blipFill>
        <p:spPr bwMode="auto">
          <a:xfrm>
            <a:off x="5405120" y="355600"/>
            <a:ext cx="3738880" cy="280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75856" y="1170350"/>
            <a:ext cx="3276600" cy="5324535"/>
          </a:xfrm>
          <a:prstGeom prst="rect">
            <a:avLst/>
          </a:prstGeom>
          <a:noFill/>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2000" dirty="0" smtClean="0"/>
              <a:t>Linear form </a:t>
            </a:r>
            <a:r>
              <a:rPr lang="en-US" altLang="en-US" sz="2000" dirty="0"/>
              <a:t>of </a:t>
            </a:r>
            <a:r>
              <a:rPr lang="en-US" altLang="en-US" sz="2000" dirty="0" smtClean="0"/>
              <a:t> criterion:</a:t>
            </a:r>
          </a:p>
          <a:p>
            <a:pPr eaLnBrk="1" hangingPunct="1"/>
            <a:r>
              <a:rPr lang="de-DE" altLang="en-US" sz="3600" b="1" dirty="0">
                <a:latin typeface="Symbol" panose="05050102010706020507" pitchFamily="18" charset="2"/>
              </a:rPr>
              <a:t>s</a:t>
            </a:r>
            <a:r>
              <a:rPr lang="de-DE" altLang="en-US" sz="3600" b="1" baseline="-25000" dirty="0">
                <a:latin typeface="Arial" panose="020B0604020202020204" pitchFamily="34" charset="0"/>
              </a:rPr>
              <a:t>s</a:t>
            </a:r>
            <a:r>
              <a:rPr lang="de-DE" altLang="en-US" sz="3600" b="1" dirty="0">
                <a:latin typeface="Arial" panose="020B0604020202020204" pitchFamily="34" charset="0"/>
              </a:rPr>
              <a:t> = c + </a:t>
            </a:r>
            <a:r>
              <a:rPr lang="de-DE" altLang="en-US" sz="3600" b="1" dirty="0">
                <a:latin typeface="Symbol" panose="05050102010706020507" pitchFamily="18" charset="2"/>
              </a:rPr>
              <a:t>m s</a:t>
            </a:r>
            <a:r>
              <a:rPr lang="de-DE" altLang="en-US" sz="3600" b="1" baseline="-25000" dirty="0">
                <a:latin typeface="Arial" panose="020B0604020202020204" pitchFamily="34" charset="0"/>
              </a:rPr>
              <a:t>n</a:t>
            </a:r>
          </a:p>
          <a:p>
            <a:pPr eaLnBrk="1" hangingPunct="1"/>
            <a:endParaRPr lang="en-US" altLang="en-US" sz="2000" dirty="0"/>
          </a:p>
          <a:p>
            <a:pPr marL="342900" indent="-342900" eaLnBrk="1" hangingPunct="1">
              <a:buFontTx/>
              <a:buChar char="-"/>
            </a:pPr>
            <a:r>
              <a:rPr lang="en-US" altLang="en-US" sz="2000" dirty="0" smtClean="0"/>
              <a:t>predicts </a:t>
            </a:r>
            <a:r>
              <a:rPr lang="en-US" altLang="en-US" sz="2000" dirty="0"/>
              <a:t>that failure points in diagram should lie on straight </a:t>
            </a:r>
            <a:r>
              <a:rPr lang="en-US" altLang="en-US" sz="2000" dirty="0" smtClean="0"/>
              <a:t>line</a:t>
            </a:r>
          </a:p>
          <a:p>
            <a:pPr marL="342900" indent="-342900" eaLnBrk="1" hangingPunct="1">
              <a:buFontTx/>
              <a:buChar char="-"/>
            </a:pPr>
            <a:r>
              <a:rPr lang="en-US" altLang="en-US" sz="2000" dirty="0"/>
              <a:t>with slope </a:t>
            </a:r>
            <a:r>
              <a:rPr lang="de-DE" altLang="en-US" sz="2800" b="1" dirty="0">
                <a:latin typeface="Symbol" panose="05050102010706020507" pitchFamily="18" charset="2"/>
              </a:rPr>
              <a:t>m</a:t>
            </a:r>
            <a:r>
              <a:rPr lang="de-DE" altLang="en-US" sz="2000" dirty="0">
                <a:solidFill>
                  <a:srgbClr val="D50800"/>
                </a:solidFill>
                <a:latin typeface="Symbol" panose="05050102010706020507" pitchFamily="18" charset="2"/>
              </a:rPr>
              <a:t> </a:t>
            </a:r>
            <a:endParaRPr lang="de-DE" altLang="en-US" sz="2000" dirty="0" smtClean="0">
              <a:solidFill>
                <a:srgbClr val="D50800"/>
              </a:solidFill>
              <a:latin typeface="Symbol" panose="05050102010706020507" pitchFamily="18" charset="2"/>
            </a:endParaRPr>
          </a:p>
          <a:p>
            <a:pPr marL="342900" indent="-342900" eaLnBrk="1" hangingPunct="1">
              <a:buFontTx/>
              <a:buChar char="-"/>
            </a:pPr>
            <a:r>
              <a:rPr lang="en-US" altLang="en-US" sz="2000" dirty="0" smtClean="0"/>
              <a:t>intersecting </a:t>
            </a:r>
            <a:r>
              <a:rPr lang="de-DE" altLang="en-US" sz="2800" b="1" dirty="0">
                <a:latin typeface="Symbol" panose="05050102010706020507" pitchFamily="18" charset="2"/>
              </a:rPr>
              <a:t>s</a:t>
            </a:r>
            <a:r>
              <a:rPr lang="de-DE" altLang="en-US" sz="2800" b="1" baseline="-25000" dirty="0">
                <a:latin typeface="Arial" panose="020B0604020202020204" pitchFamily="34" charset="0"/>
              </a:rPr>
              <a:t>s</a:t>
            </a:r>
            <a:r>
              <a:rPr lang="de-DE" altLang="en-US" sz="2000" b="1" baseline="-25000" dirty="0">
                <a:solidFill>
                  <a:srgbClr val="D50800"/>
                </a:solidFill>
                <a:latin typeface="Arial" panose="020B0604020202020204" pitchFamily="34" charset="0"/>
              </a:rPr>
              <a:t> </a:t>
            </a:r>
            <a:r>
              <a:rPr lang="en-US" altLang="en-US" sz="2000" dirty="0"/>
              <a:t>ordinate at shear strength </a:t>
            </a:r>
            <a:r>
              <a:rPr lang="de-DE" altLang="en-US" sz="2800" b="1" dirty="0">
                <a:latin typeface="Arial" panose="020B0604020202020204" pitchFamily="34" charset="0"/>
              </a:rPr>
              <a:t>c</a:t>
            </a:r>
            <a:endParaRPr lang="en-US" altLang="en-US" sz="2000" b="1" dirty="0"/>
          </a:p>
          <a:p>
            <a:pPr eaLnBrk="1" hangingPunct="1"/>
            <a:r>
              <a:rPr lang="en-US" altLang="en-US" sz="2000" dirty="0" smtClean="0"/>
              <a:t>- </a:t>
            </a:r>
            <a:r>
              <a:rPr lang="en-US" altLang="en-US" sz="2000" dirty="0"/>
              <a:t>line is characteristic of many rocks tested at moderate confining pressures and describes shear failure of material</a:t>
            </a:r>
          </a:p>
        </p:txBody>
      </p:sp>
      <p:pic>
        <p:nvPicPr>
          <p:cNvPr id="7" name="Picture 1"/>
          <p:cNvPicPr>
            <a:picLocks noChangeAspect="1"/>
          </p:cNvPicPr>
          <p:nvPr/>
        </p:nvPicPr>
        <p:blipFill rotWithShape="1">
          <a:blip r:embed="rId2">
            <a:extLst>
              <a:ext uri="{28A0092B-C50C-407E-A947-70E740481C1C}">
                <a14:useLocalDpi xmlns:a14="http://schemas.microsoft.com/office/drawing/2010/main" val="0"/>
              </a:ext>
            </a:extLst>
          </a:blip>
          <a:srcRect t="46167"/>
          <a:stretch/>
        </p:blipFill>
        <p:spPr bwMode="auto">
          <a:xfrm>
            <a:off x="3924012" y="3169920"/>
            <a:ext cx="5219988" cy="328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406640" y="627697"/>
            <a:ext cx="1324293" cy="923330"/>
          </a:xfrm>
          <a:prstGeom prst="rect">
            <a:avLst/>
          </a:prstGeom>
          <a:noFill/>
        </p:spPr>
        <p:txBody>
          <a:bodyPr wrap="square" rtlCol="0">
            <a:spAutoFit/>
          </a:bodyPr>
          <a:lstStyle/>
          <a:p>
            <a:r>
              <a:rPr lang="en-NZ" dirty="0" smtClean="0"/>
              <a:t>2 planes lie either side of </a:t>
            </a:r>
            <a:r>
              <a:rPr lang="el-GR" dirty="0" smtClean="0"/>
              <a:t>σ</a:t>
            </a:r>
            <a:r>
              <a:rPr lang="en-NZ" dirty="0" smtClean="0"/>
              <a:t>1</a:t>
            </a:r>
            <a:endParaRPr lang="en-NZ" dirty="0"/>
          </a:p>
        </p:txBody>
      </p:sp>
      <p:sp>
        <p:nvSpPr>
          <p:cNvPr id="3" name="Title 2"/>
          <p:cNvSpPr>
            <a:spLocks noGrp="1"/>
          </p:cNvSpPr>
          <p:nvPr>
            <p:ph type="title"/>
          </p:nvPr>
        </p:nvSpPr>
        <p:spPr>
          <a:xfrm>
            <a:off x="375856" y="302577"/>
            <a:ext cx="3647504" cy="867773"/>
          </a:xfrm>
        </p:spPr>
        <p:txBody>
          <a:bodyPr>
            <a:normAutofit fontScale="90000"/>
          </a:bodyPr>
          <a:lstStyle/>
          <a:p>
            <a:pPr rtl="0" eaLnBrk="1" latinLnBrk="0" hangingPunct="1"/>
            <a:r>
              <a:rPr lang="en-US" sz="2600" b="1" kern="1200" dirty="0" smtClean="0">
                <a:solidFill>
                  <a:srgbClr val="000000"/>
                </a:solidFill>
                <a:effectLst/>
                <a:latin typeface="Calibri" panose="020F0502020204030204" pitchFamily="34" charset="0"/>
                <a:ea typeface="+mn-ea"/>
                <a:cs typeface="+mn-cs"/>
              </a:rPr>
              <a:t>Graphical representation of Coulomb failure criterion</a:t>
            </a:r>
            <a:endParaRPr lang="en-NZ" dirty="0" smtClean="0">
              <a:effectLst/>
            </a:endParaRPr>
          </a:p>
        </p:txBody>
      </p:sp>
      <p:sp>
        <p:nvSpPr>
          <p:cNvPr id="8" name="TextBox 7"/>
          <p:cNvSpPr txBox="1"/>
          <p:nvPr/>
        </p:nvSpPr>
        <p:spPr>
          <a:xfrm>
            <a:off x="5405120" y="2790428"/>
            <a:ext cx="2336858" cy="369332"/>
          </a:xfrm>
          <a:prstGeom prst="rect">
            <a:avLst/>
          </a:prstGeom>
          <a:noFill/>
        </p:spPr>
        <p:txBody>
          <a:bodyPr wrap="none" rtlCol="0">
            <a:spAutoFit/>
          </a:bodyPr>
          <a:lstStyle/>
          <a:p>
            <a:r>
              <a:rPr lang="en-NZ" dirty="0" smtClean="0"/>
              <a:t>Plane orthogonal to </a:t>
            </a:r>
            <a:r>
              <a:rPr lang="el-GR" dirty="0" smtClean="0"/>
              <a:t>σ</a:t>
            </a:r>
            <a:r>
              <a:rPr lang="en-NZ" dirty="0" smtClean="0"/>
              <a:t>2</a:t>
            </a:r>
            <a:endParaRPr lang="en-NZ" dirty="0"/>
          </a:p>
        </p:txBody>
      </p:sp>
    </p:spTree>
    <p:extLst>
      <p:ext uri="{BB962C8B-B14F-4D97-AF65-F5344CB8AC3E}">
        <p14:creationId xmlns:p14="http://schemas.microsoft.com/office/powerpoint/2010/main" val="12538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27650"/>
                                        </p:tgtEl>
                                        <p:attrNameLst>
                                          <p:attrName>style.visibility</p:attrName>
                                        </p:attrNameLst>
                                      </p:cBhvr>
                                      <p:to>
                                        <p:strVal val="visible"/>
                                      </p:to>
                                    </p:set>
                                    <p:animEffect transition="in" filter="fade">
                                      <p:cBhvr>
                                        <p:cTn id="10" dur="500"/>
                                        <p:tgtEl>
                                          <p:spTgt spid="2765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76200"/>
            <a:ext cx="62484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6070" y="624840"/>
            <a:ext cx="2673350" cy="867773"/>
          </a:xfrm>
        </p:spPr>
        <p:txBody>
          <a:bodyPr>
            <a:noAutofit/>
          </a:bodyPr>
          <a:lstStyle/>
          <a:p>
            <a:pPr algn="ctr"/>
            <a:r>
              <a:rPr lang="de-DE" altLang="en-US" sz="3200" dirty="0" smtClean="0"/>
              <a:t>Determination of failure criterion for shear fractures</a:t>
            </a:r>
            <a:endParaRPr lang="en-NZ" sz="3200" dirty="0"/>
          </a:p>
        </p:txBody>
      </p:sp>
      <p:sp>
        <p:nvSpPr>
          <p:cNvPr id="3" name="Content Placeholder 2"/>
          <p:cNvSpPr>
            <a:spLocks noGrp="1"/>
          </p:cNvSpPr>
          <p:nvPr>
            <p:ph idx="1"/>
          </p:nvPr>
        </p:nvSpPr>
        <p:spPr>
          <a:xfrm>
            <a:off x="628650" y="3982719"/>
            <a:ext cx="7886700" cy="2459177"/>
          </a:xfrm>
        </p:spPr>
        <p:txBody>
          <a:bodyPr>
            <a:normAutofit fontScale="62500" lnSpcReduction="20000"/>
          </a:bodyPr>
          <a:lstStyle/>
          <a:p>
            <a:r>
              <a:rPr lang="en-US" altLang="en-US" dirty="0" smtClean="0"/>
              <a:t>Compress cylinder of rock along its axis under constant confining pressure until failure</a:t>
            </a:r>
          </a:p>
          <a:p>
            <a:r>
              <a:rPr lang="en-US" altLang="en-US" dirty="0" smtClean="0"/>
              <a:t>Use confining pressure as </a:t>
            </a:r>
            <a:r>
              <a:rPr lang="el-GR" altLang="en-US" dirty="0" smtClean="0"/>
              <a:t>σ</a:t>
            </a:r>
            <a:r>
              <a:rPr lang="en-NZ" altLang="en-US" dirty="0" smtClean="0"/>
              <a:t>3</a:t>
            </a:r>
            <a:r>
              <a:rPr lang="en-US" altLang="en-US" dirty="0" smtClean="0"/>
              <a:t> and axial stress to construct Mohr circle</a:t>
            </a:r>
          </a:p>
          <a:p>
            <a:r>
              <a:rPr lang="en-US" altLang="en-US" dirty="0" smtClean="0"/>
              <a:t>Mohr circle at failure contains point P, which represents </a:t>
            </a:r>
            <a:r>
              <a:rPr lang="en-US" altLang="en-US" dirty="0" err="1" smtClean="0"/>
              <a:t>σS</a:t>
            </a:r>
            <a:r>
              <a:rPr lang="en-US" altLang="en-US" dirty="0" smtClean="0"/>
              <a:t> and </a:t>
            </a:r>
            <a:r>
              <a:rPr lang="en-US" altLang="en-US" dirty="0" err="1" smtClean="0"/>
              <a:t>σN</a:t>
            </a:r>
            <a:r>
              <a:rPr lang="en-US" altLang="en-US" dirty="0" smtClean="0"/>
              <a:t> stresses on failure surface and indicates orientation of planes along which rock has failed at angle θ to σ1 </a:t>
            </a:r>
          </a:p>
          <a:p>
            <a:r>
              <a:rPr lang="en-US" altLang="en-US" dirty="0" smtClean="0"/>
              <a:t>Same again at higher confining pressure repeatedly yields different Mohr circles</a:t>
            </a:r>
          </a:p>
          <a:p>
            <a:r>
              <a:rPr lang="en-US" altLang="en-US" dirty="0" smtClean="0"/>
              <a:t>tangent to circles, which passes through all P points represents Mohr envelope or failure envelope for the particular rock</a:t>
            </a:r>
          </a:p>
          <a:p>
            <a:endParaRPr lang="en-NZ" dirty="0"/>
          </a:p>
        </p:txBody>
      </p:sp>
    </p:spTree>
    <p:extLst>
      <p:ext uri="{BB962C8B-B14F-4D97-AF65-F5344CB8AC3E}">
        <p14:creationId xmlns:p14="http://schemas.microsoft.com/office/powerpoint/2010/main" val="19468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Line 6"/>
          <p:cNvSpPr>
            <a:spLocks noChangeShapeType="1"/>
          </p:cNvSpPr>
          <p:nvPr/>
        </p:nvSpPr>
        <p:spPr bwMode="auto">
          <a:xfrm>
            <a:off x="971550" y="765175"/>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23" name="Line 7"/>
          <p:cNvSpPr>
            <a:spLocks noChangeShapeType="1"/>
          </p:cNvSpPr>
          <p:nvPr/>
        </p:nvSpPr>
        <p:spPr bwMode="auto">
          <a:xfrm>
            <a:off x="611188" y="2133600"/>
            <a:ext cx="3455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24" name="Text Box 8"/>
          <p:cNvSpPr txBox="1">
            <a:spLocks noChangeArrowheads="1"/>
          </p:cNvSpPr>
          <p:nvPr/>
        </p:nvSpPr>
        <p:spPr bwMode="auto">
          <a:xfrm>
            <a:off x="6443663" y="1052513"/>
            <a:ext cx="2376487" cy="528637"/>
          </a:xfrm>
          <a:prstGeom prst="rect">
            <a:avLst/>
          </a:prstGeom>
          <a:solidFill>
            <a:schemeClr val="tx1"/>
          </a:solidFill>
          <a:ln w="9525">
            <a:solidFill>
              <a:schemeClr val="folHlink"/>
            </a:solidFill>
            <a:miter lim="800000"/>
            <a:headEnd/>
            <a:tailEnd/>
          </a:ln>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b="1">
                <a:solidFill>
                  <a:srgbClr val="FF0000"/>
                </a:solidFill>
                <a:latin typeface="Symbol" panose="05050102010706020507" pitchFamily="18" charset="2"/>
              </a:rPr>
              <a:t>s</a:t>
            </a:r>
            <a:r>
              <a:rPr lang="de-DE" altLang="en-US" sz="2800" b="1" baseline="-25000">
                <a:solidFill>
                  <a:srgbClr val="FF0000"/>
                </a:solidFill>
                <a:latin typeface="Arial" panose="020B0604020202020204" pitchFamily="34" charset="0"/>
              </a:rPr>
              <a:t>s</a:t>
            </a:r>
            <a:r>
              <a:rPr lang="de-DE" altLang="en-US" sz="2800" b="1">
                <a:solidFill>
                  <a:srgbClr val="FF0000"/>
                </a:solidFill>
                <a:latin typeface="Arial" panose="020B0604020202020204" pitchFamily="34" charset="0"/>
              </a:rPr>
              <a:t> = c + </a:t>
            </a:r>
            <a:r>
              <a:rPr lang="de-DE" altLang="en-US" sz="2800" b="1">
                <a:solidFill>
                  <a:srgbClr val="FF0000"/>
                </a:solidFill>
                <a:latin typeface="Symbol" panose="05050102010706020507" pitchFamily="18" charset="2"/>
              </a:rPr>
              <a:t>m s</a:t>
            </a:r>
            <a:r>
              <a:rPr lang="de-DE" altLang="en-US" sz="2800" b="1" baseline="-25000">
                <a:solidFill>
                  <a:srgbClr val="FF0000"/>
                </a:solidFill>
                <a:latin typeface="Arial" panose="020B0604020202020204" pitchFamily="34" charset="0"/>
              </a:rPr>
              <a:t>n</a:t>
            </a:r>
          </a:p>
        </p:txBody>
      </p:sp>
      <p:sp>
        <p:nvSpPr>
          <p:cNvPr id="30725" name="Line 9"/>
          <p:cNvSpPr>
            <a:spLocks noChangeShapeType="1"/>
          </p:cNvSpPr>
          <p:nvPr/>
        </p:nvSpPr>
        <p:spPr bwMode="auto">
          <a:xfrm flipV="1">
            <a:off x="971550" y="981075"/>
            <a:ext cx="2016125" cy="792163"/>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26" name="Text Box 12"/>
          <p:cNvSpPr txBox="1">
            <a:spLocks noChangeArrowheads="1"/>
          </p:cNvSpPr>
          <p:nvPr/>
        </p:nvSpPr>
        <p:spPr bwMode="auto">
          <a:xfrm>
            <a:off x="4140200" y="1989138"/>
            <a:ext cx="5762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a:latin typeface="Symbol" panose="05050102010706020507" pitchFamily="18" charset="2"/>
              </a:rPr>
              <a:t>s</a:t>
            </a:r>
            <a:r>
              <a:rPr lang="de-DE" altLang="en-US" sz="2800" baseline="-25000">
                <a:latin typeface="Arial" panose="020B0604020202020204" pitchFamily="34" charset="0"/>
              </a:rPr>
              <a:t>n </a:t>
            </a:r>
          </a:p>
        </p:txBody>
      </p:sp>
      <p:sp>
        <p:nvSpPr>
          <p:cNvPr id="30727" name="Text Box 13"/>
          <p:cNvSpPr txBox="1">
            <a:spLocks noChangeArrowheads="1"/>
          </p:cNvSpPr>
          <p:nvPr/>
        </p:nvSpPr>
        <p:spPr bwMode="auto">
          <a:xfrm>
            <a:off x="466725" y="692150"/>
            <a:ext cx="136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a:latin typeface="Symbol" panose="05050102010706020507" pitchFamily="18" charset="2"/>
              </a:rPr>
              <a:t>s</a:t>
            </a:r>
            <a:r>
              <a:rPr lang="de-DE" altLang="en-US" sz="2800" baseline="-25000">
                <a:latin typeface="Arial" panose="020B0604020202020204" pitchFamily="34" charset="0"/>
              </a:rPr>
              <a:t>s </a:t>
            </a:r>
          </a:p>
        </p:txBody>
      </p:sp>
      <p:sp>
        <p:nvSpPr>
          <p:cNvPr id="30728" name="Text Box 14"/>
          <p:cNvSpPr txBox="1">
            <a:spLocks noChangeArrowheads="1"/>
          </p:cNvSpPr>
          <p:nvPr/>
        </p:nvSpPr>
        <p:spPr bwMode="auto">
          <a:xfrm rot="-1318145">
            <a:off x="1038225" y="965200"/>
            <a:ext cx="2365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1400" dirty="0">
                <a:latin typeface="Arial" panose="020B0604020202020204" pitchFamily="34" charset="0"/>
              </a:rPr>
              <a:t>Coulomb failure criterion</a:t>
            </a:r>
          </a:p>
        </p:txBody>
      </p:sp>
      <p:sp>
        <p:nvSpPr>
          <p:cNvPr id="30729" name="Line 22"/>
          <p:cNvSpPr>
            <a:spLocks noChangeShapeType="1"/>
          </p:cNvSpPr>
          <p:nvPr/>
        </p:nvSpPr>
        <p:spPr bwMode="auto">
          <a:xfrm>
            <a:off x="971550" y="3571875"/>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0" name="Line 23"/>
          <p:cNvSpPr>
            <a:spLocks noChangeShapeType="1"/>
          </p:cNvSpPr>
          <p:nvPr/>
        </p:nvSpPr>
        <p:spPr bwMode="auto">
          <a:xfrm>
            <a:off x="611188" y="4940300"/>
            <a:ext cx="34559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1" name="Line 24"/>
          <p:cNvSpPr>
            <a:spLocks noChangeShapeType="1"/>
          </p:cNvSpPr>
          <p:nvPr/>
        </p:nvSpPr>
        <p:spPr bwMode="auto">
          <a:xfrm flipV="1">
            <a:off x="971550" y="3787775"/>
            <a:ext cx="2016125" cy="792163"/>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2" name="Text Box 25"/>
          <p:cNvSpPr txBox="1">
            <a:spLocks noChangeArrowheads="1"/>
          </p:cNvSpPr>
          <p:nvPr/>
        </p:nvSpPr>
        <p:spPr bwMode="auto">
          <a:xfrm>
            <a:off x="4140200" y="4795838"/>
            <a:ext cx="7191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a:latin typeface="Symbol" panose="05050102010706020507" pitchFamily="18" charset="2"/>
              </a:rPr>
              <a:t>s</a:t>
            </a:r>
            <a:r>
              <a:rPr lang="de-DE" altLang="en-US" sz="2800" baseline="-25000">
                <a:latin typeface="Arial" panose="020B0604020202020204" pitchFamily="34" charset="0"/>
              </a:rPr>
              <a:t>n </a:t>
            </a:r>
          </a:p>
        </p:txBody>
      </p:sp>
      <p:sp>
        <p:nvSpPr>
          <p:cNvPr id="30733" name="Text Box 26"/>
          <p:cNvSpPr txBox="1">
            <a:spLocks noChangeArrowheads="1"/>
          </p:cNvSpPr>
          <p:nvPr/>
        </p:nvSpPr>
        <p:spPr bwMode="auto">
          <a:xfrm>
            <a:off x="466725" y="3498850"/>
            <a:ext cx="13684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a:latin typeface="Symbol" panose="05050102010706020507" pitchFamily="18" charset="2"/>
              </a:rPr>
              <a:t>s</a:t>
            </a:r>
            <a:r>
              <a:rPr lang="de-DE" altLang="en-US" sz="2800" baseline="-25000">
                <a:latin typeface="Arial" panose="020B0604020202020204" pitchFamily="34" charset="0"/>
              </a:rPr>
              <a:t>s </a:t>
            </a:r>
          </a:p>
        </p:txBody>
      </p:sp>
      <p:sp>
        <p:nvSpPr>
          <p:cNvPr id="30734" name="Line 28"/>
          <p:cNvSpPr>
            <a:spLocks noChangeShapeType="1"/>
          </p:cNvSpPr>
          <p:nvPr/>
        </p:nvSpPr>
        <p:spPr bwMode="auto">
          <a:xfrm>
            <a:off x="5256213" y="3573463"/>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5" name="Line 29"/>
          <p:cNvSpPr>
            <a:spLocks noChangeShapeType="1"/>
          </p:cNvSpPr>
          <p:nvPr/>
        </p:nvSpPr>
        <p:spPr bwMode="auto">
          <a:xfrm>
            <a:off x="4895850" y="4941888"/>
            <a:ext cx="34559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6" name="Line 30"/>
          <p:cNvSpPr>
            <a:spLocks noChangeShapeType="1"/>
          </p:cNvSpPr>
          <p:nvPr/>
        </p:nvSpPr>
        <p:spPr bwMode="auto">
          <a:xfrm flipV="1">
            <a:off x="5256213" y="3573463"/>
            <a:ext cx="2484437" cy="1008062"/>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37" name="Text Box 31"/>
          <p:cNvSpPr txBox="1">
            <a:spLocks noChangeArrowheads="1"/>
          </p:cNvSpPr>
          <p:nvPr/>
        </p:nvSpPr>
        <p:spPr bwMode="auto">
          <a:xfrm>
            <a:off x="8424863" y="4797425"/>
            <a:ext cx="7191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a:latin typeface="Symbol" panose="05050102010706020507" pitchFamily="18" charset="2"/>
              </a:rPr>
              <a:t>s</a:t>
            </a:r>
            <a:r>
              <a:rPr lang="de-DE" altLang="en-US" sz="2800" baseline="-25000">
                <a:latin typeface="Arial" panose="020B0604020202020204" pitchFamily="34" charset="0"/>
              </a:rPr>
              <a:t>n </a:t>
            </a:r>
          </a:p>
        </p:txBody>
      </p:sp>
      <p:sp>
        <p:nvSpPr>
          <p:cNvPr id="30738" name="Text Box 32"/>
          <p:cNvSpPr txBox="1">
            <a:spLocks noChangeArrowheads="1"/>
          </p:cNvSpPr>
          <p:nvPr/>
        </p:nvSpPr>
        <p:spPr bwMode="auto">
          <a:xfrm>
            <a:off x="4751388" y="3500438"/>
            <a:ext cx="1368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dirty="0">
                <a:latin typeface="Symbol" panose="05050102010706020507" pitchFamily="18" charset="2"/>
              </a:rPr>
              <a:t>s</a:t>
            </a:r>
            <a:r>
              <a:rPr lang="de-DE" altLang="en-US" sz="2800" baseline="-25000" dirty="0">
                <a:latin typeface="Arial" panose="020B0604020202020204" pitchFamily="34" charset="0"/>
              </a:rPr>
              <a:t>s </a:t>
            </a:r>
          </a:p>
        </p:txBody>
      </p:sp>
      <p:sp>
        <p:nvSpPr>
          <p:cNvPr id="30739" name="Oval 35"/>
          <p:cNvSpPr>
            <a:spLocks noChangeArrowheads="1"/>
          </p:cNvSpPr>
          <p:nvPr/>
        </p:nvSpPr>
        <p:spPr bwMode="auto">
          <a:xfrm>
            <a:off x="2051050" y="1628775"/>
            <a:ext cx="936625" cy="1008063"/>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0" name="Oval 37"/>
          <p:cNvSpPr>
            <a:spLocks noChangeArrowheads="1"/>
          </p:cNvSpPr>
          <p:nvPr/>
        </p:nvSpPr>
        <p:spPr bwMode="auto">
          <a:xfrm>
            <a:off x="1403350" y="4221163"/>
            <a:ext cx="1296988" cy="13684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1" name="Oval 39"/>
          <p:cNvSpPr>
            <a:spLocks noChangeArrowheads="1"/>
          </p:cNvSpPr>
          <p:nvPr/>
        </p:nvSpPr>
        <p:spPr bwMode="auto">
          <a:xfrm>
            <a:off x="5867400" y="3789363"/>
            <a:ext cx="2160588" cy="2232025"/>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2" name="Text Box 42"/>
          <p:cNvSpPr txBox="1">
            <a:spLocks noChangeArrowheads="1"/>
          </p:cNvSpPr>
          <p:nvPr/>
        </p:nvSpPr>
        <p:spPr bwMode="auto">
          <a:xfrm>
            <a:off x="1042988" y="2781300"/>
            <a:ext cx="36814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200">
                <a:latin typeface="Arial" panose="020B0604020202020204" pitchFamily="34" charset="0"/>
              </a:rPr>
              <a:t>stable stress condition</a:t>
            </a:r>
          </a:p>
        </p:txBody>
      </p:sp>
      <p:sp>
        <p:nvSpPr>
          <p:cNvPr id="30743" name="Rectangle 43"/>
          <p:cNvSpPr>
            <a:spLocks noChangeArrowheads="1"/>
          </p:cNvSpPr>
          <p:nvPr/>
        </p:nvSpPr>
        <p:spPr bwMode="auto">
          <a:xfrm>
            <a:off x="5148263" y="1196975"/>
            <a:ext cx="719137" cy="719138"/>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4" name="AutoShape 44"/>
          <p:cNvSpPr>
            <a:spLocks noChangeArrowheads="1"/>
          </p:cNvSpPr>
          <p:nvPr/>
        </p:nvSpPr>
        <p:spPr bwMode="auto">
          <a:xfrm>
            <a:off x="4787900" y="1484313"/>
            <a:ext cx="288925" cy="142875"/>
          </a:xfrm>
          <a:prstGeom prst="rightArrow">
            <a:avLst>
              <a:gd name="adj1" fmla="val 50000"/>
              <a:gd name="adj2" fmla="val 50556"/>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5" name="AutoShape 45"/>
          <p:cNvSpPr>
            <a:spLocks noChangeArrowheads="1"/>
          </p:cNvSpPr>
          <p:nvPr/>
        </p:nvSpPr>
        <p:spPr bwMode="auto">
          <a:xfrm rot="10800000" flipV="1">
            <a:off x="5940425" y="1484313"/>
            <a:ext cx="288925" cy="144462"/>
          </a:xfrm>
          <a:prstGeom prst="rightArrow">
            <a:avLst>
              <a:gd name="adj1" fmla="val 50000"/>
              <a:gd name="adj2" fmla="val 50000"/>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6" name="AutoShape 46"/>
          <p:cNvSpPr>
            <a:spLocks noChangeArrowheads="1"/>
          </p:cNvSpPr>
          <p:nvPr/>
        </p:nvSpPr>
        <p:spPr bwMode="auto">
          <a:xfrm rot="-5400000">
            <a:off x="5218906" y="2062957"/>
            <a:ext cx="503237" cy="355600"/>
          </a:xfrm>
          <a:prstGeom prst="rightArrow">
            <a:avLst>
              <a:gd name="adj1" fmla="val 50000"/>
              <a:gd name="adj2" fmla="val 35379"/>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7" name="AutoShape 47"/>
          <p:cNvSpPr>
            <a:spLocks noChangeArrowheads="1"/>
          </p:cNvSpPr>
          <p:nvPr/>
        </p:nvSpPr>
        <p:spPr bwMode="auto">
          <a:xfrm rot="5400000" flipV="1">
            <a:off x="5221288" y="692150"/>
            <a:ext cx="503237" cy="360363"/>
          </a:xfrm>
          <a:prstGeom prst="rightArrow">
            <a:avLst>
              <a:gd name="adj1" fmla="val 50000"/>
              <a:gd name="adj2" fmla="val 34912"/>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0748" name="Line 48"/>
          <p:cNvSpPr>
            <a:spLocks noChangeShapeType="1"/>
          </p:cNvSpPr>
          <p:nvPr/>
        </p:nvSpPr>
        <p:spPr bwMode="auto">
          <a:xfrm flipV="1">
            <a:off x="5148263" y="1268413"/>
            <a:ext cx="719137" cy="5048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0749" name="Text Box 14"/>
          <p:cNvSpPr txBox="1">
            <a:spLocks noChangeArrowheads="1"/>
          </p:cNvSpPr>
          <p:nvPr/>
        </p:nvSpPr>
        <p:spPr bwMode="auto">
          <a:xfrm rot="-1318145">
            <a:off x="5381625" y="3632200"/>
            <a:ext cx="2365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1400">
                <a:latin typeface="Arial" panose="020B0604020202020204" pitchFamily="34" charset="0"/>
              </a:rPr>
              <a:t>Coulomb failure criterion</a:t>
            </a:r>
          </a:p>
        </p:txBody>
      </p:sp>
      <p:sp>
        <p:nvSpPr>
          <p:cNvPr id="30750" name="Text Box 14"/>
          <p:cNvSpPr txBox="1">
            <a:spLocks noChangeArrowheads="1"/>
          </p:cNvSpPr>
          <p:nvPr/>
        </p:nvSpPr>
        <p:spPr bwMode="auto">
          <a:xfrm rot="-1318145">
            <a:off x="962025" y="3784600"/>
            <a:ext cx="23653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1400" dirty="0">
                <a:latin typeface="Arial" panose="020B0604020202020204" pitchFamily="34" charset="0"/>
              </a:rPr>
              <a:t>Coulomb failure criterion</a:t>
            </a:r>
          </a:p>
        </p:txBody>
      </p:sp>
      <p:sp>
        <p:nvSpPr>
          <p:cNvPr id="30751" name="Text Box 42"/>
          <p:cNvSpPr txBox="1">
            <a:spLocks noChangeArrowheads="1"/>
          </p:cNvSpPr>
          <p:nvPr/>
        </p:nvSpPr>
        <p:spPr bwMode="auto">
          <a:xfrm>
            <a:off x="685800" y="5715000"/>
            <a:ext cx="3681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200">
                <a:latin typeface="Arial" panose="020B0604020202020204" pitchFamily="34" charset="0"/>
              </a:rPr>
              <a:t>critical stress condition</a:t>
            </a:r>
          </a:p>
        </p:txBody>
      </p:sp>
      <p:sp>
        <p:nvSpPr>
          <p:cNvPr id="30752" name="Text Box 42"/>
          <p:cNvSpPr txBox="1">
            <a:spLocks noChangeArrowheads="1"/>
          </p:cNvSpPr>
          <p:nvPr/>
        </p:nvSpPr>
        <p:spPr bwMode="auto">
          <a:xfrm>
            <a:off x="5257800" y="6172200"/>
            <a:ext cx="368141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200">
                <a:latin typeface="Arial" panose="020B0604020202020204" pitchFamily="34" charset="0"/>
              </a:rPr>
              <a:t>unstable stress condition</a:t>
            </a:r>
          </a:p>
        </p:txBody>
      </p:sp>
      <p:sp>
        <p:nvSpPr>
          <p:cNvPr id="2" name="Title 1"/>
          <p:cNvSpPr>
            <a:spLocks noGrp="1"/>
          </p:cNvSpPr>
          <p:nvPr>
            <p:ph type="title"/>
          </p:nvPr>
        </p:nvSpPr>
        <p:spPr>
          <a:xfrm>
            <a:off x="628649" y="87726"/>
            <a:ext cx="8310563" cy="685388"/>
          </a:xfrm>
        </p:spPr>
        <p:txBody>
          <a:bodyPr>
            <a:noAutofit/>
          </a:bodyPr>
          <a:lstStyle/>
          <a:p>
            <a:r>
              <a:rPr lang="en-NZ" sz="3200" dirty="0" smtClean="0"/>
              <a:t>Three general stress conditions for shear fracture</a:t>
            </a:r>
            <a:endParaRPr lang="en-NZ" sz="3200" dirty="0"/>
          </a:p>
        </p:txBody>
      </p:sp>
    </p:spTree>
    <p:extLst>
      <p:ext uri="{BB962C8B-B14F-4D97-AF65-F5344CB8AC3E}">
        <p14:creationId xmlns:p14="http://schemas.microsoft.com/office/powerpoint/2010/main" val="2963504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29"/>
                                        </p:tgtEl>
                                        <p:attrNameLst>
                                          <p:attrName>style.visibility</p:attrName>
                                        </p:attrNameLst>
                                      </p:cBhvr>
                                      <p:to>
                                        <p:strVal val="visible"/>
                                      </p:to>
                                    </p:set>
                                    <p:animEffect transition="in" filter="fade">
                                      <p:cBhvr>
                                        <p:cTn id="7" dur="500"/>
                                        <p:tgtEl>
                                          <p:spTgt spid="307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730"/>
                                        </p:tgtEl>
                                        <p:attrNameLst>
                                          <p:attrName>style.visibility</p:attrName>
                                        </p:attrNameLst>
                                      </p:cBhvr>
                                      <p:to>
                                        <p:strVal val="visible"/>
                                      </p:to>
                                    </p:set>
                                    <p:animEffect transition="in" filter="fade">
                                      <p:cBhvr>
                                        <p:cTn id="10" dur="500"/>
                                        <p:tgtEl>
                                          <p:spTgt spid="307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731"/>
                                        </p:tgtEl>
                                        <p:attrNameLst>
                                          <p:attrName>style.visibility</p:attrName>
                                        </p:attrNameLst>
                                      </p:cBhvr>
                                      <p:to>
                                        <p:strVal val="visible"/>
                                      </p:to>
                                    </p:set>
                                    <p:animEffect transition="in" filter="fade">
                                      <p:cBhvr>
                                        <p:cTn id="13" dur="500"/>
                                        <p:tgtEl>
                                          <p:spTgt spid="307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733"/>
                                        </p:tgtEl>
                                        <p:attrNameLst>
                                          <p:attrName>style.visibility</p:attrName>
                                        </p:attrNameLst>
                                      </p:cBhvr>
                                      <p:to>
                                        <p:strVal val="visible"/>
                                      </p:to>
                                    </p:set>
                                    <p:animEffect transition="in" filter="fade">
                                      <p:cBhvr>
                                        <p:cTn id="16" dur="500"/>
                                        <p:tgtEl>
                                          <p:spTgt spid="3073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740"/>
                                        </p:tgtEl>
                                        <p:attrNameLst>
                                          <p:attrName>style.visibility</p:attrName>
                                        </p:attrNameLst>
                                      </p:cBhvr>
                                      <p:to>
                                        <p:strVal val="visible"/>
                                      </p:to>
                                    </p:set>
                                    <p:animEffect transition="in" filter="fade">
                                      <p:cBhvr>
                                        <p:cTn id="19" dur="500"/>
                                        <p:tgtEl>
                                          <p:spTgt spid="307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751"/>
                                        </p:tgtEl>
                                        <p:attrNameLst>
                                          <p:attrName>style.visibility</p:attrName>
                                        </p:attrNameLst>
                                      </p:cBhvr>
                                      <p:to>
                                        <p:strVal val="visible"/>
                                      </p:to>
                                    </p:set>
                                    <p:animEffect transition="in" filter="fade">
                                      <p:cBhvr>
                                        <p:cTn id="22" dur="500"/>
                                        <p:tgtEl>
                                          <p:spTgt spid="3075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732"/>
                                        </p:tgtEl>
                                        <p:attrNameLst>
                                          <p:attrName>style.visibility</p:attrName>
                                        </p:attrNameLst>
                                      </p:cBhvr>
                                      <p:to>
                                        <p:strVal val="visible"/>
                                      </p:to>
                                    </p:set>
                                    <p:animEffect transition="in" filter="fade">
                                      <p:cBhvr>
                                        <p:cTn id="25" dur="500"/>
                                        <p:tgtEl>
                                          <p:spTgt spid="307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750"/>
                                        </p:tgtEl>
                                        <p:attrNameLst>
                                          <p:attrName>style.visibility</p:attrName>
                                        </p:attrNameLst>
                                      </p:cBhvr>
                                      <p:to>
                                        <p:strVal val="visible"/>
                                      </p:to>
                                    </p:set>
                                    <p:animEffect transition="in" filter="fade">
                                      <p:cBhvr>
                                        <p:cTn id="28" dur="500"/>
                                        <p:tgtEl>
                                          <p:spTgt spid="3075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0734"/>
                                        </p:tgtEl>
                                        <p:attrNameLst>
                                          <p:attrName>style.visibility</p:attrName>
                                        </p:attrNameLst>
                                      </p:cBhvr>
                                      <p:to>
                                        <p:strVal val="visible"/>
                                      </p:to>
                                    </p:set>
                                    <p:animEffect transition="in" filter="fade">
                                      <p:cBhvr>
                                        <p:cTn id="33" dur="500"/>
                                        <p:tgtEl>
                                          <p:spTgt spid="307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735"/>
                                        </p:tgtEl>
                                        <p:attrNameLst>
                                          <p:attrName>style.visibility</p:attrName>
                                        </p:attrNameLst>
                                      </p:cBhvr>
                                      <p:to>
                                        <p:strVal val="visible"/>
                                      </p:to>
                                    </p:set>
                                    <p:animEffect transition="in" filter="fade">
                                      <p:cBhvr>
                                        <p:cTn id="36" dur="500"/>
                                        <p:tgtEl>
                                          <p:spTgt spid="3073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736"/>
                                        </p:tgtEl>
                                        <p:attrNameLst>
                                          <p:attrName>style.visibility</p:attrName>
                                        </p:attrNameLst>
                                      </p:cBhvr>
                                      <p:to>
                                        <p:strVal val="visible"/>
                                      </p:to>
                                    </p:set>
                                    <p:animEffect transition="in" filter="fade">
                                      <p:cBhvr>
                                        <p:cTn id="39" dur="500"/>
                                        <p:tgtEl>
                                          <p:spTgt spid="3073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737"/>
                                        </p:tgtEl>
                                        <p:attrNameLst>
                                          <p:attrName>style.visibility</p:attrName>
                                        </p:attrNameLst>
                                      </p:cBhvr>
                                      <p:to>
                                        <p:strVal val="visible"/>
                                      </p:to>
                                    </p:set>
                                    <p:animEffect transition="in" filter="fade">
                                      <p:cBhvr>
                                        <p:cTn id="42" dur="500"/>
                                        <p:tgtEl>
                                          <p:spTgt spid="3073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0741"/>
                                        </p:tgtEl>
                                        <p:attrNameLst>
                                          <p:attrName>style.visibility</p:attrName>
                                        </p:attrNameLst>
                                      </p:cBhvr>
                                      <p:to>
                                        <p:strVal val="visible"/>
                                      </p:to>
                                    </p:set>
                                    <p:animEffect transition="in" filter="fade">
                                      <p:cBhvr>
                                        <p:cTn id="45" dur="500"/>
                                        <p:tgtEl>
                                          <p:spTgt spid="3074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749"/>
                                        </p:tgtEl>
                                        <p:attrNameLst>
                                          <p:attrName>style.visibility</p:attrName>
                                        </p:attrNameLst>
                                      </p:cBhvr>
                                      <p:to>
                                        <p:strVal val="visible"/>
                                      </p:to>
                                    </p:set>
                                    <p:animEffect transition="in" filter="fade">
                                      <p:cBhvr>
                                        <p:cTn id="48" dur="500"/>
                                        <p:tgtEl>
                                          <p:spTgt spid="3074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752"/>
                                        </p:tgtEl>
                                        <p:attrNameLst>
                                          <p:attrName>style.visibility</p:attrName>
                                        </p:attrNameLst>
                                      </p:cBhvr>
                                      <p:to>
                                        <p:strVal val="visible"/>
                                      </p:to>
                                    </p:set>
                                    <p:animEffect transition="in" filter="fade">
                                      <p:cBhvr>
                                        <p:cTn id="51" dur="500"/>
                                        <p:tgtEl>
                                          <p:spTgt spid="3075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0738"/>
                                        </p:tgtEl>
                                        <p:attrNameLst>
                                          <p:attrName>style.visibility</p:attrName>
                                        </p:attrNameLst>
                                      </p:cBhvr>
                                      <p:to>
                                        <p:strVal val="visible"/>
                                      </p:to>
                                    </p:set>
                                    <p:animEffect transition="in" filter="fade">
                                      <p:cBhvr>
                                        <p:cTn id="54" dur="500"/>
                                        <p:tgtEl>
                                          <p:spTgt spid="30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9" grpId="0" animBg="1"/>
      <p:bldP spid="30730" grpId="0" animBg="1"/>
      <p:bldP spid="30731" grpId="0" animBg="1"/>
      <p:bldP spid="30732" grpId="0"/>
      <p:bldP spid="30733" grpId="0"/>
      <p:bldP spid="30734" grpId="0" animBg="1"/>
      <p:bldP spid="30735" grpId="0" animBg="1"/>
      <p:bldP spid="30736" grpId="0" animBg="1"/>
      <p:bldP spid="30737" grpId="0"/>
      <p:bldP spid="30738" grpId="0"/>
      <p:bldP spid="30740" grpId="0" animBg="1"/>
      <p:bldP spid="30741" grpId="0" animBg="1"/>
      <p:bldP spid="30749" grpId="0"/>
      <p:bldP spid="30750" grpId="0"/>
      <p:bldP spid="30751" grpId="0"/>
      <p:bldP spid="307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7453"/>
            <a:ext cx="4833366" cy="1192435"/>
          </a:xfrm>
        </p:spPr>
        <p:txBody>
          <a:bodyPr>
            <a:normAutofit fontScale="90000"/>
          </a:bodyPr>
          <a:lstStyle/>
          <a:p>
            <a:r>
              <a:rPr lang="en-NZ" sz="3600" dirty="0" smtClean="0"/>
              <a:t>At what angle will a rock break relative to principal stresses?</a:t>
            </a:r>
            <a:endParaRPr lang="en-NZ" sz="3600" dirty="0"/>
          </a:p>
        </p:txBody>
      </p:sp>
      <p:sp>
        <p:nvSpPr>
          <p:cNvPr id="3" name="Content Placeholder 2"/>
          <p:cNvSpPr>
            <a:spLocks noGrp="1"/>
          </p:cNvSpPr>
          <p:nvPr>
            <p:ph idx="1"/>
          </p:nvPr>
        </p:nvSpPr>
        <p:spPr>
          <a:xfrm>
            <a:off x="628650" y="1414272"/>
            <a:ext cx="4357878" cy="2791968"/>
          </a:xfrm>
        </p:spPr>
        <p:txBody>
          <a:bodyPr>
            <a:normAutofit fontScale="55000" lnSpcReduction="20000"/>
          </a:bodyPr>
          <a:lstStyle/>
          <a:p>
            <a:r>
              <a:rPr lang="en-US" altLang="en-US" b="1" dirty="0"/>
              <a:t>Remember that </a:t>
            </a:r>
            <a:r>
              <a:rPr lang="en-US" altLang="en-US" b="1" dirty="0" smtClean="0"/>
              <a:t>coefficient of friction </a:t>
            </a:r>
            <a:r>
              <a:rPr lang="en-US" altLang="en-US" b="1" dirty="0"/>
              <a:t>is the </a:t>
            </a:r>
            <a:r>
              <a:rPr lang="en-US" altLang="en-US" b="1" dirty="0" smtClean="0"/>
              <a:t>slope of the failure criterion, </a:t>
            </a:r>
            <a:r>
              <a:rPr lang="en-US" altLang="en-US" b="1" dirty="0" err="1" smtClean="0"/>
              <a:t>ie</a:t>
            </a:r>
            <a:r>
              <a:rPr lang="en-US" altLang="en-US" b="1" dirty="0" smtClean="0"/>
              <a:t> the ratio </a:t>
            </a:r>
            <a:r>
              <a:rPr lang="en-US" altLang="en-US" b="1" dirty="0"/>
              <a:t>of shear stress to normal stress </a:t>
            </a:r>
          </a:p>
          <a:p>
            <a:pPr lvl="2"/>
            <a:r>
              <a:rPr lang="en-US" altLang="en-US" b="1" dirty="0" err="1">
                <a:latin typeface="Symbol" panose="05050102010706020507" pitchFamily="18" charset="2"/>
              </a:rPr>
              <a:t>m</a:t>
            </a:r>
            <a:r>
              <a:rPr lang="en-US" altLang="en-US" b="1" baseline="-25000" dirty="0" err="1"/>
              <a:t>S</a:t>
            </a:r>
            <a:r>
              <a:rPr lang="en-US" altLang="en-US" b="1" baseline="-25000" dirty="0"/>
              <a:t> </a:t>
            </a:r>
            <a:r>
              <a:rPr lang="en-US" altLang="en-US" b="1" dirty="0"/>
              <a:t>= W</a:t>
            </a:r>
            <a:r>
              <a:rPr lang="en-US" altLang="en-US" b="1" baseline="-25000" dirty="0"/>
              <a:t>S </a:t>
            </a:r>
            <a:r>
              <a:rPr lang="en-US" altLang="en-US" b="1" dirty="0"/>
              <a:t>/ W</a:t>
            </a:r>
            <a:r>
              <a:rPr lang="en-US" altLang="en-US" b="1" baseline="-25000" dirty="0"/>
              <a:t>N</a:t>
            </a:r>
            <a:r>
              <a:rPr lang="en-US" altLang="en-US" b="1" dirty="0"/>
              <a:t> = tan </a:t>
            </a:r>
            <a:r>
              <a:rPr lang="en-US" altLang="en-US" b="1" dirty="0">
                <a:latin typeface="Symbol" panose="05050102010706020507" pitchFamily="18" charset="2"/>
              </a:rPr>
              <a:t>f</a:t>
            </a:r>
          </a:p>
          <a:p>
            <a:r>
              <a:rPr lang="en-NZ" dirty="0" smtClean="0"/>
              <a:t>Normal stress impedes slip – always max when </a:t>
            </a:r>
            <a:r>
              <a:rPr lang="el-GR" dirty="0" smtClean="0">
                <a:latin typeface="Calibri" panose="020F0502020204030204" pitchFamily="34" charset="0"/>
              </a:rPr>
              <a:t>θ</a:t>
            </a:r>
            <a:r>
              <a:rPr lang="en-NZ" dirty="0" smtClean="0">
                <a:latin typeface="Calibri" panose="020F0502020204030204" pitchFamily="34" charset="0"/>
              </a:rPr>
              <a:t> = 0</a:t>
            </a:r>
          </a:p>
          <a:p>
            <a:r>
              <a:rPr lang="en-NZ" dirty="0" smtClean="0">
                <a:latin typeface="Calibri" panose="020F0502020204030204" pitchFamily="34" charset="0"/>
              </a:rPr>
              <a:t>Shear stress favours slip – always max when </a:t>
            </a:r>
            <a:r>
              <a:rPr lang="el-GR" dirty="0" smtClean="0">
                <a:latin typeface="Calibri" panose="020F0502020204030204" pitchFamily="34" charset="0"/>
              </a:rPr>
              <a:t>θ</a:t>
            </a:r>
            <a:r>
              <a:rPr lang="en-NZ" dirty="0" smtClean="0">
                <a:latin typeface="Calibri" panose="020F0502020204030204" pitchFamily="34" charset="0"/>
              </a:rPr>
              <a:t> = 45</a:t>
            </a:r>
            <a:endParaRPr lang="en-NZ" dirty="0" smtClean="0"/>
          </a:p>
          <a:p>
            <a:r>
              <a:rPr lang="en-NZ" dirty="0" smtClean="0"/>
              <a:t>Fracture </a:t>
            </a:r>
            <a:r>
              <a:rPr lang="en-NZ" dirty="0"/>
              <a:t>will occur </a:t>
            </a:r>
            <a:r>
              <a:rPr lang="en-NZ" dirty="0" smtClean="0"/>
              <a:t>when maximum shear stress </a:t>
            </a:r>
            <a:r>
              <a:rPr lang="en-NZ" dirty="0"/>
              <a:t>to normal stress </a:t>
            </a:r>
            <a:r>
              <a:rPr lang="en-NZ" dirty="0" smtClean="0"/>
              <a:t>ratio = the internal friction angle of the rock</a:t>
            </a:r>
          </a:p>
          <a:p>
            <a:r>
              <a:rPr lang="el-GR" dirty="0" smtClean="0"/>
              <a:t>ϴ</a:t>
            </a:r>
            <a:r>
              <a:rPr lang="en-NZ" dirty="0" smtClean="0"/>
              <a:t> not fixed and actually depends on the magnitude of </a:t>
            </a:r>
            <a:r>
              <a:rPr lang="el-GR" dirty="0" smtClean="0"/>
              <a:t>σ</a:t>
            </a:r>
            <a:r>
              <a:rPr lang="en-NZ" dirty="0" smtClean="0"/>
              <a:t>3 </a:t>
            </a:r>
          </a:p>
          <a:p>
            <a:pPr lvl="1"/>
            <a:endParaRPr lang="en-NZ"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828" b="6394"/>
          <a:stretch/>
        </p:blipFill>
        <p:spPr>
          <a:xfrm>
            <a:off x="5326380" y="633983"/>
            <a:ext cx="3380232" cy="501091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7056"/>
          <a:stretch/>
        </p:blipFill>
        <p:spPr>
          <a:xfrm>
            <a:off x="5326380" y="514444"/>
            <a:ext cx="3380232" cy="5130452"/>
          </a:xfrm>
          <a:prstGeom prst="rect">
            <a:avLst/>
          </a:prstGeom>
        </p:spPr>
      </p:pic>
      <p:sp>
        <p:nvSpPr>
          <p:cNvPr id="4" name="Rectangle 3"/>
          <p:cNvSpPr/>
          <p:nvPr/>
        </p:nvSpPr>
        <p:spPr>
          <a:xfrm>
            <a:off x="5846064" y="5720342"/>
            <a:ext cx="3139440" cy="646331"/>
          </a:xfrm>
          <a:prstGeom prst="rect">
            <a:avLst/>
          </a:prstGeom>
        </p:spPr>
        <p:txBody>
          <a:bodyPr wrap="square">
            <a:spAutoFit/>
          </a:bodyPr>
          <a:lstStyle/>
          <a:p>
            <a:r>
              <a:rPr lang="en-NZ" b="1" dirty="0">
                <a:latin typeface="Calibri" panose="020F0502020204030204" pitchFamily="34" charset="0"/>
              </a:rPr>
              <a:t>θ is the angle between σ1 and the normal to the plane. </a:t>
            </a:r>
          </a:p>
        </p:txBody>
      </p:sp>
      <p:graphicFrame>
        <p:nvGraphicFramePr>
          <p:cNvPr id="8" name="Chart 7"/>
          <p:cNvGraphicFramePr>
            <a:graphicFrameLocks/>
          </p:cNvGraphicFramePr>
          <p:nvPr>
            <p:extLst>
              <p:ext uri="{D42A27DB-BD31-4B8C-83A1-F6EECF244321}">
                <p14:modId xmlns:p14="http://schemas.microsoft.com/office/powerpoint/2010/main" val="1357984638"/>
              </p:ext>
            </p:extLst>
          </p:nvPr>
        </p:nvGraphicFramePr>
        <p:xfrm>
          <a:off x="810925" y="3772814"/>
          <a:ext cx="4122927" cy="282083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1371600" y="4301990"/>
            <a:ext cx="1520288" cy="369332"/>
          </a:xfrm>
          <a:prstGeom prst="rect">
            <a:avLst/>
          </a:prstGeom>
          <a:noFill/>
        </p:spPr>
        <p:txBody>
          <a:bodyPr wrap="none" rtlCol="0">
            <a:spAutoFit/>
          </a:bodyPr>
          <a:lstStyle/>
          <a:p>
            <a:r>
              <a:rPr lang="en-NZ" dirty="0" smtClean="0"/>
              <a:t>Uniaxial stress</a:t>
            </a:r>
            <a:endParaRPr lang="en-NZ" dirty="0"/>
          </a:p>
        </p:txBody>
      </p:sp>
      <p:sp>
        <p:nvSpPr>
          <p:cNvPr id="10" name="TextBox 9"/>
          <p:cNvSpPr txBox="1"/>
          <p:nvPr/>
        </p:nvSpPr>
        <p:spPr>
          <a:xfrm>
            <a:off x="3236624" y="5183231"/>
            <a:ext cx="2439514" cy="923330"/>
          </a:xfrm>
          <a:prstGeom prst="rect">
            <a:avLst/>
          </a:prstGeom>
          <a:noFill/>
        </p:spPr>
        <p:txBody>
          <a:bodyPr wrap="square" rtlCol="0">
            <a:spAutoFit/>
          </a:bodyPr>
          <a:lstStyle/>
          <a:p>
            <a:r>
              <a:rPr lang="en-NZ" dirty="0" smtClean="0"/>
              <a:t>Small differential stress</a:t>
            </a:r>
          </a:p>
          <a:p>
            <a:r>
              <a:rPr lang="en-NZ" dirty="0" smtClean="0"/>
              <a:t>(almost confining stress only)</a:t>
            </a:r>
          </a:p>
        </p:txBody>
      </p:sp>
    </p:spTree>
    <p:extLst>
      <p:ext uri="{BB962C8B-B14F-4D97-AF65-F5344CB8AC3E}">
        <p14:creationId xmlns:p14="http://schemas.microsoft.com/office/powerpoint/2010/main" val="398269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Graphic spid="8" grpId="0">
        <p:bldAsOne/>
      </p:bldGraphic>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a:graphicFrameLocks/>
          </p:cNvGraphicFramePr>
          <p:nvPr>
            <p:extLst>
              <p:ext uri="{D42A27DB-BD31-4B8C-83A1-F6EECF244321}">
                <p14:modId xmlns:p14="http://schemas.microsoft.com/office/powerpoint/2010/main" val="650020345"/>
              </p:ext>
            </p:extLst>
          </p:nvPr>
        </p:nvGraphicFramePr>
        <p:xfrm>
          <a:off x="6223966" y="4622800"/>
          <a:ext cx="2886697" cy="1798636"/>
        </p:xfrm>
        <a:graphic>
          <a:graphicData uri="http://schemas.openxmlformats.org/drawingml/2006/chart">
            <c:chart xmlns:c="http://schemas.openxmlformats.org/drawingml/2006/chart" xmlns:r="http://schemas.openxmlformats.org/officeDocument/2006/relationships" r:id="rId3"/>
          </a:graphicData>
        </a:graphic>
      </p:graphicFrame>
      <p:pic>
        <p:nvPicPr>
          <p:cNvPr id="3277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371600"/>
            <a:ext cx="5184775" cy="367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11"/>
          <p:cNvSpPr>
            <a:spLocks noChangeArrowheads="1"/>
          </p:cNvSpPr>
          <p:nvPr/>
        </p:nvSpPr>
        <p:spPr bwMode="auto">
          <a:xfrm>
            <a:off x="5224463" y="1803400"/>
            <a:ext cx="792162" cy="792163"/>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75" name="Rectangle 12"/>
          <p:cNvSpPr>
            <a:spLocks noChangeArrowheads="1"/>
          </p:cNvSpPr>
          <p:nvPr/>
        </p:nvSpPr>
        <p:spPr bwMode="auto">
          <a:xfrm>
            <a:off x="3568700" y="2090738"/>
            <a:ext cx="792163" cy="792162"/>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76" name="Rectangle 13"/>
          <p:cNvSpPr>
            <a:spLocks noChangeArrowheads="1"/>
          </p:cNvSpPr>
          <p:nvPr/>
        </p:nvSpPr>
        <p:spPr bwMode="auto">
          <a:xfrm>
            <a:off x="2992438" y="3819525"/>
            <a:ext cx="792162" cy="792163"/>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77" name="Line 14"/>
          <p:cNvSpPr>
            <a:spLocks noChangeShapeType="1"/>
          </p:cNvSpPr>
          <p:nvPr/>
        </p:nvSpPr>
        <p:spPr bwMode="auto">
          <a:xfrm>
            <a:off x="3352800" y="3819525"/>
            <a:ext cx="0" cy="7921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2778" name="Line 15"/>
          <p:cNvSpPr>
            <a:spLocks noChangeShapeType="1"/>
          </p:cNvSpPr>
          <p:nvPr/>
        </p:nvSpPr>
        <p:spPr bwMode="auto">
          <a:xfrm flipH="1">
            <a:off x="3929063" y="2090738"/>
            <a:ext cx="142875" cy="792162"/>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2779" name="Line 16"/>
          <p:cNvSpPr>
            <a:spLocks noChangeShapeType="1"/>
          </p:cNvSpPr>
          <p:nvPr/>
        </p:nvSpPr>
        <p:spPr bwMode="auto">
          <a:xfrm flipH="1">
            <a:off x="5440363" y="1803400"/>
            <a:ext cx="431800" cy="79216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32780" name="AutoShape 17"/>
          <p:cNvSpPr>
            <a:spLocks noChangeArrowheads="1"/>
          </p:cNvSpPr>
          <p:nvPr/>
        </p:nvSpPr>
        <p:spPr bwMode="auto">
          <a:xfrm>
            <a:off x="3856038" y="4106863"/>
            <a:ext cx="287337" cy="215900"/>
          </a:xfrm>
          <a:prstGeom prst="rightArrow">
            <a:avLst>
              <a:gd name="adj1" fmla="val 50000"/>
              <a:gd name="adj2" fmla="val 33272"/>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1" name="AutoShape 18"/>
          <p:cNvSpPr>
            <a:spLocks noChangeArrowheads="1"/>
          </p:cNvSpPr>
          <p:nvPr/>
        </p:nvSpPr>
        <p:spPr bwMode="auto">
          <a:xfrm rot="10800000">
            <a:off x="2632075" y="4106863"/>
            <a:ext cx="287338" cy="215900"/>
          </a:xfrm>
          <a:prstGeom prst="rightArrow">
            <a:avLst>
              <a:gd name="adj1" fmla="val 50000"/>
              <a:gd name="adj2" fmla="val 33272"/>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2" name="AutoShape 19"/>
          <p:cNvSpPr>
            <a:spLocks noChangeArrowheads="1"/>
          </p:cNvSpPr>
          <p:nvPr/>
        </p:nvSpPr>
        <p:spPr bwMode="auto">
          <a:xfrm>
            <a:off x="3424238" y="4179888"/>
            <a:ext cx="287337" cy="142875"/>
          </a:xfrm>
          <a:prstGeom prst="rightArrow">
            <a:avLst>
              <a:gd name="adj1" fmla="val 50000"/>
              <a:gd name="adj2" fmla="val 50278"/>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3" name="AutoShape 20"/>
          <p:cNvSpPr>
            <a:spLocks noChangeArrowheads="1"/>
          </p:cNvSpPr>
          <p:nvPr/>
        </p:nvSpPr>
        <p:spPr bwMode="auto">
          <a:xfrm rot="10800000">
            <a:off x="2992438" y="4179888"/>
            <a:ext cx="287337" cy="142875"/>
          </a:xfrm>
          <a:prstGeom prst="rightArrow">
            <a:avLst>
              <a:gd name="adj1" fmla="val 50000"/>
              <a:gd name="adj2" fmla="val 50278"/>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4" name="AutoShape 21"/>
          <p:cNvSpPr>
            <a:spLocks noChangeArrowheads="1"/>
          </p:cNvSpPr>
          <p:nvPr/>
        </p:nvSpPr>
        <p:spPr bwMode="auto">
          <a:xfrm rot="751924">
            <a:off x="4071938" y="2522538"/>
            <a:ext cx="287337" cy="142875"/>
          </a:xfrm>
          <a:prstGeom prst="rightArrow">
            <a:avLst>
              <a:gd name="adj1" fmla="val 50000"/>
              <a:gd name="adj2" fmla="val 50278"/>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5" name="AutoShape 22"/>
          <p:cNvSpPr>
            <a:spLocks noChangeArrowheads="1"/>
          </p:cNvSpPr>
          <p:nvPr/>
        </p:nvSpPr>
        <p:spPr bwMode="auto">
          <a:xfrm rot="-10048076">
            <a:off x="3568700" y="2379663"/>
            <a:ext cx="287338" cy="142875"/>
          </a:xfrm>
          <a:prstGeom prst="rightArrow">
            <a:avLst>
              <a:gd name="adj1" fmla="val 50000"/>
              <a:gd name="adj2" fmla="val 50278"/>
            </a:avLst>
          </a:prstGeom>
          <a:solidFill>
            <a:srgbClr val="0000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86" name="Line 23"/>
          <p:cNvSpPr>
            <a:spLocks noChangeShapeType="1"/>
          </p:cNvSpPr>
          <p:nvPr/>
        </p:nvSpPr>
        <p:spPr bwMode="auto">
          <a:xfrm flipV="1">
            <a:off x="5513388" y="2019300"/>
            <a:ext cx="142875" cy="28892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87" name="Line 24"/>
          <p:cNvSpPr>
            <a:spLocks noChangeShapeType="1"/>
          </p:cNvSpPr>
          <p:nvPr/>
        </p:nvSpPr>
        <p:spPr bwMode="auto">
          <a:xfrm flipH="1">
            <a:off x="5656263" y="2090738"/>
            <a:ext cx="144462" cy="28892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88" name="Line 25"/>
          <p:cNvSpPr>
            <a:spLocks noChangeShapeType="1"/>
          </p:cNvSpPr>
          <p:nvPr/>
        </p:nvSpPr>
        <p:spPr bwMode="auto">
          <a:xfrm flipV="1">
            <a:off x="3929063" y="2235200"/>
            <a:ext cx="73025" cy="36195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89" name="Line 26"/>
          <p:cNvSpPr>
            <a:spLocks noChangeShapeType="1"/>
          </p:cNvSpPr>
          <p:nvPr/>
        </p:nvSpPr>
        <p:spPr bwMode="auto">
          <a:xfrm flipH="1">
            <a:off x="4002088" y="2451100"/>
            <a:ext cx="69850" cy="288925"/>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90" name="AutoShape 27"/>
          <p:cNvSpPr>
            <a:spLocks noChangeArrowheads="1"/>
          </p:cNvSpPr>
          <p:nvPr/>
        </p:nvSpPr>
        <p:spPr bwMode="auto">
          <a:xfrm>
            <a:off x="4432300" y="2379663"/>
            <a:ext cx="215900" cy="142875"/>
          </a:xfrm>
          <a:prstGeom prst="rightArrow">
            <a:avLst>
              <a:gd name="adj1" fmla="val 50000"/>
              <a:gd name="adj2" fmla="val 37778"/>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1" name="AutoShape 28"/>
          <p:cNvSpPr>
            <a:spLocks noChangeArrowheads="1"/>
          </p:cNvSpPr>
          <p:nvPr/>
        </p:nvSpPr>
        <p:spPr bwMode="auto">
          <a:xfrm rot="10800000">
            <a:off x="3279775" y="2379663"/>
            <a:ext cx="215900" cy="142875"/>
          </a:xfrm>
          <a:prstGeom prst="rightArrow">
            <a:avLst>
              <a:gd name="adj1" fmla="val 50000"/>
              <a:gd name="adj2" fmla="val 37778"/>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2" name="AutoShape 31"/>
          <p:cNvSpPr>
            <a:spLocks noChangeArrowheads="1"/>
          </p:cNvSpPr>
          <p:nvPr/>
        </p:nvSpPr>
        <p:spPr bwMode="auto">
          <a:xfrm>
            <a:off x="4973638" y="2162175"/>
            <a:ext cx="215900" cy="142875"/>
          </a:xfrm>
          <a:prstGeom prst="rightArrow">
            <a:avLst>
              <a:gd name="adj1" fmla="val 50000"/>
              <a:gd name="adj2" fmla="val 37778"/>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3" name="AutoShape 32"/>
          <p:cNvSpPr>
            <a:spLocks noChangeArrowheads="1"/>
          </p:cNvSpPr>
          <p:nvPr/>
        </p:nvSpPr>
        <p:spPr bwMode="auto">
          <a:xfrm rot="10800000">
            <a:off x="6088063" y="2162175"/>
            <a:ext cx="215900" cy="142875"/>
          </a:xfrm>
          <a:prstGeom prst="rightArrow">
            <a:avLst>
              <a:gd name="adj1" fmla="val 50000"/>
              <a:gd name="adj2" fmla="val 37778"/>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4" name="AutoShape 33"/>
          <p:cNvSpPr>
            <a:spLocks noChangeArrowheads="1"/>
          </p:cNvSpPr>
          <p:nvPr/>
        </p:nvSpPr>
        <p:spPr bwMode="auto">
          <a:xfrm rot="5400000">
            <a:off x="5476875" y="1406526"/>
            <a:ext cx="287337" cy="360362"/>
          </a:xfrm>
          <a:prstGeom prst="rightArrow">
            <a:avLst>
              <a:gd name="adj1" fmla="val 50000"/>
              <a:gd name="adj2" fmla="val 25000"/>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5" name="AutoShape 34"/>
          <p:cNvSpPr>
            <a:spLocks noChangeArrowheads="1"/>
          </p:cNvSpPr>
          <p:nvPr/>
        </p:nvSpPr>
        <p:spPr bwMode="auto">
          <a:xfrm rot="-5400000">
            <a:off x="5476875" y="2559051"/>
            <a:ext cx="287337" cy="360362"/>
          </a:xfrm>
          <a:prstGeom prst="rightArrow">
            <a:avLst>
              <a:gd name="adj1" fmla="val 50000"/>
              <a:gd name="adj2" fmla="val 25000"/>
            </a:avLst>
          </a:prstGeom>
          <a:solidFill>
            <a:srgbClr val="B2B2B2"/>
          </a:solidFill>
          <a:ln w="9525">
            <a:solidFill>
              <a:srgbClr val="000000"/>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796" name="Line 35"/>
          <p:cNvSpPr>
            <a:spLocks noChangeShapeType="1"/>
          </p:cNvSpPr>
          <p:nvPr/>
        </p:nvSpPr>
        <p:spPr bwMode="auto">
          <a:xfrm>
            <a:off x="3784600" y="4322763"/>
            <a:ext cx="431800" cy="3603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97" name="Line 36"/>
          <p:cNvSpPr>
            <a:spLocks noChangeShapeType="1"/>
          </p:cNvSpPr>
          <p:nvPr/>
        </p:nvSpPr>
        <p:spPr bwMode="auto">
          <a:xfrm>
            <a:off x="4071938" y="2882900"/>
            <a:ext cx="360362" cy="10795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98" name="Line 37"/>
          <p:cNvSpPr>
            <a:spLocks noChangeShapeType="1"/>
          </p:cNvSpPr>
          <p:nvPr/>
        </p:nvSpPr>
        <p:spPr bwMode="auto">
          <a:xfrm flipH="1">
            <a:off x="5224463" y="2667000"/>
            <a:ext cx="71437"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NZ"/>
          </a:p>
        </p:txBody>
      </p:sp>
      <p:sp>
        <p:nvSpPr>
          <p:cNvPr id="32799" name="Rectangle 38"/>
          <p:cNvSpPr>
            <a:spLocks noChangeArrowheads="1"/>
          </p:cNvSpPr>
          <p:nvPr/>
        </p:nvSpPr>
        <p:spPr bwMode="auto">
          <a:xfrm>
            <a:off x="5800725" y="1363661"/>
            <a:ext cx="2663825" cy="431800"/>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800" name="Rectangle 39"/>
          <p:cNvSpPr>
            <a:spLocks noChangeArrowheads="1"/>
          </p:cNvSpPr>
          <p:nvPr/>
        </p:nvSpPr>
        <p:spPr bwMode="auto">
          <a:xfrm>
            <a:off x="7745413" y="2126456"/>
            <a:ext cx="719137" cy="649288"/>
          </a:xfrm>
          <a:prstGeom prst="rect">
            <a:avLst/>
          </a:prstGeom>
          <a:solidFill>
            <a:schemeClr val="bg1"/>
          </a:solidFill>
          <a:ln w="9525">
            <a:solidFill>
              <a:schemeClr val="bg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801" name="Rectangle 40"/>
          <p:cNvSpPr>
            <a:spLocks noChangeArrowheads="1"/>
          </p:cNvSpPr>
          <p:nvPr/>
        </p:nvSpPr>
        <p:spPr bwMode="auto">
          <a:xfrm>
            <a:off x="4758530" y="4549775"/>
            <a:ext cx="574675" cy="73025"/>
          </a:xfrm>
          <a:prstGeom prst="rect">
            <a:avLst/>
          </a:prstGeom>
          <a:solidFill>
            <a:schemeClr val="bg1"/>
          </a:solidFill>
          <a:ln w="76200">
            <a:solidFill>
              <a:schemeClr val="bg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solidFill>
                <a:schemeClr val="bg1"/>
              </a:solidFill>
            </a:endParaRPr>
          </a:p>
        </p:txBody>
      </p:sp>
      <p:sp>
        <p:nvSpPr>
          <p:cNvPr id="32802" name="Rectangle 41"/>
          <p:cNvSpPr>
            <a:spLocks noChangeArrowheads="1"/>
          </p:cNvSpPr>
          <p:nvPr/>
        </p:nvSpPr>
        <p:spPr bwMode="auto">
          <a:xfrm flipV="1">
            <a:off x="5778501" y="4549773"/>
            <a:ext cx="574675" cy="133351"/>
          </a:xfrm>
          <a:prstGeom prst="rect">
            <a:avLst/>
          </a:prstGeom>
          <a:solidFill>
            <a:schemeClr val="bg1"/>
          </a:solidFill>
          <a:ln w="76200">
            <a:solidFill>
              <a:schemeClr val="bg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803" name="Oval 42"/>
          <p:cNvSpPr>
            <a:spLocks noChangeArrowheads="1"/>
          </p:cNvSpPr>
          <p:nvPr/>
        </p:nvSpPr>
        <p:spPr bwMode="auto">
          <a:xfrm>
            <a:off x="6232525" y="4538663"/>
            <a:ext cx="71438" cy="71437"/>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804" name="Oval 43"/>
          <p:cNvSpPr>
            <a:spLocks noChangeArrowheads="1"/>
          </p:cNvSpPr>
          <p:nvPr/>
        </p:nvSpPr>
        <p:spPr bwMode="auto">
          <a:xfrm>
            <a:off x="5295900" y="4538663"/>
            <a:ext cx="71438" cy="71437"/>
          </a:xfrm>
          <a:prstGeom prst="ellipse">
            <a:avLst/>
          </a:prstGeom>
          <a:solidFill>
            <a:schemeClr val="tx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32805" name="TextBox 36"/>
          <p:cNvSpPr txBox="1">
            <a:spLocks noChangeArrowheads="1"/>
          </p:cNvSpPr>
          <p:nvPr/>
        </p:nvSpPr>
        <p:spPr bwMode="auto">
          <a:xfrm>
            <a:off x="3498850" y="3416301"/>
            <a:ext cx="1076325" cy="369888"/>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a:t>cohesion</a:t>
            </a:r>
          </a:p>
        </p:txBody>
      </p:sp>
      <p:sp>
        <p:nvSpPr>
          <p:cNvPr id="32806" name="TextBox 37"/>
          <p:cNvSpPr txBox="1">
            <a:spLocks noChangeArrowheads="1"/>
          </p:cNvSpPr>
          <p:nvPr/>
        </p:nvSpPr>
        <p:spPr bwMode="auto">
          <a:xfrm>
            <a:off x="3902246" y="4868862"/>
            <a:ext cx="1030288" cy="646113"/>
          </a:xfrm>
          <a:prstGeom prst="rect">
            <a:avLst/>
          </a:prstGeom>
          <a:solidFill>
            <a:schemeClr val="bg1"/>
          </a:solidFill>
          <a:ln>
            <a:solidFill>
              <a:schemeClr val="bg1"/>
            </a:solid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a:t>Tensile</a:t>
            </a:r>
          </a:p>
          <a:p>
            <a:pPr eaLnBrk="1" hangingPunct="1"/>
            <a:r>
              <a:rPr lang="en-US" altLang="en-US" sz="1800" dirty="0"/>
              <a:t>strength</a:t>
            </a:r>
          </a:p>
        </p:txBody>
      </p:sp>
      <p:sp>
        <p:nvSpPr>
          <p:cNvPr id="2" name="Title 1"/>
          <p:cNvSpPr>
            <a:spLocks noGrp="1"/>
          </p:cNvSpPr>
          <p:nvPr>
            <p:ph type="title"/>
          </p:nvPr>
        </p:nvSpPr>
        <p:spPr>
          <a:xfrm>
            <a:off x="461962" y="190152"/>
            <a:ext cx="8580437" cy="867773"/>
          </a:xfrm>
        </p:spPr>
        <p:txBody>
          <a:bodyPr>
            <a:normAutofit/>
          </a:bodyPr>
          <a:lstStyle/>
          <a:p>
            <a:r>
              <a:rPr lang="en-NZ" dirty="0" smtClean="0"/>
              <a:t>Extension (Mode I) fractures</a:t>
            </a:r>
            <a:endParaRPr lang="en-NZ" dirty="0"/>
          </a:p>
        </p:txBody>
      </p:sp>
      <p:sp>
        <p:nvSpPr>
          <p:cNvPr id="3" name="Content Placeholder 2"/>
          <p:cNvSpPr>
            <a:spLocks noGrp="1"/>
          </p:cNvSpPr>
          <p:nvPr>
            <p:ph idx="1"/>
          </p:nvPr>
        </p:nvSpPr>
        <p:spPr>
          <a:xfrm>
            <a:off x="237334" y="1316686"/>
            <a:ext cx="2673349" cy="4813443"/>
          </a:xfrm>
        </p:spPr>
        <p:txBody>
          <a:bodyPr>
            <a:normAutofit fontScale="92500" lnSpcReduction="20000"/>
          </a:bodyPr>
          <a:lstStyle/>
          <a:p>
            <a:r>
              <a:rPr lang="en-NZ" dirty="0" smtClean="0"/>
              <a:t>Veins, joints, dikes etc. form </a:t>
            </a:r>
            <a:r>
              <a:rPr lang="en-NZ" dirty="0"/>
              <a:t>perpendicular to  </a:t>
            </a:r>
            <a:r>
              <a:rPr lang="el-GR" dirty="0"/>
              <a:t>σ</a:t>
            </a:r>
            <a:r>
              <a:rPr lang="en-NZ" dirty="0"/>
              <a:t>3 and parallel to </a:t>
            </a:r>
            <a:r>
              <a:rPr lang="el-GR" dirty="0"/>
              <a:t>σ</a:t>
            </a:r>
            <a:r>
              <a:rPr lang="en-NZ" dirty="0"/>
              <a:t>1</a:t>
            </a:r>
            <a:r>
              <a:rPr lang="el-GR" dirty="0"/>
              <a:t>σ</a:t>
            </a:r>
            <a:r>
              <a:rPr lang="en-NZ" dirty="0"/>
              <a:t>2 </a:t>
            </a:r>
            <a:r>
              <a:rPr lang="en-NZ" dirty="0" smtClean="0"/>
              <a:t>plane</a:t>
            </a:r>
            <a:endParaRPr lang="en-NZ" dirty="0"/>
          </a:p>
          <a:p>
            <a:r>
              <a:rPr lang="en-NZ" dirty="0" smtClean="0"/>
              <a:t>Fractures have </a:t>
            </a:r>
            <a:r>
              <a:rPr lang="en-NZ" dirty="0"/>
              <a:t>no shear offset. </a:t>
            </a:r>
            <a:endParaRPr lang="en-NZ" dirty="0" smtClean="0"/>
          </a:p>
          <a:p>
            <a:r>
              <a:rPr lang="en-NZ" dirty="0" smtClean="0"/>
              <a:t>Commonly </a:t>
            </a:r>
            <a:r>
              <a:rPr lang="en-NZ" dirty="0"/>
              <a:t>form vertical and parallel to max horizontal </a:t>
            </a:r>
            <a:r>
              <a:rPr lang="en-NZ" dirty="0" smtClean="0"/>
              <a:t>stress</a:t>
            </a:r>
          </a:p>
          <a:p>
            <a:r>
              <a:rPr lang="en-NZ" dirty="0" smtClean="0"/>
              <a:t>Often result from high fluid pressure</a:t>
            </a:r>
          </a:p>
        </p:txBody>
      </p:sp>
      <p:sp>
        <p:nvSpPr>
          <p:cNvPr id="4" name="Rectangle 3"/>
          <p:cNvSpPr/>
          <p:nvPr/>
        </p:nvSpPr>
        <p:spPr>
          <a:xfrm>
            <a:off x="355601" y="5571476"/>
            <a:ext cx="5876924" cy="1077218"/>
          </a:xfrm>
          <a:prstGeom prst="rect">
            <a:avLst/>
          </a:prstGeom>
        </p:spPr>
        <p:txBody>
          <a:bodyPr wrap="square">
            <a:spAutoFit/>
          </a:bodyPr>
          <a:lstStyle/>
          <a:p>
            <a:r>
              <a:rPr lang="en-NZ" sz="3200" b="1" dirty="0"/>
              <a:t>pore fluid pressure </a:t>
            </a:r>
            <a:r>
              <a:rPr lang="en-NZ" sz="3200" b="1" dirty="0" smtClean="0"/>
              <a:t>exceeds the value of </a:t>
            </a:r>
            <a:r>
              <a:rPr lang="el-GR" sz="3200" b="1" dirty="0" smtClean="0"/>
              <a:t>σ</a:t>
            </a:r>
            <a:r>
              <a:rPr lang="en-NZ" sz="3200" b="1" dirty="0" smtClean="0"/>
              <a:t>3</a:t>
            </a:r>
            <a:endParaRPr lang="en-NZ" sz="3200" b="1" dirty="0"/>
          </a:p>
        </p:txBody>
      </p:sp>
    </p:spTree>
    <p:extLst>
      <p:ext uri="{BB962C8B-B14F-4D97-AF65-F5344CB8AC3E}">
        <p14:creationId xmlns:p14="http://schemas.microsoft.com/office/powerpoint/2010/main" val="3785217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NZ" dirty="0" smtClean="0"/>
              <a:t>Pore Pressure</a:t>
            </a:r>
            <a:endParaRPr lang="en-NZ" dirty="0"/>
          </a:p>
        </p:txBody>
      </p:sp>
      <p:sp>
        <p:nvSpPr>
          <p:cNvPr id="4" name="Subtitle 3"/>
          <p:cNvSpPr>
            <a:spLocks noGrp="1"/>
          </p:cNvSpPr>
          <p:nvPr>
            <p:ph type="subTitle" idx="1"/>
          </p:nvPr>
        </p:nvSpPr>
        <p:spPr/>
        <p:txBody>
          <a:bodyPr/>
          <a:lstStyle/>
          <a:p>
            <a:r>
              <a:rPr lang="en-NZ" dirty="0" smtClean="0"/>
              <a:t>Brittle faulting part 2</a:t>
            </a:r>
            <a:endParaRPr lang="en-NZ" dirty="0"/>
          </a:p>
        </p:txBody>
      </p:sp>
    </p:spTree>
    <p:extLst>
      <p:ext uri="{BB962C8B-B14F-4D97-AF65-F5344CB8AC3E}">
        <p14:creationId xmlns:p14="http://schemas.microsoft.com/office/powerpoint/2010/main" val="2710941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NZ" dirty="0" smtClean="0"/>
              <a:t>Effects of fluids (pore pressure)</a:t>
            </a:r>
            <a:endParaRPr lang="en-NZ" dirty="0"/>
          </a:p>
        </p:txBody>
      </p:sp>
      <p:sp>
        <p:nvSpPr>
          <p:cNvPr id="5" name="Content Placeholder 4"/>
          <p:cNvSpPr>
            <a:spLocks noGrp="1"/>
          </p:cNvSpPr>
          <p:nvPr>
            <p:ph idx="1"/>
          </p:nvPr>
        </p:nvSpPr>
        <p:spPr/>
        <p:txBody>
          <a:bodyPr>
            <a:normAutofit/>
          </a:bodyPr>
          <a:lstStyle/>
          <a:p>
            <a:r>
              <a:rPr lang="en-NZ" dirty="0"/>
              <a:t>Affects failure of rocks in </a:t>
            </a:r>
            <a:r>
              <a:rPr lang="en-NZ" dirty="0" smtClean="0"/>
              <a:t>three ways</a:t>
            </a:r>
            <a:r>
              <a:rPr lang="en-NZ" dirty="0"/>
              <a:t>: </a:t>
            </a:r>
          </a:p>
          <a:p>
            <a:endParaRPr lang="en-NZ" dirty="0"/>
          </a:p>
          <a:p>
            <a:pPr marL="514350" indent="-514350">
              <a:buFont typeface="+mj-lt"/>
              <a:buAutoNum type="arabicPeriod"/>
            </a:pPr>
            <a:r>
              <a:rPr lang="en-NZ" dirty="0" smtClean="0"/>
              <a:t>mechanical </a:t>
            </a:r>
            <a:r>
              <a:rPr lang="en-NZ" dirty="0"/>
              <a:t>effect of fluid </a:t>
            </a:r>
            <a:r>
              <a:rPr lang="en-NZ" dirty="0" smtClean="0"/>
              <a:t>pressure accelerates </a:t>
            </a:r>
            <a:r>
              <a:rPr lang="en-NZ" dirty="0"/>
              <a:t>propagation of </a:t>
            </a:r>
            <a:r>
              <a:rPr lang="en-NZ" dirty="0" err="1"/>
              <a:t>microfractures</a:t>
            </a:r>
            <a:r>
              <a:rPr lang="en-NZ" dirty="0"/>
              <a:t> </a:t>
            </a:r>
            <a:r>
              <a:rPr lang="en-NZ" dirty="0" smtClean="0"/>
              <a:t>– wedging open</a:t>
            </a:r>
            <a:endParaRPr lang="en-NZ" dirty="0"/>
          </a:p>
          <a:p>
            <a:pPr marL="514350" indent="-514350">
              <a:buFont typeface="+mj-lt"/>
              <a:buAutoNum type="arabicPeriod"/>
            </a:pPr>
            <a:r>
              <a:rPr lang="en-NZ" dirty="0" smtClean="0"/>
              <a:t>chemical </a:t>
            </a:r>
            <a:r>
              <a:rPr lang="en-NZ" dirty="0"/>
              <a:t>interactions between rock and </a:t>
            </a:r>
            <a:r>
              <a:rPr lang="en-NZ" dirty="0" smtClean="0"/>
              <a:t>fluid weakens crystalline </a:t>
            </a:r>
            <a:r>
              <a:rPr lang="en-NZ" dirty="0"/>
              <a:t>framework at highly stressed tips of cracks </a:t>
            </a:r>
            <a:endParaRPr lang="en-NZ" dirty="0" smtClean="0"/>
          </a:p>
          <a:p>
            <a:pPr marL="457200" lvl="1" indent="0">
              <a:buNone/>
            </a:pPr>
            <a:r>
              <a:rPr lang="en-NZ" dirty="0" smtClean="0"/>
              <a:t>	stress </a:t>
            </a:r>
            <a:r>
              <a:rPr lang="en-NZ" dirty="0"/>
              <a:t>corrosion </a:t>
            </a:r>
            <a:r>
              <a:rPr lang="en-NZ" dirty="0" smtClean="0"/>
              <a:t>breaks down silicon-oxygen </a:t>
            </a:r>
            <a:r>
              <a:rPr lang="en-NZ" dirty="0"/>
              <a:t>bonds</a:t>
            </a:r>
          </a:p>
          <a:p>
            <a:pPr marL="514350" indent="-514350">
              <a:buFont typeface="+mj-lt"/>
              <a:buAutoNum type="arabicPeriod"/>
            </a:pPr>
            <a:r>
              <a:rPr lang="en-NZ" b="1" dirty="0" smtClean="0"/>
              <a:t>Fundamentally</a:t>
            </a:r>
            <a:r>
              <a:rPr lang="en-NZ" b="1" dirty="0"/>
              <a:t>, fluid pressure counteracts and therefore decreases confining pressure </a:t>
            </a:r>
          </a:p>
        </p:txBody>
      </p:sp>
      <p:sp>
        <p:nvSpPr>
          <p:cNvPr id="6" name="Rectangle 5"/>
          <p:cNvSpPr/>
          <p:nvPr/>
        </p:nvSpPr>
        <p:spPr>
          <a:xfrm>
            <a:off x="628650" y="4635500"/>
            <a:ext cx="7886700" cy="10541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185184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26458" y="2138274"/>
            <a:ext cx="5376241" cy="37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NZ" dirty="0" smtClean="0"/>
              <a:t>Pore pressure in the earth</a:t>
            </a:r>
            <a:endParaRPr lang="en-NZ" dirty="0"/>
          </a:p>
        </p:txBody>
      </p:sp>
      <p:sp>
        <p:nvSpPr>
          <p:cNvPr id="3" name="Content Placeholder 2"/>
          <p:cNvSpPr>
            <a:spLocks noGrp="1"/>
          </p:cNvSpPr>
          <p:nvPr>
            <p:ph sz="half" idx="1"/>
          </p:nvPr>
        </p:nvSpPr>
        <p:spPr>
          <a:xfrm>
            <a:off x="400049" y="871449"/>
            <a:ext cx="7886700" cy="1266825"/>
          </a:xfrm>
        </p:spPr>
        <p:txBody>
          <a:bodyPr>
            <a:normAutofit fontScale="62500" lnSpcReduction="20000"/>
          </a:bodyPr>
          <a:lstStyle/>
          <a:p>
            <a:r>
              <a:rPr lang="en-US" altLang="en-US" dirty="0"/>
              <a:t>If pores interconnected and communicate with Earth's surface, hydrostatic pressure in pore water at any depth is equal in all </a:t>
            </a:r>
            <a:r>
              <a:rPr lang="en-US" altLang="en-US" dirty="0" smtClean="0"/>
              <a:t>directions</a:t>
            </a:r>
            <a:r>
              <a:rPr lang="en-US" altLang="en-US" dirty="0"/>
              <a:t>, outward from the pore space, to weight of water column from this depth to surface</a:t>
            </a:r>
          </a:p>
          <a:p>
            <a:r>
              <a:rPr lang="en-US" altLang="en-US" dirty="0" smtClean="0"/>
              <a:t>Therefore</a:t>
            </a:r>
            <a:r>
              <a:rPr lang="en-US" altLang="en-US" dirty="0"/>
              <a:t>, pore fluid pressure within rock increases as rock is buried</a:t>
            </a:r>
          </a:p>
          <a:p>
            <a:endParaRPr lang="en-US" altLang="en-US" dirty="0"/>
          </a:p>
        </p:txBody>
      </p:sp>
      <p:sp>
        <p:nvSpPr>
          <p:cNvPr id="4" name="Content Placeholder 3"/>
          <p:cNvSpPr>
            <a:spLocks noGrp="1"/>
          </p:cNvSpPr>
          <p:nvPr>
            <p:ph sz="half" idx="2"/>
          </p:nvPr>
        </p:nvSpPr>
        <p:spPr>
          <a:xfrm>
            <a:off x="406399" y="2054225"/>
            <a:ext cx="2901951" cy="4351338"/>
          </a:xfrm>
        </p:spPr>
        <p:txBody>
          <a:bodyPr>
            <a:normAutofit fontScale="62500" lnSpcReduction="20000"/>
          </a:bodyPr>
          <a:lstStyle/>
          <a:p>
            <a:r>
              <a:rPr lang="en-US" altLang="en-US" dirty="0"/>
              <a:t>Hydrostatic pore </a:t>
            </a:r>
            <a:r>
              <a:rPr lang="en-US" altLang="en-US" dirty="0" smtClean="0"/>
              <a:t>pressure </a:t>
            </a:r>
            <a:r>
              <a:rPr lang="en-US" altLang="en-US" dirty="0"/>
              <a:t>at any depth </a:t>
            </a:r>
            <a:r>
              <a:rPr lang="en-US" altLang="en-US" dirty="0" smtClean="0"/>
              <a:t>≈</a:t>
            </a:r>
            <a:r>
              <a:rPr lang="en-US" altLang="en-US" dirty="0"/>
              <a:t>0.25 - 0.3 times </a:t>
            </a:r>
            <a:r>
              <a:rPr lang="en-US" altLang="en-US" dirty="0" err="1" smtClean="0"/>
              <a:t>lithostatic</a:t>
            </a:r>
            <a:r>
              <a:rPr lang="en-US" altLang="en-US" dirty="0" smtClean="0"/>
              <a:t> </a:t>
            </a:r>
            <a:r>
              <a:rPr lang="en-US" altLang="en-US" dirty="0"/>
              <a:t>or rock </a:t>
            </a:r>
            <a:r>
              <a:rPr lang="en-US" altLang="en-US" dirty="0" smtClean="0"/>
              <a:t>pressure</a:t>
            </a:r>
            <a:r>
              <a:rPr lang="en-US" altLang="en-US" dirty="0"/>
              <a:t>, if mean </a:t>
            </a:r>
            <a:r>
              <a:rPr lang="en-US" altLang="en-US" dirty="0" smtClean="0"/>
              <a:t>density </a:t>
            </a:r>
            <a:r>
              <a:rPr lang="en-US" altLang="en-US" dirty="0"/>
              <a:t>of rock column </a:t>
            </a:r>
            <a:r>
              <a:rPr lang="en-US" altLang="en-US" dirty="0" smtClean="0"/>
              <a:t>2.5 </a:t>
            </a:r>
            <a:r>
              <a:rPr lang="en-US" altLang="en-US" dirty="0"/>
              <a:t>to 3.0 g cm</a:t>
            </a:r>
            <a:r>
              <a:rPr lang="en-US" altLang="en-US" baseline="30000" dirty="0"/>
              <a:t>-3</a:t>
            </a:r>
            <a:r>
              <a:rPr lang="en-US" altLang="en-US" dirty="0"/>
              <a:t>. </a:t>
            </a:r>
            <a:endParaRPr lang="en-US" altLang="en-US" dirty="0" smtClean="0"/>
          </a:p>
          <a:p>
            <a:r>
              <a:rPr lang="en-NZ" dirty="0"/>
              <a:t>Deeper in the earth, connections to the surface are lost and pore pressures can approach </a:t>
            </a:r>
            <a:r>
              <a:rPr lang="en-NZ" dirty="0" err="1"/>
              <a:t>lithostatic</a:t>
            </a:r>
            <a:r>
              <a:rPr lang="en-NZ" dirty="0"/>
              <a:t> </a:t>
            </a:r>
            <a:r>
              <a:rPr lang="en-NZ" dirty="0" smtClean="0"/>
              <a:t>values</a:t>
            </a:r>
            <a:endParaRPr lang="en-US" altLang="en-US" dirty="0"/>
          </a:p>
          <a:p>
            <a:r>
              <a:rPr lang="en-US" altLang="en-US" b="1" dirty="0"/>
              <a:t>Pore-fluid factor</a:t>
            </a:r>
          </a:p>
          <a:p>
            <a:endParaRPr lang="en-US" altLang="en-US" b="1" dirty="0"/>
          </a:p>
          <a:p>
            <a:r>
              <a:rPr lang="el-GR" altLang="en-US" b="1" dirty="0" smtClean="0"/>
              <a:t>λ</a:t>
            </a:r>
            <a:r>
              <a:rPr lang="en-US" altLang="en-US" b="1" dirty="0" smtClean="0"/>
              <a:t> </a:t>
            </a:r>
            <a:r>
              <a:rPr lang="en-US" altLang="en-US" b="1" dirty="0"/>
              <a:t>= </a:t>
            </a:r>
            <a:r>
              <a:rPr lang="en-US" altLang="en-US" b="1" dirty="0" err="1"/>
              <a:t>P</a:t>
            </a:r>
            <a:r>
              <a:rPr lang="en-US" altLang="en-US" b="1" baseline="-25000" dirty="0" err="1"/>
              <a:t>fluid</a:t>
            </a:r>
            <a:r>
              <a:rPr lang="en-US" altLang="en-US" b="1" dirty="0"/>
              <a:t> / </a:t>
            </a:r>
            <a:r>
              <a:rPr lang="en-US" altLang="en-US" b="1" dirty="0" err="1" smtClean="0"/>
              <a:t>P</a:t>
            </a:r>
            <a:r>
              <a:rPr lang="en-US" altLang="en-US" b="1" baseline="-25000" dirty="0" err="1" smtClean="0"/>
              <a:t>rock</a:t>
            </a:r>
            <a:endParaRPr lang="en-NZ" dirty="0"/>
          </a:p>
        </p:txBody>
      </p:sp>
      <p:sp>
        <p:nvSpPr>
          <p:cNvPr id="7" name="Rectangle 6"/>
          <p:cNvSpPr/>
          <p:nvPr/>
        </p:nvSpPr>
        <p:spPr>
          <a:xfrm>
            <a:off x="406399" y="5902193"/>
            <a:ext cx="4572000" cy="646331"/>
          </a:xfrm>
          <a:prstGeom prst="rect">
            <a:avLst/>
          </a:prstGeom>
        </p:spPr>
        <p:txBody>
          <a:bodyPr>
            <a:spAutoFit/>
          </a:bodyPr>
          <a:lstStyle/>
          <a:p>
            <a:r>
              <a:rPr lang="en-NZ" b="1" dirty="0"/>
              <a:t>fluid pressure </a:t>
            </a:r>
            <a:r>
              <a:rPr lang="en-NZ" b="1" dirty="0" smtClean="0"/>
              <a:t>counteracts </a:t>
            </a:r>
            <a:r>
              <a:rPr lang="en-NZ" b="1" dirty="0"/>
              <a:t>and therefore </a:t>
            </a:r>
            <a:r>
              <a:rPr lang="en-NZ" b="1" dirty="0" smtClean="0"/>
              <a:t>decreases </a:t>
            </a:r>
            <a:r>
              <a:rPr lang="en-NZ" b="1" dirty="0"/>
              <a:t>confining pressure </a:t>
            </a:r>
            <a:endParaRPr lang="en-NZ" dirty="0"/>
          </a:p>
        </p:txBody>
      </p:sp>
    </p:spTree>
    <p:extLst>
      <p:ext uri="{BB962C8B-B14F-4D97-AF65-F5344CB8AC3E}">
        <p14:creationId xmlns:p14="http://schemas.microsoft.com/office/powerpoint/2010/main" val="39094472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83112" y="1846174"/>
            <a:ext cx="5376241" cy="376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NZ" dirty="0" smtClean="0"/>
              <a:t>Pore pressure and effective stress</a:t>
            </a:r>
            <a:endParaRPr lang="en-NZ" dirty="0"/>
          </a:p>
        </p:txBody>
      </p:sp>
      <p:sp>
        <p:nvSpPr>
          <p:cNvPr id="3" name="Content Placeholder 2"/>
          <p:cNvSpPr>
            <a:spLocks noGrp="1"/>
          </p:cNvSpPr>
          <p:nvPr>
            <p:ph sz="half" idx="1"/>
          </p:nvPr>
        </p:nvSpPr>
        <p:spPr>
          <a:xfrm>
            <a:off x="406399" y="990512"/>
            <a:ext cx="7886700" cy="944651"/>
          </a:xfrm>
        </p:spPr>
        <p:txBody>
          <a:bodyPr>
            <a:normAutofit fontScale="77500" lnSpcReduction="20000"/>
          </a:bodyPr>
          <a:lstStyle/>
          <a:p>
            <a:r>
              <a:rPr lang="en-US" altLang="en-US" dirty="0"/>
              <a:t>Rates of loading or dehydration may exceed rate of escape of pore fluids in low permeability rocks (particularly if pores do not form open system connected with </a:t>
            </a:r>
            <a:r>
              <a:rPr lang="en-US" altLang="en-US" dirty="0" smtClean="0"/>
              <a:t>surface) </a:t>
            </a:r>
            <a:endParaRPr lang="en-US" altLang="en-US" dirty="0"/>
          </a:p>
        </p:txBody>
      </p:sp>
      <p:sp>
        <p:nvSpPr>
          <p:cNvPr id="4" name="Content Placeholder 3"/>
          <p:cNvSpPr>
            <a:spLocks noGrp="1"/>
          </p:cNvSpPr>
          <p:nvPr>
            <p:ph sz="half" idx="2"/>
          </p:nvPr>
        </p:nvSpPr>
        <p:spPr>
          <a:xfrm>
            <a:off x="406399" y="1846174"/>
            <a:ext cx="2901951" cy="3763919"/>
          </a:xfrm>
        </p:spPr>
        <p:txBody>
          <a:bodyPr>
            <a:normAutofit fontScale="77500" lnSpcReduction="20000"/>
          </a:bodyPr>
          <a:lstStyle/>
          <a:p>
            <a:r>
              <a:rPr lang="en-NZ" altLang="en-US" dirty="0" smtClean="0"/>
              <a:t>Fluid </a:t>
            </a:r>
            <a:r>
              <a:rPr lang="en-NZ" altLang="en-US" dirty="0"/>
              <a:t>pressure opposes </a:t>
            </a:r>
            <a:r>
              <a:rPr lang="en-NZ" altLang="en-US" dirty="0" err="1"/>
              <a:t>lithostatic</a:t>
            </a:r>
            <a:r>
              <a:rPr lang="en-NZ" altLang="en-US" dirty="0"/>
              <a:t> stress caused by overburden </a:t>
            </a:r>
          </a:p>
          <a:p>
            <a:r>
              <a:rPr lang="en-NZ" altLang="en-US" dirty="0" smtClean="0"/>
              <a:t>Pore </a:t>
            </a:r>
            <a:r>
              <a:rPr lang="en-NZ" altLang="en-US" dirty="0"/>
              <a:t>fluids support some of load that would otherwise be supported </a:t>
            </a:r>
            <a:r>
              <a:rPr lang="en-NZ" altLang="en-US" dirty="0" smtClean="0"/>
              <a:t>by </a:t>
            </a:r>
            <a:r>
              <a:rPr lang="en-NZ" altLang="en-US" dirty="0"/>
              <a:t>rock matrix </a:t>
            </a:r>
          </a:p>
          <a:p>
            <a:r>
              <a:rPr lang="en-NZ" altLang="en-US" dirty="0" smtClean="0"/>
              <a:t>Therefore</a:t>
            </a:r>
            <a:r>
              <a:rPr lang="en-NZ" altLang="en-US" dirty="0"/>
              <a:t>, pore </a:t>
            </a:r>
            <a:r>
              <a:rPr lang="en-NZ" altLang="en-US" dirty="0" smtClean="0"/>
              <a:t>pressure </a:t>
            </a:r>
            <a:r>
              <a:rPr lang="en-NZ" altLang="en-US" dirty="0"/>
              <a:t>component of total </a:t>
            </a:r>
            <a:r>
              <a:rPr lang="en-NZ" altLang="en-US" dirty="0" smtClean="0"/>
              <a:t>stress acts </a:t>
            </a:r>
            <a:r>
              <a:rPr lang="en-NZ" altLang="en-US" dirty="0"/>
              <a:t>uniformly </a:t>
            </a:r>
            <a:r>
              <a:rPr lang="en-NZ" altLang="en-US" b="1" dirty="0"/>
              <a:t>against</a:t>
            </a:r>
            <a:r>
              <a:rPr lang="en-NZ" altLang="en-US" dirty="0"/>
              <a:t> normal stress on rock</a:t>
            </a:r>
          </a:p>
        </p:txBody>
      </p:sp>
      <p:sp>
        <p:nvSpPr>
          <p:cNvPr id="8" name="Text Box 45"/>
          <p:cNvSpPr txBox="1">
            <a:spLocks noChangeArrowheads="1"/>
          </p:cNvSpPr>
          <p:nvPr/>
        </p:nvSpPr>
        <p:spPr bwMode="auto">
          <a:xfrm>
            <a:off x="808037" y="5730610"/>
            <a:ext cx="28797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800" b="1" dirty="0">
                <a:latin typeface="Symbol" panose="05050102010706020507" pitchFamily="18" charset="2"/>
              </a:rPr>
              <a:t>s</a:t>
            </a:r>
            <a:r>
              <a:rPr lang="de-DE" altLang="en-US" sz="2800" b="1" baseline="-25000" dirty="0">
                <a:latin typeface="Arial" panose="020B0604020202020204" pitchFamily="34" charset="0"/>
              </a:rPr>
              <a:t>e</a:t>
            </a:r>
            <a:r>
              <a:rPr lang="de-DE" altLang="en-US" sz="2000" b="1" baseline="-25000" dirty="0">
                <a:latin typeface="Arial" panose="020B0604020202020204" pitchFamily="34" charset="0"/>
              </a:rPr>
              <a:t> </a:t>
            </a:r>
            <a:r>
              <a:rPr lang="de-DE" altLang="en-US" sz="2800" b="1" dirty="0"/>
              <a:t>= </a:t>
            </a:r>
            <a:r>
              <a:rPr lang="de-DE" altLang="en-US" sz="2800" b="1" dirty="0">
                <a:latin typeface="Symbol" panose="05050102010706020507" pitchFamily="18" charset="2"/>
              </a:rPr>
              <a:t>s</a:t>
            </a:r>
            <a:r>
              <a:rPr lang="de-DE" altLang="en-US" sz="2800" b="1" baseline="-25000" dirty="0">
                <a:latin typeface="Arial" panose="020B0604020202020204" pitchFamily="34" charset="0"/>
              </a:rPr>
              <a:t>n</a:t>
            </a:r>
            <a:r>
              <a:rPr lang="de-DE" altLang="en-US" sz="2800" b="1" dirty="0">
                <a:latin typeface="Arial" panose="020B0604020202020204" pitchFamily="34" charset="0"/>
              </a:rPr>
              <a:t> - P</a:t>
            </a:r>
            <a:r>
              <a:rPr lang="de-DE" altLang="en-US" sz="2800" b="1" baseline="-25000" dirty="0">
                <a:latin typeface="Arial" panose="020B0604020202020204" pitchFamily="34" charset="0"/>
              </a:rPr>
              <a:t>f</a:t>
            </a:r>
            <a:endParaRPr lang="de-DE" altLang="en-US" sz="2800" b="1" dirty="0">
              <a:latin typeface="Arial" panose="020B0604020202020204" pitchFamily="34" charset="0"/>
            </a:endParaRPr>
          </a:p>
        </p:txBody>
      </p:sp>
      <p:sp>
        <p:nvSpPr>
          <p:cNvPr id="5" name="Rectangle 4"/>
          <p:cNvSpPr/>
          <p:nvPr/>
        </p:nvSpPr>
        <p:spPr>
          <a:xfrm>
            <a:off x="3140212" y="5743225"/>
            <a:ext cx="5909642" cy="646331"/>
          </a:xfrm>
          <a:prstGeom prst="rect">
            <a:avLst/>
          </a:prstGeom>
        </p:spPr>
        <p:txBody>
          <a:bodyPr wrap="square">
            <a:spAutoFit/>
          </a:bodyPr>
          <a:lstStyle/>
          <a:p>
            <a:pPr>
              <a:spcBef>
                <a:spcPct val="50000"/>
              </a:spcBef>
            </a:pPr>
            <a:r>
              <a:rPr lang="de-DE" altLang="en-US" b="1" dirty="0">
                <a:latin typeface="Arial" panose="020B0604020202020204" pitchFamily="34" charset="0"/>
              </a:rPr>
              <a:t>Increased pore-fluid pressure REDUCES effective stress (without changing differential stress)</a:t>
            </a:r>
          </a:p>
        </p:txBody>
      </p:sp>
      <p:sp>
        <p:nvSpPr>
          <p:cNvPr id="6" name="Rectangle 5"/>
          <p:cNvSpPr/>
          <p:nvPr/>
        </p:nvSpPr>
        <p:spPr>
          <a:xfrm>
            <a:off x="628650" y="5730610"/>
            <a:ext cx="8362950" cy="67495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03081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1388915"/>
            <a:ext cx="55626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ChangeArrowheads="1"/>
          </p:cNvSpPr>
          <p:nvPr/>
        </p:nvSpPr>
        <p:spPr bwMode="auto">
          <a:xfrm>
            <a:off x="76200" y="76200"/>
            <a:ext cx="8915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2200" dirty="0" smtClean="0"/>
              <a:t> </a:t>
            </a:r>
            <a:endParaRPr lang="en-US" altLang="en-US" sz="2200" dirty="0"/>
          </a:p>
        </p:txBody>
      </p:sp>
      <p:sp>
        <p:nvSpPr>
          <p:cNvPr id="36868" name="TextBox 3"/>
          <p:cNvSpPr txBox="1">
            <a:spLocks noChangeArrowheads="1"/>
          </p:cNvSpPr>
          <p:nvPr/>
        </p:nvSpPr>
        <p:spPr bwMode="auto">
          <a:xfrm>
            <a:off x="76200" y="381000"/>
            <a:ext cx="89154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en-US" altLang="en-US" sz="2200" dirty="0"/>
          </a:p>
          <a:p>
            <a:pPr eaLnBrk="1" hangingPunct="1"/>
            <a:endParaRPr lang="en-US" altLang="en-US" sz="2200" dirty="0"/>
          </a:p>
          <a:p>
            <a:pPr eaLnBrk="1" hangingPunct="1"/>
            <a:r>
              <a:rPr lang="en-US" altLang="en-US" sz="2200" dirty="0" smtClean="0"/>
              <a:t> </a:t>
            </a:r>
            <a:endParaRPr lang="en-US" altLang="en-US" sz="2200" dirty="0"/>
          </a:p>
        </p:txBody>
      </p:sp>
      <p:sp>
        <p:nvSpPr>
          <p:cNvPr id="36869" name="Rectangle 4"/>
          <p:cNvSpPr>
            <a:spLocks noChangeArrowheads="1"/>
          </p:cNvSpPr>
          <p:nvPr/>
        </p:nvSpPr>
        <p:spPr bwMode="auto">
          <a:xfrm>
            <a:off x="1185069" y="4191000"/>
            <a:ext cx="19796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2500" b="1" dirty="0"/>
              <a:t>λ increases</a:t>
            </a:r>
            <a:endParaRPr lang="en-US" altLang="en-US" sz="2500" dirty="0"/>
          </a:p>
        </p:txBody>
      </p:sp>
      <p:sp>
        <p:nvSpPr>
          <p:cNvPr id="6" name="Notched Right Arrow 5"/>
          <p:cNvSpPr>
            <a:spLocks noChangeArrowheads="1"/>
          </p:cNvSpPr>
          <p:nvPr/>
        </p:nvSpPr>
        <p:spPr bwMode="auto">
          <a:xfrm>
            <a:off x="425450" y="4174331"/>
            <a:ext cx="673100" cy="484188"/>
          </a:xfrm>
          <a:prstGeom prst="notchedRightArrow">
            <a:avLst>
              <a:gd name="adj1" fmla="val 50000"/>
              <a:gd name="adj2" fmla="val 50001"/>
            </a:avLst>
          </a:prstGeom>
          <a:solidFill>
            <a:schemeClr val="tx1"/>
          </a:solidFill>
          <a:ln>
            <a:noFill/>
          </a:ln>
          <a:effectLst>
            <a:outerShdw blurRad="40000" dist="23000" dir="5400000" rotWithShape="0">
              <a:srgbClr val="808080">
                <a:alpha val="34999"/>
              </a:srgbClr>
            </a:outerShdw>
          </a:effectLst>
          <a:extLst/>
        </p:spPr>
        <p:txBody>
          <a:bodyPr anchor="ctr"/>
          <a:lstStyle/>
          <a:p>
            <a:pPr algn="ctr">
              <a:defRPr/>
            </a:pPr>
            <a:endParaRPr lang="en-US">
              <a:solidFill>
                <a:schemeClr val="lt1"/>
              </a:solidFill>
              <a:latin typeface="+mn-lt"/>
              <a:cs typeface="+mn-cs"/>
            </a:endParaRPr>
          </a:p>
        </p:txBody>
      </p:sp>
      <p:sp>
        <p:nvSpPr>
          <p:cNvPr id="36871" name="Rectangle 6"/>
          <p:cNvSpPr>
            <a:spLocks noChangeArrowheads="1"/>
          </p:cNvSpPr>
          <p:nvPr/>
        </p:nvSpPr>
        <p:spPr bwMode="auto">
          <a:xfrm>
            <a:off x="425450" y="5511604"/>
            <a:ext cx="85661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smtClean="0"/>
              <a:t>presence </a:t>
            </a:r>
            <a:r>
              <a:rPr lang="en-US" altLang="en-US" sz="1800" dirty="0"/>
              <a:t>of fluids can considerably reduce effective brittle strength of rocks </a:t>
            </a:r>
          </a:p>
          <a:p>
            <a:pPr eaLnBrk="1" hangingPunct="1"/>
            <a:r>
              <a:rPr lang="en-US" altLang="en-US" sz="1800" dirty="0" smtClean="0"/>
              <a:t>rock </a:t>
            </a:r>
            <a:r>
              <a:rPr lang="en-US" altLang="en-US" sz="1800" dirty="0" err="1"/>
              <a:t>overpressured</a:t>
            </a:r>
            <a:r>
              <a:rPr lang="en-US" altLang="en-US" sz="1800" dirty="0"/>
              <a:t> by fluids at great depths may break as if near surface </a:t>
            </a:r>
          </a:p>
          <a:p>
            <a:pPr eaLnBrk="1" hangingPunct="1"/>
            <a:r>
              <a:rPr lang="en-US" altLang="en-US" sz="1800" dirty="0" smtClean="0"/>
              <a:t>fluid-triggered </a:t>
            </a:r>
            <a:r>
              <a:rPr lang="en-US" altLang="en-US" sz="1800" dirty="0"/>
              <a:t>crack propagation assists emplacement of magmatic intrusions </a:t>
            </a:r>
          </a:p>
        </p:txBody>
      </p:sp>
      <p:sp>
        <p:nvSpPr>
          <p:cNvPr id="36872" name="Rectangle 7"/>
          <p:cNvSpPr>
            <a:spLocks noChangeArrowheads="1"/>
          </p:cNvSpPr>
          <p:nvPr/>
        </p:nvSpPr>
        <p:spPr bwMode="auto">
          <a:xfrm>
            <a:off x="614363" y="5054502"/>
            <a:ext cx="2200275"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2500" b="1" dirty="0"/>
              <a:t>Implications</a:t>
            </a:r>
            <a:endParaRPr lang="en-US" altLang="en-US" sz="2500" dirty="0"/>
          </a:p>
        </p:txBody>
      </p:sp>
      <p:sp>
        <p:nvSpPr>
          <p:cNvPr id="5" name="Title 4"/>
          <p:cNvSpPr>
            <a:spLocks noGrp="1"/>
          </p:cNvSpPr>
          <p:nvPr>
            <p:ph type="title"/>
          </p:nvPr>
        </p:nvSpPr>
        <p:spPr/>
        <p:txBody>
          <a:bodyPr>
            <a:normAutofit/>
          </a:bodyPr>
          <a:lstStyle/>
          <a:p>
            <a:r>
              <a:rPr lang="en-US" altLang="en-US" dirty="0"/>
              <a:t>λ = </a:t>
            </a:r>
            <a:r>
              <a:rPr lang="en-US" altLang="en-US" dirty="0" err="1"/>
              <a:t>Pfluid</a:t>
            </a:r>
            <a:r>
              <a:rPr lang="en-US" altLang="en-US" dirty="0"/>
              <a:t> / </a:t>
            </a:r>
            <a:r>
              <a:rPr lang="en-US" altLang="en-US" dirty="0" err="1"/>
              <a:t>Prock</a:t>
            </a:r>
            <a:r>
              <a:rPr lang="en-US" altLang="en-US" dirty="0"/>
              <a:t> = 0 for dry </a:t>
            </a:r>
            <a:r>
              <a:rPr lang="en-US" altLang="en-US" dirty="0" smtClean="0"/>
              <a:t>rock</a:t>
            </a:r>
            <a:endParaRPr lang="en-NZ" dirty="0"/>
          </a:p>
        </p:txBody>
      </p:sp>
      <p:sp>
        <p:nvSpPr>
          <p:cNvPr id="3" name="Content Placeholder 2"/>
          <p:cNvSpPr>
            <a:spLocks noGrp="1"/>
          </p:cNvSpPr>
          <p:nvPr>
            <p:ph idx="1"/>
          </p:nvPr>
        </p:nvSpPr>
        <p:spPr>
          <a:xfrm>
            <a:off x="425450" y="1248773"/>
            <a:ext cx="2927350" cy="2810465"/>
          </a:xfrm>
        </p:spPr>
        <p:txBody>
          <a:bodyPr>
            <a:normAutofit fontScale="92500" lnSpcReduction="20000"/>
          </a:bodyPr>
          <a:lstStyle/>
          <a:p>
            <a:r>
              <a:rPr lang="en-US" altLang="en-US" dirty="0" smtClean="0"/>
              <a:t>Deeper </a:t>
            </a:r>
            <a:r>
              <a:rPr lang="en-US" altLang="en-US" dirty="0"/>
              <a:t>in crust fluids </a:t>
            </a:r>
            <a:r>
              <a:rPr lang="en-US" altLang="en-US" dirty="0" smtClean="0"/>
              <a:t>internally </a:t>
            </a:r>
            <a:r>
              <a:rPr lang="en-US" altLang="en-US" dirty="0"/>
              <a:t>expand at </a:t>
            </a:r>
            <a:r>
              <a:rPr lang="en-US" altLang="en-US" dirty="0" smtClean="0"/>
              <a:t>elevated temperatures and </a:t>
            </a:r>
            <a:r>
              <a:rPr lang="en-US" altLang="en-US" dirty="0"/>
              <a:t>new fluids added </a:t>
            </a:r>
            <a:r>
              <a:rPr lang="en-US" altLang="en-US" dirty="0" smtClean="0"/>
              <a:t>by fluid-releasing metamorphic reactions</a:t>
            </a:r>
            <a:endParaRPr lang="en-US" altLang="en-US" dirty="0"/>
          </a:p>
        </p:txBody>
      </p:sp>
    </p:spTree>
    <p:extLst>
      <p:ext uri="{BB962C8B-B14F-4D97-AF65-F5344CB8AC3E}">
        <p14:creationId xmlns:p14="http://schemas.microsoft.com/office/powerpoint/2010/main" val="28314164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3" descr="npo000019">
            <a:hlinkClick r:id="" action="ppaction://macro?name=ToggleSize"/>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2629"/>
          <a:stretch/>
        </p:blipFill>
        <p:spPr bwMode="auto">
          <a:xfrm>
            <a:off x="628650" y="999744"/>
            <a:ext cx="8198358" cy="5442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2"/>
          <p:cNvSpPr>
            <a:spLocks noGrp="1" noChangeArrowheads="1"/>
          </p:cNvSpPr>
          <p:nvPr>
            <p:ph type="title"/>
          </p:nvPr>
        </p:nvSpPr>
        <p:spPr/>
        <p:txBody>
          <a:bodyPr/>
          <a:lstStyle/>
          <a:p>
            <a:r>
              <a:rPr lang="en-US" altLang="en-US" dirty="0" smtClean="0"/>
              <a:t>Glacial analogy for brittle plastic</a:t>
            </a:r>
            <a:endParaRPr lang="en-US" altLang="en-US" dirty="0"/>
          </a:p>
        </p:txBody>
      </p:sp>
      <p:sp>
        <p:nvSpPr>
          <p:cNvPr id="4099" name="Rectangle 3"/>
          <p:cNvSpPr>
            <a:spLocks noGrp="1" noChangeArrowheads="1"/>
          </p:cNvSpPr>
          <p:nvPr>
            <p:ph type="body" idx="1"/>
          </p:nvPr>
        </p:nvSpPr>
        <p:spPr>
          <a:xfrm>
            <a:off x="316992" y="1130157"/>
            <a:ext cx="3011424" cy="5311740"/>
          </a:xfrm>
        </p:spPr>
        <p:txBody>
          <a:bodyPr>
            <a:normAutofit/>
          </a:bodyPr>
          <a:lstStyle/>
          <a:p>
            <a:endParaRPr lang="en-US" altLang="en-US" dirty="0" smtClean="0"/>
          </a:p>
        </p:txBody>
      </p:sp>
    </p:spTree>
    <p:extLst>
      <p:ext uri="{BB962C8B-B14F-4D97-AF65-F5344CB8AC3E}">
        <p14:creationId xmlns:p14="http://schemas.microsoft.com/office/powerpoint/2010/main" val="3483806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76" y="142317"/>
            <a:ext cx="8463165" cy="867773"/>
          </a:xfrm>
        </p:spPr>
        <p:txBody>
          <a:bodyPr>
            <a:normAutofit fontScale="90000"/>
          </a:bodyPr>
          <a:lstStyle/>
          <a:p>
            <a:pPr algn="ctr"/>
            <a:r>
              <a:rPr lang="en-NZ" dirty="0" smtClean="0"/>
              <a:t>The effect of pore pressure on sliding</a:t>
            </a:r>
            <a:endParaRPr lang="en-NZ" dirty="0"/>
          </a:p>
        </p:txBody>
      </p:sp>
      <p:sp>
        <p:nvSpPr>
          <p:cNvPr id="3" name="Content Placeholder 2"/>
          <p:cNvSpPr>
            <a:spLocks noGrp="1"/>
          </p:cNvSpPr>
          <p:nvPr>
            <p:ph idx="1"/>
          </p:nvPr>
        </p:nvSpPr>
        <p:spPr>
          <a:xfrm>
            <a:off x="628650" y="1130157"/>
            <a:ext cx="3615804" cy="5311740"/>
          </a:xfrm>
        </p:spPr>
        <p:txBody>
          <a:bodyPr>
            <a:normAutofit lnSpcReduction="10000"/>
          </a:bodyPr>
          <a:lstStyle/>
          <a:p>
            <a:r>
              <a:rPr lang="en-NZ" dirty="0" smtClean="0"/>
              <a:t>Initiation of sliding depends on the coefficient of sliding friction </a:t>
            </a:r>
            <a:r>
              <a:rPr lang="el-GR" dirty="0" smtClean="0"/>
              <a:t>μ</a:t>
            </a:r>
            <a:r>
              <a:rPr lang="en-NZ" dirty="0" smtClean="0"/>
              <a:t> of the material</a:t>
            </a:r>
          </a:p>
          <a:p>
            <a:r>
              <a:rPr lang="en-NZ" dirty="0" smtClean="0"/>
              <a:t>A block of wood on a piece of glass will slide quickly</a:t>
            </a:r>
          </a:p>
          <a:p>
            <a:r>
              <a:rPr lang="en-NZ" dirty="0" smtClean="0"/>
              <a:t>A block of wood on a piece of sandpaper will need a steeper slope</a:t>
            </a:r>
          </a:p>
          <a:p>
            <a:r>
              <a:rPr lang="en-NZ" dirty="0" smtClean="0"/>
              <a:t>Also on uplift pressure</a:t>
            </a:r>
            <a:endParaRPr lang="en-NZ"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558" y="1062583"/>
            <a:ext cx="4565983" cy="5379314"/>
          </a:xfrm>
          <a:prstGeom prst="rect">
            <a:avLst/>
          </a:prstGeom>
          <a:solidFill>
            <a:schemeClr val="bg1"/>
          </a:solidFill>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7558" y="1062583"/>
            <a:ext cx="4565983" cy="5379314"/>
          </a:xfrm>
          <a:prstGeom prst="rect">
            <a:avLst/>
          </a:prstGeom>
          <a:solidFill>
            <a:schemeClr val="bg1"/>
          </a:solidFill>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7558" y="1062583"/>
            <a:ext cx="4565983" cy="5379314"/>
          </a:xfrm>
          <a:prstGeom prst="rect">
            <a:avLst/>
          </a:prstGeom>
          <a:solidFill>
            <a:schemeClr val="bg1"/>
          </a:solidFill>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7558" y="1062583"/>
            <a:ext cx="4565983" cy="5379314"/>
          </a:xfrm>
          <a:prstGeom prst="rect">
            <a:avLst/>
          </a:prstGeom>
          <a:solidFill>
            <a:schemeClr val="bg1"/>
          </a:solidFill>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558" y="1062583"/>
            <a:ext cx="4565983" cy="5379314"/>
          </a:xfrm>
          <a:prstGeom prst="rect">
            <a:avLst/>
          </a:prstGeom>
          <a:solidFill>
            <a:schemeClr val="bg1"/>
          </a:solidFill>
        </p:spPr>
      </p:pic>
    </p:spTree>
    <p:extLst>
      <p:ext uri="{BB962C8B-B14F-4D97-AF65-F5344CB8AC3E}">
        <p14:creationId xmlns:p14="http://schemas.microsoft.com/office/powerpoint/2010/main" val="3734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57238"/>
            <a:ext cx="8216900" cy="562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8650" y="87725"/>
            <a:ext cx="8261350" cy="867773"/>
          </a:xfrm>
        </p:spPr>
        <p:txBody>
          <a:bodyPr>
            <a:noAutofit/>
          </a:bodyPr>
          <a:lstStyle/>
          <a:p>
            <a:r>
              <a:rPr lang="en-NZ" sz="3600" dirty="0" smtClean="0"/>
              <a:t>Pore fluid pressure – Effective normal stress</a:t>
            </a:r>
            <a:endParaRPr lang="en-NZ" sz="3600" dirty="0"/>
          </a:p>
        </p:txBody>
      </p:sp>
      <p:sp>
        <p:nvSpPr>
          <p:cNvPr id="3" name="Content Placeholder 2"/>
          <p:cNvSpPr>
            <a:spLocks noGrp="1"/>
          </p:cNvSpPr>
          <p:nvPr>
            <p:ph idx="1"/>
          </p:nvPr>
        </p:nvSpPr>
        <p:spPr>
          <a:xfrm>
            <a:off x="762000" y="4765854"/>
            <a:ext cx="8216900" cy="1761946"/>
          </a:xfrm>
          <a:solidFill>
            <a:schemeClr val="bg1"/>
          </a:solidFill>
        </p:spPr>
        <p:txBody>
          <a:bodyPr>
            <a:normAutofit fontScale="62500" lnSpcReduction="20000"/>
          </a:bodyPr>
          <a:lstStyle/>
          <a:p>
            <a:r>
              <a:rPr lang="en-NZ" dirty="0"/>
              <a:t> if </a:t>
            </a:r>
            <a:r>
              <a:rPr lang="en-NZ" dirty="0" smtClean="0"/>
              <a:t>fluid pressure large </a:t>
            </a:r>
            <a:r>
              <a:rPr lang="en-NZ" dirty="0"/>
              <a:t>enough circle will hit Mohr envelope and faulting occurs</a:t>
            </a:r>
          </a:p>
          <a:p>
            <a:r>
              <a:rPr lang="en-NZ" dirty="0"/>
              <a:t> </a:t>
            </a:r>
            <a:r>
              <a:rPr lang="en-NZ" dirty="0" smtClean="0"/>
              <a:t>High fluid pressure thus </a:t>
            </a:r>
            <a:r>
              <a:rPr lang="en-NZ" dirty="0"/>
              <a:t>allows faulting even though shear stresses too small for faulting in dry rock, or in wet rock at lower pore </a:t>
            </a:r>
            <a:r>
              <a:rPr lang="en-NZ" dirty="0" smtClean="0"/>
              <a:t>pressures</a:t>
            </a:r>
          </a:p>
          <a:p>
            <a:r>
              <a:rPr lang="en-NZ" dirty="0" smtClean="0"/>
              <a:t>Can allow slip on unfavourably oriented faults</a:t>
            </a:r>
            <a:endParaRPr lang="en-NZ" dirty="0"/>
          </a:p>
          <a:p>
            <a:r>
              <a:rPr lang="en-NZ" dirty="0"/>
              <a:t> </a:t>
            </a:r>
            <a:r>
              <a:rPr lang="en-NZ" dirty="0" smtClean="0"/>
              <a:t>Reduces markedly </a:t>
            </a:r>
            <a:r>
              <a:rPr lang="en-NZ" dirty="0"/>
              <a:t>both fracture strength and ductility of rocks (both functions of effective confining pressure</a:t>
            </a:r>
            <a:r>
              <a:rPr lang="en-NZ" dirty="0" smtClean="0"/>
              <a:t>)</a:t>
            </a:r>
            <a:endParaRPr lang="en-NZ" dirty="0"/>
          </a:p>
        </p:txBody>
      </p:sp>
    </p:spTree>
    <p:extLst>
      <p:ext uri="{BB962C8B-B14F-4D97-AF65-F5344CB8AC3E}">
        <p14:creationId xmlns:p14="http://schemas.microsoft.com/office/powerpoint/2010/main" val="2396259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NZ" dirty="0" smtClean="0"/>
              <a:t>normal </a:t>
            </a:r>
            <a:r>
              <a:rPr lang="en-NZ" dirty="0"/>
              <a:t>stress, </a:t>
            </a:r>
            <a:r>
              <a:rPr lang="en-NZ" dirty="0" smtClean="0"/>
              <a:t>tends </a:t>
            </a:r>
            <a:r>
              <a:rPr lang="en-NZ" dirty="0"/>
              <a:t>to strengthen fault plane by pushing together opposing rock blocks, hence increasing friction</a:t>
            </a:r>
          </a:p>
          <a:p>
            <a:r>
              <a:rPr lang="en-NZ" dirty="0" smtClean="0"/>
              <a:t>fluid </a:t>
            </a:r>
            <a:r>
              <a:rPr lang="en-NZ" dirty="0"/>
              <a:t>pressure weakens fault by pushing opposing rock blocks apart</a:t>
            </a:r>
          </a:p>
          <a:p>
            <a:pPr lvl="1"/>
            <a:r>
              <a:rPr lang="en-NZ" dirty="0" smtClean="0"/>
              <a:t>i.e</a:t>
            </a:r>
            <a:r>
              <a:rPr lang="en-NZ" dirty="0"/>
              <a:t>., increased pore pressure dampens down effect of confining pressure, which strengthens fault with depth </a:t>
            </a:r>
          </a:p>
          <a:p>
            <a:r>
              <a:rPr lang="en-NZ" dirty="0" smtClean="0"/>
              <a:t>thus </a:t>
            </a:r>
            <a:r>
              <a:rPr lang="en-NZ" dirty="0"/>
              <a:t>has lubricating effect on </a:t>
            </a:r>
            <a:r>
              <a:rPr lang="en-NZ" dirty="0" smtClean="0"/>
              <a:t>faults</a:t>
            </a:r>
          </a:p>
          <a:p>
            <a:pPr lvl="1"/>
            <a:r>
              <a:rPr lang="en-NZ" dirty="0" smtClean="0"/>
              <a:t>reduces </a:t>
            </a:r>
            <a:r>
              <a:rPr lang="en-NZ" dirty="0"/>
              <a:t>frictional shearing resistance to </a:t>
            </a:r>
            <a:r>
              <a:rPr lang="en-NZ" dirty="0" smtClean="0"/>
              <a:t>movement</a:t>
            </a:r>
            <a:endParaRPr lang="en-NZ" dirty="0"/>
          </a:p>
        </p:txBody>
      </p:sp>
      <p:sp>
        <p:nvSpPr>
          <p:cNvPr id="3" name="Title 2"/>
          <p:cNvSpPr>
            <a:spLocks noGrp="1"/>
          </p:cNvSpPr>
          <p:nvPr>
            <p:ph type="title"/>
          </p:nvPr>
        </p:nvSpPr>
        <p:spPr>
          <a:xfrm>
            <a:off x="342900" y="87725"/>
            <a:ext cx="8712200" cy="867773"/>
          </a:xfrm>
        </p:spPr>
        <p:txBody>
          <a:bodyPr>
            <a:normAutofit/>
          </a:bodyPr>
          <a:lstStyle/>
          <a:p>
            <a:r>
              <a:rPr lang="en-NZ" sz="3600" dirty="0" smtClean="0"/>
              <a:t>Pore fluid pressure and shearing resistance</a:t>
            </a:r>
            <a:endParaRPr lang="en-NZ" sz="3600" dirty="0"/>
          </a:p>
        </p:txBody>
      </p:sp>
    </p:spTree>
    <p:extLst>
      <p:ext uri="{BB962C8B-B14F-4D97-AF65-F5344CB8AC3E}">
        <p14:creationId xmlns:p14="http://schemas.microsoft.com/office/powerpoint/2010/main" val="217910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725"/>
            <a:ext cx="8426450" cy="867773"/>
          </a:xfrm>
        </p:spPr>
        <p:txBody>
          <a:bodyPr>
            <a:normAutofit fontScale="90000"/>
          </a:bodyPr>
          <a:lstStyle/>
          <a:p>
            <a:r>
              <a:rPr lang="en-NZ" dirty="0" smtClean="0"/>
              <a:t>Pore pressure and hydraulic fracturing</a:t>
            </a:r>
            <a:endParaRPr lang="en-NZ" dirty="0"/>
          </a:p>
        </p:txBody>
      </p:sp>
      <p:sp>
        <p:nvSpPr>
          <p:cNvPr id="3" name="Content Placeholder 2"/>
          <p:cNvSpPr>
            <a:spLocks noGrp="1"/>
          </p:cNvSpPr>
          <p:nvPr>
            <p:ph idx="1"/>
          </p:nvPr>
        </p:nvSpPr>
        <p:spPr/>
        <p:txBody>
          <a:bodyPr>
            <a:normAutofit fontScale="92500" lnSpcReduction="20000"/>
          </a:bodyPr>
          <a:lstStyle/>
          <a:p>
            <a:r>
              <a:rPr lang="en-NZ" dirty="0" smtClean="0"/>
              <a:t>recent </a:t>
            </a:r>
            <a:r>
              <a:rPr lang="en-NZ" dirty="0"/>
              <a:t>research on earthquake control concerned with Pf because critical variable that can be manipulated to some extent by man</a:t>
            </a:r>
          </a:p>
          <a:p>
            <a:r>
              <a:rPr lang="en-NZ" dirty="0" smtClean="0"/>
              <a:t>basic </a:t>
            </a:r>
            <a:r>
              <a:rPr lang="en-NZ" dirty="0"/>
              <a:t>idea is that suitable local increase in Pf (by pumping fluids into drill holes) could lower shearing resistance of rocks triggering local faulting and small earthquakes</a:t>
            </a:r>
          </a:p>
          <a:p>
            <a:r>
              <a:rPr lang="en-NZ" dirty="0"/>
              <a:t> may gradually release stored energy that would otherwise accumulate for large and catastrophic earthquake </a:t>
            </a:r>
          </a:p>
          <a:p>
            <a:r>
              <a:rPr lang="en-NZ" dirty="0" smtClean="0"/>
              <a:t>correlation </a:t>
            </a:r>
            <a:r>
              <a:rPr lang="en-NZ" dirty="0"/>
              <a:t>between rate of fluid injection and earthquake frequency observed </a:t>
            </a:r>
          </a:p>
          <a:p>
            <a:r>
              <a:rPr lang="en-NZ" dirty="0"/>
              <a:t> not yet clear what effect such control of small earthquakes will have on occurrence of large ones </a:t>
            </a:r>
            <a:endParaRPr lang="en-NZ" dirty="0" smtClean="0"/>
          </a:p>
          <a:p>
            <a:pPr lvl="1"/>
            <a:r>
              <a:rPr lang="en-NZ" dirty="0" smtClean="0"/>
              <a:t>Stress drop but also redistribution around fault tips</a:t>
            </a:r>
            <a:endParaRPr lang="en-NZ" dirty="0"/>
          </a:p>
        </p:txBody>
      </p:sp>
    </p:spTree>
    <p:extLst>
      <p:ext uri="{BB962C8B-B14F-4D97-AF65-F5344CB8AC3E}">
        <p14:creationId xmlns:p14="http://schemas.microsoft.com/office/powerpoint/2010/main" val="15178989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38163"/>
            <a:ext cx="6937375" cy="418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NZ" dirty="0" smtClean="0"/>
              <a:t>Hydraulic fracturing </a:t>
            </a:r>
            <a:endParaRPr lang="en-NZ" dirty="0"/>
          </a:p>
        </p:txBody>
      </p:sp>
      <p:sp>
        <p:nvSpPr>
          <p:cNvPr id="4" name="Content Placeholder 3"/>
          <p:cNvSpPr>
            <a:spLocks noGrp="1"/>
          </p:cNvSpPr>
          <p:nvPr>
            <p:ph idx="1"/>
          </p:nvPr>
        </p:nvSpPr>
        <p:spPr>
          <a:xfrm>
            <a:off x="628650" y="4923951"/>
            <a:ext cx="8248650" cy="1577797"/>
          </a:xfrm>
        </p:spPr>
        <p:txBody>
          <a:bodyPr>
            <a:normAutofit fontScale="70000" lnSpcReduction="20000"/>
          </a:bodyPr>
          <a:lstStyle/>
          <a:p>
            <a:r>
              <a:rPr lang="en-US" altLang="en-US" dirty="0"/>
              <a:t>increasing P</a:t>
            </a:r>
            <a:r>
              <a:rPr lang="en-US" altLang="en-US" baseline="-25000" dirty="0"/>
              <a:t>f</a:t>
            </a:r>
            <a:r>
              <a:rPr lang="en-US" altLang="en-US" dirty="0"/>
              <a:t> outward push of </a:t>
            </a:r>
            <a:r>
              <a:rPr lang="en-US" altLang="en-US" dirty="0" smtClean="0"/>
              <a:t>the injected </a:t>
            </a:r>
            <a:r>
              <a:rPr lang="en-US" altLang="en-US" dirty="0"/>
              <a:t>fluid creates tensile stress sufficient to cause crack propagation at pore and crack tips (hydraulic fracturing)</a:t>
            </a:r>
          </a:p>
          <a:p>
            <a:r>
              <a:rPr lang="en-US" altLang="en-US" dirty="0"/>
              <a:t>originally compressional stress regime can be changed so that one or more of principal stresses become effectively tensile satisfying conditions for tensile </a:t>
            </a:r>
            <a:r>
              <a:rPr lang="en-US" altLang="en-US" dirty="0" smtClean="0"/>
              <a:t>failure</a:t>
            </a:r>
            <a:endParaRPr lang="en-US" altLang="en-US" sz="2000" dirty="0"/>
          </a:p>
          <a:p>
            <a:endParaRPr lang="en-NZ" dirty="0"/>
          </a:p>
        </p:txBody>
      </p:sp>
    </p:spTree>
    <p:extLst>
      <p:ext uri="{BB962C8B-B14F-4D97-AF65-F5344CB8AC3E}">
        <p14:creationId xmlns:p14="http://schemas.microsoft.com/office/powerpoint/2010/main" val="8737831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ChangeArrowheads="1"/>
          </p:cNvSpPr>
          <p:nvPr/>
        </p:nvSpPr>
        <p:spPr bwMode="auto">
          <a:xfrm>
            <a:off x="-76200" y="-152400"/>
            <a:ext cx="9372600" cy="765175"/>
          </a:xfrm>
          <a:prstGeom prst="rect">
            <a:avLst/>
          </a:prstGeom>
          <a:noFill/>
          <a:ln w="9525">
            <a:noFill/>
            <a:miter lim="800000"/>
            <a:headEnd/>
            <a:tailEnd/>
          </a:ln>
          <a:effectLst/>
        </p:spPr>
        <p:txBody>
          <a:bodyPr lIns="123444" tIns="0" rIns="148133" bIns="0"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en-US" altLang="en-US" sz="2800" b="1" dirty="0">
              <a:solidFill>
                <a:srgbClr val="FFFF00"/>
              </a:solidFill>
              <a:effectLst>
                <a:outerShdw blurRad="38100" dist="38100" dir="2700000" algn="tl">
                  <a:srgbClr val="000000"/>
                </a:outerShdw>
              </a:effectLst>
              <a:latin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628650" y="87725"/>
            <a:ext cx="8274050" cy="867773"/>
          </a:xfrm>
        </p:spPr>
        <p:txBody>
          <a:bodyPr>
            <a:noAutofit/>
          </a:bodyPr>
          <a:lstStyle/>
          <a:p>
            <a:r>
              <a:rPr lang="en-NZ" sz="2800" dirty="0"/>
              <a:t>Pore fluid pressure – Shearing resistance and </a:t>
            </a:r>
            <a:r>
              <a:rPr lang="en-NZ" sz="2800" dirty="0" smtClean="0"/>
              <a:t>thrusts</a:t>
            </a:r>
            <a:endParaRPr lang="en-NZ" sz="2800" dirty="0"/>
          </a:p>
        </p:txBody>
      </p:sp>
      <p:sp>
        <p:nvSpPr>
          <p:cNvPr id="3" name="Content Placeholder 2"/>
          <p:cNvSpPr>
            <a:spLocks noGrp="1"/>
          </p:cNvSpPr>
          <p:nvPr>
            <p:ph idx="1"/>
          </p:nvPr>
        </p:nvSpPr>
        <p:spPr/>
        <p:txBody>
          <a:bodyPr>
            <a:normAutofit fontScale="92500" lnSpcReduction="10000"/>
          </a:bodyPr>
          <a:lstStyle/>
          <a:p>
            <a:r>
              <a:rPr lang="en-US" altLang="en-US" dirty="0"/>
              <a:t>High pore pressures considered vital for low-angle thrust faulting</a:t>
            </a:r>
          </a:p>
          <a:p>
            <a:endParaRPr lang="en-US" altLang="en-US" dirty="0"/>
          </a:p>
          <a:p>
            <a:r>
              <a:rPr lang="en-US" altLang="en-US" dirty="0"/>
              <a:t>Thrust sheets 30-100 km wide pose serious mechanical problems if they moved dry, </a:t>
            </a:r>
            <a:r>
              <a:rPr lang="en-US" altLang="en-US" dirty="0" smtClean="0"/>
              <a:t>because</a:t>
            </a:r>
          </a:p>
          <a:p>
            <a:pPr lvl="1"/>
            <a:r>
              <a:rPr lang="en-US" altLang="en-US" dirty="0" smtClean="0"/>
              <a:t>friction </a:t>
            </a:r>
            <a:r>
              <a:rPr lang="en-US" altLang="en-US" dirty="0"/>
              <a:t>along their bases require either </a:t>
            </a:r>
            <a:r>
              <a:rPr lang="en-US" altLang="en-US" dirty="0" smtClean="0"/>
              <a:t>impossibly </a:t>
            </a:r>
            <a:r>
              <a:rPr lang="en-US" altLang="en-US" dirty="0"/>
              <a:t>high shearing stresses in the sheets (if pushed from behind) </a:t>
            </a:r>
          </a:p>
          <a:p>
            <a:pPr lvl="1"/>
            <a:r>
              <a:rPr lang="en-US" altLang="en-US" dirty="0"/>
              <a:t>or </a:t>
            </a:r>
          </a:p>
          <a:p>
            <a:pPr lvl="1"/>
            <a:r>
              <a:rPr lang="en-US" altLang="en-US" dirty="0"/>
              <a:t>unreasonably steep slopes (if slide downhill under influence of gravity) </a:t>
            </a:r>
          </a:p>
          <a:p>
            <a:endParaRPr lang="en-US" altLang="en-US" dirty="0"/>
          </a:p>
          <a:p>
            <a:r>
              <a:rPr lang="en-US" altLang="en-US" dirty="0"/>
              <a:t>Pore pressures higher than normal could allow thrust sheets to be pushed more easily or to slide down slopes with dips as low as a degree or two</a:t>
            </a:r>
          </a:p>
          <a:p>
            <a:endParaRPr lang="en-NZ" dirty="0"/>
          </a:p>
        </p:txBody>
      </p:sp>
    </p:spTree>
    <p:extLst>
      <p:ext uri="{BB962C8B-B14F-4D97-AF65-F5344CB8AC3E}">
        <p14:creationId xmlns:p14="http://schemas.microsoft.com/office/powerpoint/2010/main" val="24018815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820484" y="111483"/>
            <a:ext cx="70564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2600" dirty="0">
                <a:latin typeface="Arial" panose="020B0604020202020204" pitchFamily="34" charset="0"/>
              </a:rPr>
              <a:t>Reactivated and newly formed fractures</a:t>
            </a:r>
          </a:p>
        </p:txBody>
      </p:sp>
      <p:sp>
        <p:nvSpPr>
          <p:cNvPr id="47108" name="Rectangle 6"/>
          <p:cNvSpPr>
            <a:spLocks noChangeArrowheads="1"/>
          </p:cNvSpPr>
          <p:nvPr/>
        </p:nvSpPr>
        <p:spPr bwMode="auto">
          <a:xfrm>
            <a:off x="381000" y="1663700"/>
            <a:ext cx="936625" cy="1728788"/>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09" name="Rectangle 7"/>
          <p:cNvSpPr>
            <a:spLocks noChangeArrowheads="1"/>
          </p:cNvSpPr>
          <p:nvPr/>
        </p:nvSpPr>
        <p:spPr bwMode="auto">
          <a:xfrm>
            <a:off x="1903413" y="1643063"/>
            <a:ext cx="936625" cy="1728787"/>
          </a:xfrm>
          <a:prstGeom prst="rect">
            <a:avLst/>
          </a:prstGeom>
          <a:solidFill>
            <a:srgbClr val="FF9900"/>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10" name="Text Box 8"/>
          <p:cNvSpPr txBox="1">
            <a:spLocks noChangeArrowheads="1"/>
          </p:cNvSpPr>
          <p:nvPr/>
        </p:nvSpPr>
        <p:spPr bwMode="auto">
          <a:xfrm>
            <a:off x="430213" y="4098925"/>
            <a:ext cx="1057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de-DE" altLang="en-US" sz="1800">
                <a:latin typeface="Arial" panose="020B0604020202020204" pitchFamily="34" charset="0"/>
              </a:rPr>
              <a:t>Isotropic</a:t>
            </a:r>
          </a:p>
          <a:p>
            <a:pPr eaLnBrk="1" hangingPunct="1"/>
            <a:r>
              <a:rPr lang="de-DE" altLang="en-US" sz="1800">
                <a:latin typeface="Arial" panose="020B0604020202020204" pitchFamily="34" charset="0"/>
              </a:rPr>
              <a:t>material</a:t>
            </a:r>
          </a:p>
        </p:txBody>
      </p:sp>
      <p:sp>
        <p:nvSpPr>
          <p:cNvPr id="47111" name="Text Box 9"/>
          <p:cNvSpPr txBox="1">
            <a:spLocks noChangeArrowheads="1"/>
          </p:cNvSpPr>
          <p:nvPr/>
        </p:nvSpPr>
        <p:spPr bwMode="auto">
          <a:xfrm>
            <a:off x="1827213" y="4098925"/>
            <a:ext cx="1339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de-DE" altLang="en-US" sz="1800">
                <a:latin typeface="Arial" panose="020B0604020202020204" pitchFamily="34" charset="0"/>
              </a:rPr>
              <a:t>Anisotropic</a:t>
            </a:r>
          </a:p>
          <a:p>
            <a:pPr eaLnBrk="1" hangingPunct="1"/>
            <a:r>
              <a:rPr lang="de-DE" altLang="en-US" sz="1800">
                <a:latin typeface="Arial" panose="020B0604020202020204" pitchFamily="34" charset="0"/>
              </a:rPr>
              <a:t>material</a:t>
            </a:r>
          </a:p>
        </p:txBody>
      </p:sp>
      <p:sp>
        <p:nvSpPr>
          <p:cNvPr id="47112" name="AutoShape 10"/>
          <p:cNvSpPr>
            <a:spLocks noChangeArrowheads="1"/>
          </p:cNvSpPr>
          <p:nvPr/>
        </p:nvSpPr>
        <p:spPr bwMode="auto">
          <a:xfrm rot="5400000">
            <a:off x="596900" y="1158876"/>
            <a:ext cx="503237" cy="360362"/>
          </a:xfrm>
          <a:prstGeom prst="rightArrow">
            <a:avLst>
              <a:gd name="adj1" fmla="val 50000"/>
              <a:gd name="adj2" fmla="val 34912"/>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13" name="AutoShape 11"/>
          <p:cNvSpPr>
            <a:spLocks noChangeArrowheads="1"/>
          </p:cNvSpPr>
          <p:nvPr/>
        </p:nvSpPr>
        <p:spPr bwMode="auto">
          <a:xfrm rot="5400000">
            <a:off x="2119313" y="1138237"/>
            <a:ext cx="503238" cy="360363"/>
          </a:xfrm>
          <a:prstGeom prst="rightArrow">
            <a:avLst>
              <a:gd name="adj1" fmla="val 50000"/>
              <a:gd name="adj2" fmla="val 34912"/>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14" name="AutoShape 12"/>
          <p:cNvSpPr>
            <a:spLocks noChangeArrowheads="1"/>
          </p:cNvSpPr>
          <p:nvPr/>
        </p:nvSpPr>
        <p:spPr bwMode="auto">
          <a:xfrm rot="-5400000">
            <a:off x="596900" y="3535363"/>
            <a:ext cx="503238" cy="360362"/>
          </a:xfrm>
          <a:prstGeom prst="rightArrow">
            <a:avLst>
              <a:gd name="adj1" fmla="val 50000"/>
              <a:gd name="adj2" fmla="val 34912"/>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15" name="AutoShape 13"/>
          <p:cNvSpPr>
            <a:spLocks noChangeArrowheads="1"/>
          </p:cNvSpPr>
          <p:nvPr/>
        </p:nvSpPr>
        <p:spPr bwMode="auto">
          <a:xfrm rot="-5400000">
            <a:off x="2119313" y="3514725"/>
            <a:ext cx="503237" cy="360363"/>
          </a:xfrm>
          <a:prstGeom prst="rightArrow">
            <a:avLst>
              <a:gd name="adj1" fmla="val 50000"/>
              <a:gd name="adj2" fmla="val 34912"/>
            </a:avLst>
          </a:prstGeom>
          <a:solidFill>
            <a:schemeClr val="tx2"/>
          </a:solidFill>
          <a:ln w="9525">
            <a:solidFill>
              <a:schemeClr val="tx1"/>
            </a:solidFill>
            <a:miter lim="800000"/>
            <a:headEnd/>
            <a:tailEnd/>
          </a:ln>
        </p:spPr>
        <p:txBody>
          <a:bodyPr wrap="none" anchor="ct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endParaRPr lang="de-DE" altLang="en-US" sz="1800"/>
          </a:p>
        </p:txBody>
      </p:sp>
      <p:sp>
        <p:nvSpPr>
          <p:cNvPr id="47116" name="Line 14"/>
          <p:cNvSpPr>
            <a:spLocks noChangeShapeType="1"/>
          </p:cNvSpPr>
          <p:nvPr/>
        </p:nvSpPr>
        <p:spPr bwMode="auto">
          <a:xfrm flipV="1">
            <a:off x="1903413" y="1643063"/>
            <a:ext cx="431800"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47117" name="Line 15"/>
          <p:cNvSpPr>
            <a:spLocks noChangeShapeType="1"/>
          </p:cNvSpPr>
          <p:nvPr/>
        </p:nvSpPr>
        <p:spPr bwMode="auto">
          <a:xfrm flipV="1">
            <a:off x="1903413" y="1643063"/>
            <a:ext cx="720725" cy="172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47118" name="Line 16"/>
          <p:cNvSpPr>
            <a:spLocks noChangeShapeType="1"/>
          </p:cNvSpPr>
          <p:nvPr/>
        </p:nvSpPr>
        <p:spPr bwMode="auto">
          <a:xfrm flipV="1">
            <a:off x="2263775" y="1858963"/>
            <a:ext cx="574675" cy="15113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47119" name="Line 17"/>
          <p:cNvSpPr>
            <a:spLocks noChangeShapeType="1"/>
          </p:cNvSpPr>
          <p:nvPr/>
        </p:nvSpPr>
        <p:spPr bwMode="auto">
          <a:xfrm flipV="1">
            <a:off x="2551113" y="2722563"/>
            <a:ext cx="288925" cy="6477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NZ"/>
          </a:p>
        </p:txBody>
      </p:sp>
      <p:sp>
        <p:nvSpPr>
          <p:cNvPr id="47120" name="Text Box 22"/>
          <p:cNvSpPr txBox="1">
            <a:spLocks noChangeArrowheads="1"/>
          </p:cNvSpPr>
          <p:nvPr/>
        </p:nvSpPr>
        <p:spPr bwMode="auto">
          <a:xfrm>
            <a:off x="430213" y="4891088"/>
            <a:ext cx="8964612"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de-DE" altLang="en-US" sz="2200" dirty="0">
                <a:latin typeface="Arial" panose="020B0604020202020204" pitchFamily="34" charset="0"/>
              </a:rPr>
              <a:t>- Rocks typically anisotropic and have pre-exisitng planes </a:t>
            </a:r>
          </a:p>
          <a:p>
            <a:pPr eaLnBrk="1" hangingPunct="1"/>
            <a:r>
              <a:rPr lang="de-DE" altLang="en-US" sz="2200" dirty="0">
                <a:latin typeface="Arial" panose="020B0604020202020204" pitchFamily="34" charset="0"/>
              </a:rPr>
              <a:t>- Two fracture criterions exist:</a:t>
            </a:r>
          </a:p>
          <a:p>
            <a:pPr eaLnBrk="1" hangingPunct="1"/>
            <a:r>
              <a:rPr lang="de-DE" altLang="en-US" sz="2200" dirty="0">
                <a:latin typeface="Arial" panose="020B0604020202020204" pitchFamily="34" charset="0"/>
              </a:rPr>
              <a:t>(1) Failure criterion for newly forming fractures</a:t>
            </a:r>
          </a:p>
          <a:p>
            <a:pPr eaLnBrk="1" hangingPunct="1"/>
            <a:r>
              <a:rPr lang="de-DE" altLang="en-US" sz="2200" dirty="0">
                <a:latin typeface="Arial" panose="020B0604020202020204" pitchFamily="34" charset="0"/>
              </a:rPr>
              <a:t>(2) Failure criterion for pre-existing, reactivating fractures</a:t>
            </a:r>
          </a:p>
        </p:txBody>
      </p:sp>
      <p:pic>
        <p:nvPicPr>
          <p:cNvPr id="47121"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560513"/>
            <a:ext cx="5518150"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2" name="TextBox 17"/>
          <p:cNvSpPr txBox="1">
            <a:spLocks noChangeArrowheads="1"/>
          </p:cNvSpPr>
          <p:nvPr/>
        </p:nvSpPr>
        <p:spPr bwMode="auto">
          <a:xfrm>
            <a:off x="4451350" y="2057400"/>
            <a:ext cx="1001713" cy="646113"/>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a:solidFill>
                  <a:srgbClr val="000000"/>
                </a:solidFill>
              </a:rPr>
              <a:t>Instable</a:t>
            </a:r>
          </a:p>
          <a:p>
            <a:pPr eaLnBrk="1" hangingPunct="1"/>
            <a:r>
              <a:rPr lang="en-US" altLang="en-US" sz="1800" dirty="0">
                <a:solidFill>
                  <a:srgbClr val="000000"/>
                </a:solidFill>
              </a:rPr>
              <a:t>domain</a:t>
            </a:r>
          </a:p>
        </p:txBody>
      </p:sp>
      <p:sp>
        <p:nvSpPr>
          <p:cNvPr id="47123" name="TextBox 18"/>
          <p:cNvSpPr txBox="1">
            <a:spLocks noChangeArrowheads="1"/>
          </p:cNvSpPr>
          <p:nvPr/>
        </p:nvSpPr>
        <p:spPr bwMode="auto">
          <a:xfrm>
            <a:off x="8088313" y="2362200"/>
            <a:ext cx="935037" cy="646113"/>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dirty="0">
                <a:solidFill>
                  <a:srgbClr val="000000"/>
                </a:solidFill>
              </a:rPr>
              <a:t>Stable</a:t>
            </a:r>
          </a:p>
          <a:p>
            <a:pPr eaLnBrk="1" hangingPunct="1"/>
            <a:r>
              <a:rPr lang="en-US" altLang="en-US" sz="1800" dirty="0">
                <a:solidFill>
                  <a:srgbClr val="000000"/>
                </a:solidFill>
              </a:rPr>
              <a:t>domain</a:t>
            </a:r>
          </a:p>
        </p:txBody>
      </p:sp>
      <p:sp>
        <p:nvSpPr>
          <p:cNvPr id="47124" name="TextBox 36"/>
          <p:cNvSpPr txBox="1">
            <a:spLocks noChangeArrowheads="1"/>
          </p:cNvSpPr>
          <p:nvPr/>
        </p:nvSpPr>
        <p:spPr bwMode="auto">
          <a:xfrm>
            <a:off x="3276600" y="3135313"/>
            <a:ext cx="1076325" cy="369887"/>
          </a:xfrm>
          <a:prstGeom prst="rect">
            <a:avLst/>
          </a:prstGeom>
          <a:solidFill>
            <a:schemeClr val="bg1"/>
          </a:solidFill>
          <a:ln>
            <a:noFill/>
          </a:ln>
          <a:extLst/>
        </p:spPr>
        <p:txBody>
          <a:bodyPr wrap="none">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r>
              <a:rPr lang="en-US" altLang="en-US" sz="1800">
                <a:solidFill>
                  <a:srgbClr val="000000"/>
                </a:solidFill>
              </a:rPr>
              <a:t>cohesion</a:t>
            </a:r>
          </a:p>
        </p:txBody>
      </p:sp>
      <p:sp>
        <p:nvSpPr>
          <p:cNvPr id="47125" name="Text Box 14"/>
          <p:cNvSpPr txBox="1">
            <a:spLocks noChangeArrowheads="1"/>
          </p:cNvSpPr>
          <p:nvPr/>
        </p:nvSpPr>
        <p:spPr bwMode="auto">
          <a:xfrm rot="-1875031">
            <a:off x="4286250" y="2757488"/>
            <a:ext cx="1854200" cy="277812"/>
          </a:xfrm>
          <a:prstGeom prst="rect">
            <a:avLst/>
          </a:prstGeom>
          <a:solidFill>
            <a:schemeClr val="bg1"/>
          </a:solidFill>
          <a:ln>
            <a:noFill/>
          </a:ln>
          <a:extLst/>
        </p:spPr>
        <p:txBody>
          <a:bodyPr>
            <a:spAutoFit/>
          </a:bodyPr>
          <a:lstStyle>
            <a:lvl1pPr eaLnBrk="0" hangingPunct="0">
              <a:defRPr sz="2400">
                <a:solidFill>
                  <a:schemeClr val="tx1"/>
                </a:solidFill>
                <a:latin typeface="Tahoma" panose="020B0604030504040204" pitchFamily="34" charset="0"/>
                <a:cs typeface="Arial" panose="020B0604020202020204" pitchFamily="34" charset="0"/>
              </a:defRPr>
            </a:lvl1pPr>
            <a:lvl2pPr marL="37931725" indent="-37474525" eaLnBrk="0" hangingPunct="0">
              <a:defRPr sz="2400">
                <a:solidFill>
                  <a:schemeClr val="tx1"/>
                </a:solidFill>
                <a:latin typeface="Tahoma" panose="020B0604030504040204" pitchFamily="34" charset="0"/>
                <a:cs typeface="Arial" panose="020B0604020202020204" pitchFamily="34" charset="0"/>
              </a:defRPr>
            </a:lvl2pPr>
            <a:lvl3pPr eaLnBrk="0" hangingPunct="0">
              <a:defRPr sz="2400">
                <a:solidFill>
                  <a:schemeClr val="tx1"/>
                </a:solidFill>
                <a:latin typeface="Tahoma" panose="020B0604030504040204" pitchFamily="34" charset="0"/>
                <a:cs typeface="Arial" panose="020B0604020202020204" pitchFamily="34" charset="0"/>
              </a:defRPr>
            </a:lvl3pPr>
            <a:lvl4pPr eaLnBrk="0" hangingPunct="0">
              <a:defRPr sz="2400">
                <a:solidFill>
                  <a:schemeClr val="tx1"/>
                </a:solidFill>
                <a:latin typeface="Tahoma" panose="020B0604030504040204" pitchFamily="34" charset="0"/>
                <a:cs typeface="Arial" panose="020B0604020202020204" pitchFamily="34" charset="0"/>
              </a:defRPr>
            </a:lvl4pPr>
            <a:lvl5pPr eaLnBrk="0" hangingPunct="0">
              <a:defRPr sz="2400">
                <a:solidFill>
                  <a:schemeClr val="tx1"/>
                </a:solidFill>
                <a:latin typeface="Tahoma" panose="020B060403050404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Tahoma" panose="020B0604030504040204" pitchFamily="34" charset="0"/>
                <a:cs typeface="Arial" panose="020B0604020202020204" pitchFamily="34" charset="0"/>
              </a:defRPr>
            </a:lvl9pPr>
          </a:lstStyle>
          <a:p>
            <a:pPr eaLnBrk="1" hangingPunct="1">
              <a:spcBef>
                <a:spcPct val="50000"/>
              </a:spcBef>
            </a:pPr>
            <a:r>
              <a:rPr lang="de-DE" altLang="en-US" sz="1200">
                <a:solidFill>
                  <a:srgbClr val="000000"/>
                </a:solidFill>
                <a:latin typeface="Arial" panose="020B0604020202020204" pitchFamily="34" charset="0"/>
              </a:rPr>
              <a:t>Coulomb failure criterion</a:t>
            </a:r>
          </a:p>
        </p:txBody>
      </p:sp>
      <p:sp>
        <p:nvSpPr>
          <p:cNvPr id="2" name="TextBox 1"/>
          <p:cNvSpPr txBox="1"/>
          <p:nvPr/>
        </p:nvSpPr>
        <p:spPr>
          <a:xfrm rot="20798618">
            <a:off x="5615155" y="2672256"/>
            <a:ext cx="1298241" cy="369332"/>
          </a:xfrm>
          <a:prstGeom prst="rect">
            <a:avLst/>
          </a:prstGeom>
          <a:solidFill>
            <a:schemeClr val="bg1"/>
          </a:solidFill>
        </p:spPr>
        <p:txBody>
          <a:bodyPr wrap="none" rtlCol="0">
            <a:spAutoFit/>
          </a:bodyPr>
          <a:lstStyle/>
          <a:p>
            <a:r>
              <a:rPr lang="en-NZ" dirty="0" smtClean="0"/>
              <a:t>reactivation</a:t>
            </a:r>
            <a:endParaRPr lang="en-NZ" dirty="0"/>
          </a:p>
        </p:txBody>
      </p:sp>
      <p:sp>
        <p:nvSpPr>
          <p:cNvPr id="3" name="TextBox 2"/>
          <p:cNvSpPr txBox="1"/>
          <p:nvPr/>
        </p:nvSpPr>
        <p:spPr>
          <a:xfrm>
            <a:off x="4348703" y="1022925"/>
            <a:ext cx="4216400" cy="646331"/>
          </a:xfrm>
          <a:prstGeom prst="rect">
            <a:avLst/>
          </a:prstGeom>
          <a:noFill/>
        </p:spPr>
        <p:txBody>
          <a:bodyPr wrap="square" rtlCol="0">
            <a:spAutoFit/>
          </a:bodyPr>
          <a:lstStyle/>
          <a:p>
            <a:r>
              <a:rPr lang="en-NZ" dirty="0" smtClean="0"/>
              <a:t>Many structures will be reactivated before new fractures are formed</a:t>
            </a:r>
            <a:endParaRPr lang="en-NZ" dirty="0"/>
          </a:p>
        </p:txBody>
      </p:sp>
    </p:spTree>
    <p:extLst>
      <p:ext uri="{BB962C8B-B14F-4D97-AF65-F5344CB8AC3E}">
        <p14:creationId xmlns:p14="http://schemas.microsoft.com/office/powerpoint/2010/main" val="16038616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725"/>
            <a:ext cx="8373460" cy="867773"/>
          </a:xfrm>
        </p:spPr>
        <p:txBody>
          <a:bodyPr>
            <a:normAutofit fontScale="90000"/>
          </a:bodyPr>
          <a:lstStyle/>
          <a:p>
            <a:r>
              <a:rPr lang="en-NZ" dirty="0" smtClean="0"/>
              <a:t>Brittle extensional fractures (crevasses)</a:t>
            </a:r>
            <a:endParaRPr lang="en-NZ" dirty="0"/>
          </a:p>
        </p:txBody>
      </p:sp>
      <p:sp>
        <p:nvSpPr>
          <p:cNvPr id="3" name="Content Placeholder 2"/>
          <p:cNvSpPr>
            <a:spLocks noGrp="1"/>
          </p:cNvSpPr>
          <p:nvPr>
            <p:ph idx="1"/>
          </p:nvPr>
        </p:nvSpPr>
        <p:spPr>
          <a:xfrm>
            <a:off x="628650" y="853440"/>
            <a:ext cx="7886700" cy="5588457"/>
          </a:xfrm>
        </p:spPr>
        <p:txBody>
          <a:bodyPr/>
          <a:lstStyle/>
          <a:p>
            <a:r>
              <a:rPr lang="en-NZ" dirty="0" smtClean="0"/>
              <a:t>Franz Josef ice moving over uneven bedrock</a:t>
            </a:r>
            <a:endParaRPr lang="en-NZ" dirty="0"/>
          </a:p>
        </p:txBody>
      </p:sp>
      <p:pic>
        <p:nvPicPr>
          <p:cNvPr id="3074" name="Picture 2" descr="Franz Josef Glacier aerial phot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69534"/>
            <a:ext cx="7620000" cy="507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256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725"/>
            <a:ext cx="8210550" cy="867773"/>
          </a:xfrm>
        </p:spPr>
        <p:txBody>
          <a:bodyPr>
            <a:normAutofit fontScale="90000"/>
          </a:bodyPr>
          <a:lstStyle/>
          <a:p>
            <a:r>
              <a:rPr lang="en-NZ" dirty="0" smtClean="0"/>
              <a:t>Ductile (probably plastic) folding in ice</a:t>
            </a:r>
            <a:endParaRPr lang="en-NZ" dirty="0"/>
          </a:p>
        </p:txBody>
      </p:sp>
      <p:sp>
        <p:nvSpPr>
          <p:cNvPr id="3" name="Content Placeholder 2"/>
          <p:cNvSpPr>
            <a:spLocks noGrp="1"/>
          </p:cNvSpPr>
          <p:nvPr>
            <p:ph idx="1"/>
          </p:nvPr>
        </p:nvSpPr>
        <p:spPr>
          <a:xfrm>
            <a:off x="628650" y="5327904"/>
            <a:ext cx="7886700" cy="1113993"/>
          </a:xfrm>
        </p:spPr>
        <p:txBody>
          <a:bodyPr>
            <a:normAutofit/>
          </a:bodyPr>
          <a:lstStyle/>
          <a:p>
            <a:r>
              <a:rPr lang="en-NZ" dirty="0" smtClean="0"/>
              <a:t>Intermediate-scale folding by internal plastic deformation of the Crusoe </a:t>
            </a:r>
            <a:r>
              <a:rPr lang="en-NZ" dirty="0"/>
              <a:t>Glacier. </a:t>
            </a:r>
          </a:p>
        </p:txBody>
      </p:sp>
      <p:pic>
        <p:nvPicPr>
          <p:cNvPr id="2050" name="Picture 2" descr="http://www.swisseduc.ch/glaciers/axel_heiberg/crusoe_glacier/crusoe_front_west/icons/cursoe_glacier_fol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808" y="955498"/>
            <a:ext cx="6382512" cy="4252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11808" y="955498"/>
            <a:ext cx="6382512" cy="646331"/>
          </a:xfrm>
          <a:prstGeom prst="rect">
            <a:avLst/>
          </a:prstGeom>
          <a:solidFill>
            <a:schemeClr val="bg1"/>
          </a:solidFill>
        </p:spPr>
        <p:txBody>
          <a:bodyPr wrap="square">
            <a:spAutoFit/>
          </a:bodyPr>
          <a:lstStyle/>
          <a:p>
            <a:r>
              <a:rPr lang="en-NZ" dirty="0">
                <a:hlinkClick r:id="rId3"/>
              </a:rPr>
              <a:t>http://</a:t>
            </a:r>
            <a:r>
              <a:rPr lang="en-NZ" dirty="0" smtClean="0">
                <a:hlinkClick r:id="rId3"/>
              </a:rPr>
              <a:t>www.swisseduc.ch/glaciers/axel_heiberg/crusoe_glacier/crusoe_front_west/index-en.html?id=2</a:t>
            </a:r>
            <a:endParaRPr lang="en-NZ" dirty="0"/>
          </a:p>
        </p:txBody>
      </p:sp>
    </p:spTree>
    <p:extLst>
      <p:ext uri="{BB962C8B-B14F-4D97-AF65-F5344CB8AC3E}">
        <p14:creationId xmlns:p14="http://schemas.microsoft.com/office/powerpoint/2010/main" val="90437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Brittle plastic transition in ice</a:t>
            </a:r>
            <a:endParaRPr lang="en-NZ" dirty="0"/>
          </a:p>
        </p:txBody>
      </p:sp>
      <p:sp>
        <p:nvSpPr>
          <p:cNvPr id="3" name="Content Placeholder 2"/>
          <p:cNvSpPr>
            <a:spLocks noGrp="1"/>
          </p:cNvSpPr>
          <p:nvPr>
            <p:ph idx="1"/>
          </p:nvPr>
        </p:nvSpPr>
        <p:spPr/>
        <p:txBody>
          <a:bodyPr/>
          <a:lstStyle/>
          <a:p>
            <a:r>
              <a:rPr lang="en-NZ" dirty="0" smtClean="0"/>
              <a:t>folding of crevasses closed by compression</a:t>
            </a:r>
            <a:endParaRPr lang="en-NZ" dirty="0"/>
          </a:p>
        </p:txBody>
      </p:sp>
      <p:pic>
        <p:nvPicPr>
          <p:cNvPr id="4" name="Picture 3"/>
          <p:cNvPicPr>
            <a:picLocks noChangeAspect="1"/>
          </p:cNvPicPr>
          <p:nvPr/>
        </p:nvPicPr>
        <p:blipFill>
          <a:blip r:embed="rId2"/>
          <a:stretch>
            <a:fillRect/>
          </a:stretch>
        </p:blipFill>
        <p:spPr>
          <a:xfrm>
            <a:off x="841248" y="1573480"/>
            <a:ext cx="7302627" cy="486841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718435" y="6072565"/>
            <a:ext cx="5425440" cy="369332"/>
          </a:xfrm>
          <a:prstGeom prst="rect">
            <a:avLst/>
          </a:prstGeom>
          <a:solidFill>
            <a:schemeClr val="bg1"/>
          </a:solidFill>
        </p:spPr>
        <p:txBody>
          <a:bodyPr wrap="square">
            <a:spAutoFit/>
          </a:bodyPr>
          <a:lstStyle/>
          <a:p>
            <a:r>
              <a:rPr lang="en-NZ" dirty="0">
                <a:hlinkClick r:id="rId3"/>
              </a:rPr>
              <a:t>http://www.crevassezone.org/photos/2520L-(Fault).</a:t>
            </a:r>
            <a:r>
              <a:rPr lang="en-NZ" dirty="0" smtClean="0">
                <a:hlinkClick r:id="rId3"/>
              </a:rPr>
              <a:t>jpg</a:t>
            </a:r>
            <a:endParaRPr lang="en-NZ" dirty="0"/>
          </a:p>
        </p:txBody>
      </p:sp>
    </p:spTree>
    <p:extLst>
      <p:ext uri="{BB962C8B-B14F-4D97-AF65-F5344CB8AC3E}">
        <p14:creationId xmlns:p14="http://schemas.microsoft.com/office/powerpoint/2010/main" val="12354987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Brittle faulting of feldspar in granite</a:t>
            </a:r>
            <a:endParaRPr lang="en-NZ" dirty="0"/>
          </a:p>
        </p:txBody>
      </p:sp>
      <p:sp>
        <p:nvSpPr>
          <p:cNvPr id="3" name="Content Placeholder 2"/>
          <p:cNvSpPr>
            <a:spLocks noGrp="1"/>
          </p:cNvSpPr>
          <p:nvPr>
            <p:ph idx="1"/>
          </p:nvPr>
        </p:nvSpPr>
        <p:spPr/>
        <p:txBody>
          <a:bodyPr/>
          <a:lstStyle/>
          <a:p>
            <a:endParaRPr lang="en-NZ"/>
          </a:p>
        </p:txBody>
      </p:sp>
      <p:pic>
        <p:nvPicPr>
          <p:cNvPr id="4" name="Picture 3"/>
          <p:cNvPicPr>
            <a:picLocks noChangeAspect="1"/>
          </p:cNvPicPr>
          <p:nvPr/>
        </p:nvPicPr>
        <p:blipFill>
          <a:blip r:embed="rId3"/>
          <a:stretch>
            <a:fillRect/>
          </a:stretch>
        </p:blipFill>
        <p:spPr>
          <a:xfrm>
            <a:off x="1015365" y="1121146"/>
            <a:ext cx="7113270" cy="5320751"/>
          </a:xfrm>
          <a:prstGeom prst="rect">
            <a:avLst/>
          </a:prstGeom>
        </p:spPr>
      </p:pic>
      <p:sp>
        <p:nvSpPr>
          <p:cNvPr id="5" name="TextBox 4"/>
          <p:cNvSpPr txBox="1"/>
          <p:nvPr/>
        </p:nvSpPr>
        <p:spPr>
          <a:xfrm>
            <a:off x="1015366" y="5722883"/>
            <a:ext cx="7113270" cy="584775"/>
          </a:xfrm>
          <a:prstGeom prst="rect">
            <a:avLst/>
          </a:prstGeom>
          <a:solidFill>
            <a:srgbClr val="FF0000">
              <a:alpha val="28000"/>
            </a:srgbClr>
          </a:solidFill>
        </p:spPr>
        <p:txBody>
          <a:bodyPr wrap="square" rtlCol="0">
            <a:spAutoFit/>
          </a:bodyPr>
          <a:lstStyle/>
          <a:p>
            <a:r>
              <a:rPr lang="en-NZ" sz="3200" dirty="0" smtClean="0">
                <a:solidFill>
                  <a:schemeClr val="bg1"/>
                </a:solidFill>
                <a:effectLst>
                  <a:outerShdw blurRad="38100" dist="38100" dir="2700000" algn="tl">
                    <a:srgbClr val="000000">
                      <a:alpha val="43137"/>
                    </a:srgbClr>
                  </a:outerShdw>
                </a:effectLst>
              </a:rPr>
              <a:t>Difficult to see shear in bulk of the rock</a:t>
            </a:r>
            <a:endParaRPr lang="en-NZ" sz="3200" dirty="0">
              <a:solidFill>
                <a:schemeClr val="bg1"/>
              </a:solidFill>
              <a:effectLst>
                <a:outerShdw blurRad="38100" dist="38100" dir="2700000" algn="tl">
                  <a:srgbClr val="000000">
                    <a:alpha val="43137"/>
                  </a:srgbClr>
                </a:outerShdw>
              </a:effectLst>
            </a:endParaRPr>
          </a:p>
        </p:txBody>
      </p:sp>
      <p:sp>
        <p:nvSpPr>
          <p:cNvPr id="6" name="Freeform 5"/>
          <p:cNvSpPr/>
          <p:nvPr/>
        </p:nvSpPr>
        <p:spPr>
          <a:xfrm>
            <a:off x="1253912" y="1624777"/>
            <a:ext cx="6874723" cy="521377"/>
          </a:xfrm>
          <a:custGeom>
            <a:avLst/>
            <a:gdLst>
              <a:gd name="connsiteX0" fmla="*/ 0 w 6874723"/>
              <a:gd name="connsiteY0" fmla="*/ 252120 h 521377"/>
              <a:gd name="connsiteX1" fmla="*/ 3009900 w 6874723"/>
              <a:gd name="connsiteY1" fmla="*/ 518820 h 521377"/>
              <a:gd name="connsiteX2" fmla="*/ 5092700 w 6874723"/>
              <a:gd name="connsiteY2" fmla="*/ 366420 h 521377"/>
              <a:gd name="connsiteX3" fmla="*/ 6718300 w 6874723"/>
              <a:gd name="connsiteY3" fmla="*/ 36220 h 521377"/>
              <a:gd name="connsiteX4" fmla="*/ 6718300 w 6874723"/>
              <a:gd name="connsiteY4" fmla="*/ 23520 h 521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723" h="521377">
                <a:moveTo>
                  <a:pt x="0" y="252120"/>
                </a:moveTo>
                <a:cubicBezTo>
                  <a:pt x="1080558" y="375945"/>
                  <a:pt x="2161117" y="499770"/>
                  <a:pt x="3009900" y="518820"/>
                </a:cubicBezTo>
                <a:cubicBezTo>
                  <a:pt x="3858683" y="537870"/>
                  <a:pt x="4474633" y="446853"/>
                  <a:pt x="5092700" y="366420"/>
                </a:cubicBezTo>
                <a:cubicBezTo>
                  <a:pt x="5710767" y="285987"/>
                  <a:pt x="6447367" y="93370"/>
                  <a:pt x="6718300" y="36220"/>
                </a:cubicBezTo>
                <a:cubicBezTo>
                  <a:pt x="6989233" y="-20930"/>
                  <a:pt x="6853766" y="1295"/>
                  <a:pt x="6718300" y="23520"/>
                </a:cubicBezTo>
              </a:path>
            </a:pathLst>
          </a:custGeom>
          <a:noFill/>
          <a:ln w="571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6"/>
          <p:cNvSpPr txBox="1"/>
          <p:nvPr/>
        </p:nvSpPr>
        <p:spPr>
          <a:xfrm>
            <a:off x="2859736" y="2233484"/>
            <a:ext cx="2854371" cy="369332"/>
          </a:xfrm>
          <a:prstGeom prst="rect">
            <a:avLst/>
          </a:prstGeom>
          <a:noFill/>
        </p:spPr>
        <p:txBody>
          <a:bodyPr wrap="none" rtlCol="0">
            <a:spAutoFit/>
          </a:bodyPr>
          <a:lstStyle/>
          <a:p>
            <a:r>
              <a:rPr lang="en-NZ" dirty="0" smtClean="0"/>
              <a:t>foliation of quartz and micas</a:t>
            </a:r>
            <a:endParaRPr lang="en-NZ" dirty="0"/>
          </a:p>
        </p:txBody>
      </p:sp>
    </p:spTree>
    <p:extLst>
      <p:ext uri="{BB962C8B-B14F-4D97-AF65-F5344CB8AC3E}">
        <p14:creationId xmlns:p14="http://schemas.microsoft.com/office/powerpoint/2010/main" val="289053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4" descr="http://www.ugr.es/~jmmm/Fotos/big/DSCN15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10" y="1083364"/>
            <a:ext cx="7078718" cy="53090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r="56465"/>
          <a:stretch/>
        </p:blipFill>
        <p:spPr>
          <a:xfrm>
            <a:off x="4785645" y="522068"/>
            <a:ext cx="4358355" cy="5919829"/>
          </a:xfrm>
          <a:prstGeom prst="rect">
            <a:avLst/>
          </a:prstGeom>
        </p:spPr>
      </p:pic>
      <p:sp>
        <p:nvSpPr>
          <p:cNvPr id="6" name="TextBox 5"/>
          <p:cNvSpPr txBox="1"/>
          <p:nvPr/>
        </p:nvSpPr>
        <p:spPr>
          <a:xfrm>
            <a:off x="906717" y="1002291"/>
            <a:ext cx="2713563" cy="584775"/>
          </a:xfrm>
          <a:prstGeom prst="rect">
            <a:avLst/>
          </a:prstGeom>
          <a:noFill/>
        </p:spPr>
        <p:txBody>
          <a:bodyPr wrap="none" rtlCol="0">
            <a:spAutoFit/>
          </a:bodyPr>
          <a:lstStyle/>
          <a:p>
            <a:r>
              <a:rPr lang="en-NZ" sz="3200" dirty="0" smtClean="0">
                <a:solidFill>
                  <a:schemeClr val="bg1"/>
                </a:solidFill>
                <a:effectLst>
                  <a:outerShdw blurRad="38100" dist="38100" dir="2700000" algn="tl">
                    <a:srgbClr val="000000">
                      <a:alpha val="43137"/>
                    </a:srgbClr>
                  </a:outerShdw>
                </a:effectLst>
              </a:rPr>
              <a:t>Feldspar brittle</a:t>
            </a:r>
            <a:endParaRPr lang="en-NZ" sz="3200" dirty="0">
              <a:solidFill>
                <a:schemeClr val="bg1"/>
              </a:solidFill>
              <a:effectLst>
                <a:outerShdw blurRad="38100" dist="38100" dir="2700000" algn="tl">
                  <a:srgbClr val="000000">
                    <a:alpha val="43137"/>
                  </a:srgbClr>
                </a:outerShdw>
              </a:effectLst>
            </a:endParaRPr>
          </a:p>
        </p:txBody>
      </p:sp>
      <p:cxnSp>
        <p:nvCxnSpPr>
          <p:cNvPr id="8" name="Straight Connector 7"/>
          <p:cNvCxnSpPr/>
          <p:nvPr/>
        </p:nvCxnSpPr>
        <p:spPr>
          <a:xfrm>
            <a:off x="3011214" y="1592317"/>
            <a:ext cx="1981915" cy="788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020256" y="1720183"/>
            <a:ext cx="1981915" cy="788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13888" y="1464451"/>
            <a:ext cx="1981915" cy="7882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20256" y="3052277"/>
            <a:ext cx="2760307" cy="646331"/>
          </a:xfrm>
          <a:prstGeom prst="rect">
            <a:avLst/>
          </a:prstGeom>
          <a:noFill/>
        </p:spPr>
        <p:txBody>
          <a:bodyPr wrap="none" rtlCol="0">
            <a:spAutoFit/>
          </a:bodyPr>
          <a:lstStyle/>
          <a:p>
            <a:r>
              <a:rPr lang="en-NZ" sz="3600" dirty="0" smtClean="0">
                <a:solidFill>
                  <a:schemeClr val="bg1"/>
                </a:solidFill>
                <a:effectLst>
                  <a:outerShdw blurRad="38100" dist="38100" dir="2700000" algn="tl">
                    <a:srgbClr val="000000">
                      <a:alpha val="43137"/>
                    </a:srgbClr>
                  </a:outerShdw>
                </a:effectLst>
              </a:rPr>
              <a:t>Quartz plastic</a:t>
            </a:r>
            <a:endParaRPr lang="en-NZ" sz="3600"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6842234" y="4083270"/>
            <a:ext cx="2175642" cy="1150883"/>
          </a:xfrm>
          <a:prstGeom prst="rect">
            <a:avLst/>
          </a:prstGeom>
          <a:solidFill>
            <a:srgbClr val="FF0000">
              <a:alpha val="22000"/>
            </a:srgb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358651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390" r="15946"/>
          <a:stretch/>
        </p:blipFill>
        <p:spPr>
          <a:xfrm>
            <a:off x="365760" y="-12192"/>
            <a:ext cx="8778240" cy="6449568"/>
          </a:xfrm>
          <a:prstGeom prst="rect">
            <a:avLst/>
          </a:prstGeom>
        </p:spPr>
      </p:pic>
      <p:sp>
        <p:nvSpPr>
          <p:cNvPr id="2" name="Title 1"/>
          <p:cNvSpPr>
            <a:spLocks noGrp="1"/>
          </p:cNvSpPr>
          <p:nvPr>
            <p:ph type="ctrTitle"/>
          </p:nvPr>
        </p:nvSpPr>
        <p:spPr>
          <a:xfrm>
            <a:off x="262890" y="24384"/>
            <a:ext cx="8881110" cy="804673"/>
          </a:xfrm>
        </p:spPr>
        <p:txBody>
          <a:bodyPr>
            <a:normAutofit fontScale="90000"/>
          </a:bodyPr>
          <a:lstStyle/>
          <a:p>
            <a:r>
              <a:rPr lang="en-NZ" b="1" dirty="0" err="1" smtClean="0">
                <a:solidFill>
                  <a:schemeClr val="bg1"/>
                </a:solidFill>
                <a:effectLst>
                  <a:outerShdw blurRad="38100" dist="38100" dir="2700000" algn="tl">
                    <a:srgbClr val="000000">
                      <a:alpha val="43137"/>
                    </a:srgbClr>
                  </a:outerShdw>
                </a:effectLst>
              </a:rPr>
              <a:t>Geol</a:t>
            </a:r>
            <a:r>
              <a:rPr lang="en-NZ" b="1" dirty="0" smtClean="0">
                <a:solidFill>
                  <a:schemeClr val="bg1"/>
                </a:solidFill>
                <a:effectLst>
                  <a:outerShdw blurRad="38100" dist="38100" dir="2700000" algn="tl">
                    <a:srgbClr val="000000">
                      <a:alpha val="43137"/>
                    </a:srgbClr>
                  </a:outerShdw>
                </a:effectLst>
              </a:rPr>
              <a:t> 244 – structural geology</a:t>
            </a:r>
            <a:endParaRPr lang="en-NZ" b="1" dirty="0">
              <a:solidFill>
                <a:schemeClr val="bg1"/>
              </a:solidFill>
              <a:effectLst>
                <a:outerShdw blurRad="38100" dist="38100" dir="2700000" algn="tl">
                  <a:srgbClr val="000000">
                    <a:alpha val="43137"/>
                  </a:srgbClr>
                </a:outerShdw>
              </a:effectLst>
            </a:endParaRPr>
          </a:p>
        </p:txBody>
      </p:sp>
      <p:sp>
        <p:nvSpPr>
          <p:cNvPr id="5" name="TextBox 4"/>
          <p:cNvSpPr txBox="1"/>
          <p:nvPr/>
        </p:nvSpPr>
        <p:spPr>
          <a:xfrm>
            <a:off x="4073574" y="829057"/>
            <a:ext cx="4878259" cy="584775"/>
          </a:xfrm>
          <a:prstGeom prst="rect">
            <a:avLst/>
          </a:prstGeom>
          <a:noFill/>
        </p:spPr>
        <p:txBody>
          <a:bodyPr wrap="none" rtlCol="0">
            <a:spAutoFit/>
          </a:bodyPr>
          <a:lstStyle/>
          <a:p>
            <a:pPr algn="r"/>
            <a:r>
              <a:rPr lang="en-NZ" sz="3200" dirty="0" smtClean="0">
                <a:solidFill>
                  <a:schemeClr val="bg1"/>
                </a:solidFill>
                <a:effectLst>
                  <a:outerShdw blurRad="38100" dist="38100" dir="2700000" algn="tl">
                    <a:srgbClr val="000000">
                      <a:alpha val="43137"/>
                    </a:srgbClr>
                  </a:outerShdw>
                </a:effectLst>
              </a:rPr>
              <a:t>Lecture 8/9 – Brittle faulting</a:t>
            </a:r>
            <a:endParaRPr lang="en-NZ" sz="32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4082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TART_LEFT" val="222"/>
  <p:tag name="START_TOP" val="36"/>
  <p:tag name="START_WIDTH" val="498"/>
  <p:tag name="START_HEIGHT" val="339.5"/>
  <p:tag name="START_ZORDERPOSITION" val="1"/>
  <p:tag name="TOGGLESIZE_ISEXPANDED" val="NO"/>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4066</TotalTime>
  <Words>2533</Words>
  <Application>Microsoft Office PowerPoint</Application>
  <PresentationFormat>On-screen Show (4:3)</PresentationFormat>
  <Paragraphs>296</Paragraphs>
  <Slides>36</Slides>
  <Notes>13</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Symbol</vt:lpstr>
      <vt:lpstr>Tahoma</vt:lpstr>
      <vt:lpstr>Office Theme</vt:lpstr>
      <vt:lpstr>Lecture plan</vt:lpstr>
      <vt:lpstr>The Brittle-plastic transition</vt:lpstr>
      <vt:lpstr>Glacial analogy for brittle plastic</vt:lpstr>
      <vt:lpstr>Brittle extensional fractures (crevasses)</vt:lpstr>
      <vt:lpstr>Ductile (probably plastic) folding in ice</vt:lpstr>
      <vt:lpstr>Brittle plastic transition in ice</vt:lpstr>
      <vt:lpstr>Brittle faulting of feldspar in granite</vt:lpstr>
      <vt:lpstr>PowerPoint Presentation</vt:lpstr>
      <vt:lpstr>Geol 244 – structural geology</vt:lpstr>
      <vt:lpstr>Brittle deformation </vt:lpstr>
      <vt:lpstr>Fractures cracks and shears</vt:lpstr>
      <vt:lpstr>Two general types of fractures</vt:lpstr>
      <vt:lpstr>Three general modes of fractures</vt:lpstr>
      <vt:lpstr>Types of fractures</vt:lpstr>
      <vt:lpstr>Scale of fractures</vt:lpstr>
      <vt:lpstr>Mohr circles illustrate the state of stress on any plane</vt:lpstr>
      <vt:lpstr>When will a rock slide?</vt:lpstr>
      <vt:lpstr>When will a rock break ?</vt:lpstr>
      <vt:lpstr>Coulomb failure criterion</vt:lpstr>
      <vt:lpstr>Graphical representation of Coulomb failure criterion</vt:lpstr>
      <vt:lpstr>Determination of failure criterion for shear fractures</vt:lpstr>
      <vt:lpstr>Three general stress conditions for shear fracture</vt:lpstr>
      <vt:lpstr>At what angle will a rock break relative to principal stresses?</vt:lpstr>
      <vt:lpstr>Extension (Mode I) fractures</vt:lpstr>
      <vt:lpstr>Pore Pressure</vt:lpstr>
      <vt:lpstr>Effects of fluids (pore pressure)</vt:lpstr>
      <vt:lpstr>Pore pressure in the earth</vt:lpstr>
      <vt:lpstr>Pore pressure and effective stress</vt:lpstr>
      <vt:lpstr>λ = Pfluid / Prock = 0 for dry rock</vt:lpstr>
      <vt:lpstr>The effect of pore pressure on sliding</vt:lpstr>
      <vt:lpstr>Pore fluid pressure – Effective normal stress</vt:lpstr>
      <vt:lpstr>Pore fluid pressure and shearing resistance</vt:lpstr>
      <vt:lpstr>Pore pressure and hydraulic fracturing</vt:lpstr>
      <vt:lpstr>Hydraulic fracturing </vt:lpstr>
      <vt:lpstr>Pore fluid pressure – Shearing resistance and thrusts</vt:lpstr>
      <vt:lpstr>PowerPoint Presentation</vt:lpstr>
    </vt:vector>
  </TitlesOfParts>
  <Company>University of Canterbury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Brendan Duffy</dc:creator>
  <cp:lastModifiedBy>SSE</cp:lastModifiedBy>
  <cp:revision>141</cp:revision>
  <dcterms:created xsi:type="dcterms:W3CDTF">2014-06-03T04:23:00Z</dcterms:created>
  <dcterms:modified xsi:type="dcterms:W3CDTF">2014-09-10T21:57:50Z</dcterms:modified>
</cp:coreProperties>
</file>