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316" r:id="rId6"/>
    <p:sldId id="311" r:id="rId7"/>
    <p:sldId id="314" r:id="rId8"/>
    <p:sldId id="295" r:id="rId9"/>
    <p:sldId id="258" r:id="rId10"/>
    <p:sldId id="301" r:id="rId11"/>
    <p:sldId id="320" r:id="rId12"/>
    <p:sldId id="323" r:id="rId13"/>
    <p:sldId id="321" r:id="rId14"/>
    <p:sldId id="322" r:id="rId15"/>
    <p:sldId id="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9918D-B9B3-40E0-9FE2-E9F0A9240377}" v="236" dt="2021-02-06T04:36:06.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4561" autoAdjust="0"/>
  </p:normalViewPr>
  <p:slideViewPr>
    <p:cSldViewPr snapToGrid="0">
      <p:cViewPr varScale="1">
        <p:scale>
          <a:sx n="97" d="100"/>
          <a:sy n="97" d="100"/>
        </p:scale>
        <p:origin x="99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n Duffy" userId="992e9b6c-7315-408f-989a-3d442baaf4f8" providerId="ADAL" clId="{6459918D-B9B3-40E0-9FE2-E9F0A9240377}"/>
    <pc:docChg chg="modMainMaster">
      <pc:chgData name="Brendan Duffy" userId="992e9b6c-7315-408f-989a-3d442baaf4f8" providerId="ADAL" clId="{6459918D-B9B3-40E0-9FE2-E9F0A9240377}" dt="2021-02-06T04:36:06.251" v="0" actId="14100"/>
      <pc:docMkLst>
        <pc:docMk/>
      </pc:docMkLst>
      <pc:sldMasterChg chg="modSp">
        <pc:chgData name="Brendan Duffy" userId="992e9b6c-7315-408f-989a-3d442baaf4f8" providerId="ADAL" clId="{6459918D-B9B3-40E0-9FE2-E9F0A9240377}" dt="2021-02-06T04:36:06.251" v="0" actId="14100"/>
        <pc:sldMasterMkLst>
          <pc:docMk/>
          <pc:sldMasterMk cId="376135041" sldId="2147483648"/>
        </pc:sldMasterMkLst>
        <pc:spChg chg="mod">
          <ac:chgData name="Brendan Duffy" userId="992e9b6c-7315-408f-989a-3d442baaf4f8" providerId="ADAL" clId="{6459918D-B9B3-40E0-9FE2-E9F0A9240377}" dt="2021-02-06T04:36:06.251" v="0" actId="14100"/>
          <ac:spMkLst>
            <pc:docMk/>
            <pc:sldMasterMk cId="376135041" sldId="2147483648"/>
            <ac:spMk id="7" creationId="{EF1D9EFE-02B0-4733-8A19-FFFD20E7647B}"/>
          </ac:spMkLst>
        </pc:spChg>
      </pc:sldMasterChg>
    </pc:docChg>
  </pc:docChgLst>
  <pc:docChgLst>
    <pc:chgData name="Brendan Duffy" userId="992e9b6c-7315-408f-989a-3d442baaf4f8" providerId="ADAL" clId="{01F44A09-1574-41B2-9376-89DE4B9CDDBA}"/>
    <pc:docChg chg="delSld modSld">
      <pc:chgData name="Brendan Duffy" userId="992e9b6c-7315-408f-989a-3d442baaf4f8" providerId="ADAL" clId="{01F44A09-1574-41B2-9376-89DE4B9CDDBA}" dt="2021-01-18T06:05:20.619" v="235" actId="1076"/>
      <pc:docMkLst>
        <pc:docMk/>
      </pc:docMkLst>
      <pc:sldChg chg="modSp">
        <pc:chgData name="Brendan Duffy" userId="992e9b6c-7315-408f-989a-3d442baaf4f8" providerId="ADAL" clId="{01F44A09-1574-41B2-9376-89DE4B9CDDBA}" dt="2021-01-18T06:05:20.619" v="235" actId="1076"/>
        <pc:sldMkLst>
          <pc:docMk/>
          <pc:sldMk cId="1480545876" sldId="256"/>
        </pc:sldMkLst>
        <pc:spChg chg="mod">
          <ac:chgData name="Brendan Duffy" userId="992e9b6c-7315-408f-989a-3d442baaf4f8" providerId="ADAL" clId="{01F44A09-1574-41B2-9376-89DE4B9CDDBA}" dt="2021-01-18T06:05:20.619" v="235" actId="1076"/>
          <ac:spMkLst>
            <pc:docMk/>
            <pc:sldMk cId="1480545876" sldId="256"/>
            <ac:spMk id="5" creationId="{A3512125-829A-43C7-B500-AD5909D4004B}"/>
          </ac:spMkLst>
        </pc:spChg>
      </pc:sldChg>
      <pc:sldChg chg="modNotesTx">
        <pc:chgData name="Brendan Duffy" userId="992e9b6c-7315-408f-989a-3d442baaf4f8" providerId="ADAL" clId="{01F44A09-1574-41B2-9376-89DE4B9CDDBA}" dt="2021-01-18T05:38:08" v="57" actId="20577"/>
        <pc:sldMkLst>
          <pc:docMk/>
          <pc:sldMk cId="1906563594" sldId="301"/>
        </pc:sldMkLst>
      </pc:sldChg>
      <pc:sldChg chg="mod modTransition modShow">
        <pc:chgData name="Brendan Duffy" userId="992e9b6c-7315-408f-989a-3d442baaf4f8" providerId="ADAL" clId="{01F44A09-1574-41B2-9376-89DE4B9CDDBA}" dt="2021-01-18T05:36:32.509" v="3"/>
        <pc:sldMkLst>
          <pc:docMk/>
          <pc:sldMk cId="1817403421" sldId="320"/>
        </pc:sldMkLst>
      </pc:sldChg>
      <pc:sldChg chg="modNotesTx">
        <pc:chgData name="Brendan Duffy" userId="992e9b6c-7315-408f-989a-3d442baaf4f8" providerId="ADAL" clId="{01F44A09-1574-41B2-9376-89DE4B9CDDBA}" dt="2021-01-18T05:39:34.337" v="182" actId="20577"/>
        <pc:sldMkLst>
          <pc:docMk/>
          <pc:sldMk cId="606595548" sldId="321"/>
        </pc:sldMkLst>
      </pc:sldChg>
      <pc:sldChg chg="modNotesTx">
        <pc:chgData name="Brendan Duffy" userId="992e9b6c-7315-408f-989a-3d442baaf4f8" providerId="ADAL" clId="{01F44A09-1574-41B2-9376-89DE4B9CDDBA}" dt="2021-01-18T05:40:08.799" v="185" actId="20577"/>
        <pc:sldMkLst>
          <pc:docMk/>
          <pc:sldMk cId="683493770" sldId="322"/>
        </pc:sldMkLst>
      </pc:sldChg>
      <pc:sldChg chg="modNotesTx">
        <pc:chgData name="Brendan Duffy" userId="992e9b6c-7315-408f-989a-3d442baaf4f8" providerId="ADAL" clId="{01F44A09-1574-41B2-9376-89DE4B9CDDBA}" dt="2021-01-18T05:39:02.667" v="162" actId="20577"/>
        <pc:sldMkLst>
          <pc:docMk/>
          <pc:sldMk cId="211618075" sldId="3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0F424-4CD6-4D56-B075-E5F4D1DF706E}" type="datetimeFigureOut">
              <a:rPr lang="en-AU" smtClean="0"/>
              <a:t>6/02/2021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4883A-42A0-43D9-9A95-46C13FB0F32B}" type="slidenum">
              <a:rPr lang="en-AU" smtClean="0"/>
              <a:t>‹#›</a:t>
            </a:fld>
            <a:endParaRPr lang="en-AU"/>
          </a:p>
        </p:txBody>
      </p:sp>
    </p:spTree>
    <p:extLst>
      <p:ext uri="{BB962C8B-B14F-4D97-AF65-F5344CB8AC3E}">
        <p14:creationId xmlns:p14="http://schemas.microsoft.com/office/powerpoint/2010/main" val="76246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Timor is a key topographic feature within </a:t>
            </a:r>
            <a:r>
              <a:rPr lang="en-AU" dirty="0" err="1"/>
              <a:t>Wallacea</a:t>
            </a:r>
            <a:r>
              <a:rPr lang="en-AU" dirty="0"/>
              <a:t> and bathymetric barrier in the Indonesian Throughflow</a:t>
            </a:r>
          </a:p>
          <a:p>
            <a:r>
              <a:rPr lang="en-AU" dirty="0"/>
              <a:t>CLICK – during </a:t>
            </a:r>
            <a:r>
              <a:rPr lang="en-AU" dirty="0" err="1"/>
              <a:t>lowstands</a:t>
            </a:r>
            <a:r>
              <a:rPr lang="en-AU" dirty="0"/>
              <a:t>, the Sahul Banks may have been visible from Timor, making this an important potential stepping stone for indigenous occupation of the Australian continent</a:t>
            </a:r>
          </a:p>
          <a:p>
            <a:r>
              <a:rPr lang="en-AU" dirty="0"/>
              <a:t>CLICK – the record of human activity of Timor extends back &gt;40 thousand years</a:t>
            </a:r>
          </a:p>
          <a:p>
            <a:endParaRPr lang="en-AU" dirty="0"/>
          </a:p>
          <a:p>
            <a:r>
              <a:rPr lang="en-AU" dirty="0"/>
              <a:t>The island therefore has huge significance for Quaternary climate and biogeography at multiple timescales, but understanding that significance, especially at older timescales, requires us to differentiate the rocks of the upper and lower plates correctly. </a:t>
            </a:r>
          </a:p>
        </p:txBody>
      </p:sp>
      <p:sp>
        <p:nvSpPr>
          <p:cNvPr id="4" name="Slide Number Placeholder 3"/>
          <p:cNvSpPr>
            <a:spLocks noGrp="1"/>
          </p:cNvSpPr>
          <p:nvPr>
            <p:ph type="sldNum" sz="quarter" idx="5"/>
          </p:nvPr>
        </p:nvSpPr>
        <p:spPr/>
        <p:txBody>
          <a:bodyPr/>
          <a:lstStyle/>
          <a:p>
            <a:fld id="{1774883A-42A0-43D9-9A95-46C13FB0F32B}" type="slidenum">
              <a:rPr lang="en-AU" smtClean="0"/>
              <a:t>2</a:t>
            </a:fld>
            <a:endParaRPr lang="en-AU"/>
          </a:p>
        </p:txBody>
      </p:sp>
    </p:spTree>
    <p:extLst>
      <p:ext uri="{BB962C8B-B14F-4D97-AF65-F5344CB8AC3E}">
        <p14:creationId xmlns:p14="http://schemas.microsoft.com/office/powerpoint/2010/main" val="3929720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we have evidence linking pre-Permian basement to the Eocene and Oligocene activity on the Sunda margin. This implies that the </a:t>
            </a:r>
            <a:r>
              <a:rPr lang="en-AU" dirty="0" err="1"/>
              <a:t>Lolotoi</a:t>
            </a:r>
            <a:r>
              <a:rPr lang="en-AU" dirty="0"/>
              <a:t> complex is upper plate, as are all the Gondwana sediments. So what about </a:t>
            </a:r>
            <a:r>
              <a:rPr lang="en-AU" dirty="0" err="1"/>
              <a:t>overthrusting</a:t>
            </a:r>
            <a:r>
              <a:rPr lang="en-AU" dirty="0"/>
              <a:t>? Well, low temperature thermochronology is not consistent with the notion that the </a:t>
            </a:r>
            <a:r>
              <a:rPr lang="en-AU" dirty="0" err="1"/>
              <a:t>Lolotoi</a:t>
            </a:r>
            <a:r>
              <a:rPr lang="en-AU" dirty="0"/>
              <a:t> area is a klippe, because the ages do not record any significant thermal perturbation. </a:t>
            </a:r>
          </a:p>
          <a:p>
            <a:r>
              <a:rPr lang="en-AU" dirty="0"/>
              <a:t>CLICK – We see depositional </a:t>
            </a:r>
            <a:r>
              <a:rPr lang="en-AU" dirty="0" err="1"/>
              <a:t>Zr</a:t>
            </a:r>
            <a:r>
              <a:rPr lang="en-AU" dirty="0"/>
              <a:t> (U-Th)/He ages south of the </a:t>
            </a:r>
            <a:r>
              <a:rPr lang="en-AU" dirty="0" err="1"/>
              <a:t>Lolotoi</a:t>
            </a:r>
            <a:r>
              <a:rPr lang="en-AU" dirty="0"/>
              <a:t> Massif and </a:t>
            </a:r>
          </a:p>
          <a:p>
            <a:r>
              <a:rPr lang="en-AU" dirty="0"/>
              <a:t>CLICK – reset ages only along the northern fault.</a:t>
            </a:r>
          </a:p>
          <a:p>
            <a:r>
              <a:rPr lang="en-AU" dirty="0"/>
              <a:t>CLICK – Vitrinite reflectance values are low either side of the </a:t>
            </a:r>
            <a:r>
              <a:rPr lang="en-AU" dirty="0" err="1"/>
              <a:t>metamorphics</a:t>
            </a:r>
            <a:r>
              <a:rPr lang="en-AU" dirty="0"/>
              <a:t> and highest close to them.</a:t>
            </a:r>
          </a:p>
          <a:p>
            <a:r>
              <a:rPr lang="en-AU" dirty="0"/>
              <a:t>Overall, this is consistent with a relatively low temperature history for the entire area, except along the fault.</a:t>
            </a:r>
          </a:p>
        </p:txBody>
      </p:sp>
      <p:sp>
        <p:nvSpPr>
          <p:cNvPr id="4" name="Slide Number Placeholder 3"/>
          <p:cNvSpPr>
            <a:spLocks noGrp="1"/>
          </p:cNvSpPr>
          <p:nvPr>
            <p:ph type="sldNum" sz="quarter" idx="5"/>
          </p:nvPr>
        </p:nvSpPr>
        <p:spPr/>
        <p:txBody>
          <a:bodyPr/>
          <a:lstStyle/>
          <a:p>
            <a:fld id="{1774883A-42A0-43D9-9A95-46C13FB0F32B}" type="slidenum">
              <a:rPr lang="en-AU" smtClean="0"/>
              <a:t>11</a:t>
            </a:fld>
            <a:endParaRPr lang="en-AU"/>
          </a:p>
        </p:txBody>
      </p:sp>
    </p:spTree>
    <p:extLst>
      <p:ext uri="{BB962C8B-B14F-4D97-AF65-F5344CB8AC3E}">
        <p14:creationId xmlns:p14="http://schemas.microsoft.com/office/powerpoint/2010/main" val="289694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ea typeface="Calibri" panose="020F0502020204030204" pitchFamily="34" charset="0"/>
                <a:cs typeface="Times New Roman" panose="02020603050405020304" pitchFamily="18" charset="0"/>
              </a:rPr>
              <a:t>On the basis of these data, we revive Barber’s (1981) interpretation that almost all of the pre-Neogene exhumed rocks of eastern Timor, including the Gondwanan rocks, resided in </a:t>
            </a:r>
            <a:r>
              <a:rPr lang="en-AU" dirty="0" err="1">
                <a:latin typeface="Arial" panose="020B0604020202020204" pitchFamily="34" charset="0"/>
                <a:ea typeface="Calibri" panose="020F0502020204030204" pitchFamily="34" charset="0"/>
                <a:cs typeface="Times New Roman" panose="02020603050405020304" pitchFamily="18" charset="0"/>
              </a:rPr>
              <a:t>Sundaland</a:t>
            </a:r>
            <a:r>
              <a:rPr lang="en-AU" dirty="0">
                <a:latin typeface="Arial" panose="020B0604020202020204" pitchFamily="34" charset="0"/>
                <a:ea typeface="Calibri" panose="020F0502020204030204" pitchFamily="34" charset="0"/>
                <a:cs typeface="Times New Roman" panose="02020603050405020304" pitchFamily="18" charset="0"/>
              </a:rPr>
              <a:t> during the </a:t>
            </a:r>
            <a:r>
              <a:rPr lang="en-AU" dirty="0" err="1">
                <a:latin typeface="Arial" panose="020B0604020202020204" pitchFamily="34" charset="0"/>
                <a:ea typeface="Calibri" panose="020F0502020204030204" pitchFamily="34" charset="0"/>
                <a:cs typeface="Times New Roman" panose="02020603050405020304" pitchFamily="18" charset="0"/>
              </a:rPr>
              <a:t>Cenozoic</a:t>
            </a:r>
            <a:r>
              <a:rPr lang="en-AU" dirty="0">
                <a:latin typeface="Arial" panose="020B0604020202020204" pitchFamily="34" charset="0"/>
                <a:ea typeface="Calibri" panose="020F0502020204030204" pitchFamily="34" charset="0"/>
                <a:cs typeface="Times New Roman" panose="02020603050405020304" pitchFamily="18" charset="0"/>
              </a:rPr>
              <a:t>. This finding strongly supports hydrocarbon prospectivity onshore in Timor and has implications for the geodynamics of the Banda Arc, reconstructions of </a:t>
            </a:r>
            <a:r>
              <a:rPr lang="en-AU" dirty="0" err="1">
                <a:latin typeface="Arial" panose="020B0604020202020204" pitchFamily="34" charset="0"/>
                <a:ea typeface="Calibri" panose="020F0502020204030204" pitchFamily="34" charset="0"/>
                <a:cs typeface="Times New Roman" panose="02020603050405020304" pitchFamily="18" charset="0"/>
              </a:rPr>
              <a:t>Wallacea</a:t>
            </a:r>
            <a:r>
              <a:rPr lang="en-AU" dirty="0">
                <a:latin typeface="Arial" panose="020B0604020202020204" pitchFamily="34" charset="0"/>
                <a:ea typeface="Calibri" panose="020F0502020204030204" pitchFamily="34" charset="0"/>
                <a:cs typeface="Times New Roman" panose="02020603050405020304" pitchFamily="18" charset="0"/>
              </a:rPr>
              <a:t>, and the Neogene paleogeography of the Indonesian Throughflow.</a:t>
            </a:r>
            <a:endParaRPr lang="en-AU" dirty="0"/>
          </a:p>
          <a:p>
            <a:endParaRPr lang="en-AU" dirty="0"/>
          </a:p>
        </p:txBody>
      </p:sp>
      <p:sp>
        <p:nvSpPr>
          <p:cNvPr id="4" name="Slide Number Placeholder 3"/>
          <p:cNvSpPr>
            <a:spLocks noGrp="1"/>
          </p:cNvSpPr>
          <p:nvPr>
            <p:ph type="sldNum" sz="quarter" idx="5"/>
          </p:nvPr>
        </p:nvSpPr>
        <p:spPr/>
        <p:txBody>
          <a:bodyPr/>
          <a:lstStyle/>
          <a:p>
            <a:fld id="{1774883A-42A0-43D9-9A95-46C13FB0F32B}" type="slidenum">
              <a:rPr lang="en-AU" smtClean="0"/>
              <a:t>12</a:t>
            </a:fld>
            <a:endParaRPr lang="en-AU"/>
          </a:p>
        </p:txBody>
      </p:sp>
    </p:spTree>
    <p:extLst>
      <p:ext uri="{BB962C8B-B14F-4D97-AF65-F5344CB8AC3E}">
        <p14:creationId xmlns:p14="http://schemas.microsoft.com/office/powerpoint/2010/main" val="122292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rock groups in Timor include the Gondwanan-affinity rocks shown in purple and the Banda affinity rocks shown in black. </a:t>
            </a:r>
          </a:p>
          <a:p>
            <a:r>
              <a:rPr lang="en-US" dirty="0"/>
              <a:t>The latter include extensive metamorphic rocks known as the </a:t>
            </a:r>
            <a:r>
              <a:rPr lang="en-US" dirty="0" err="1"/>
              <a:t>Mutis</a:t>
            </a:r>
            <a:r>
              <a:rPr lang="en-US" dirty="0"/>
              <a:t> Complex, mostly considered to be Jurassic and cretaceous rocks, metamorphosed in the Paleogene.</a:t>
            </a:r>
          </a:p>
          <a:p>
            <a:r>
              <a:rPr lang="en-US" dirty="0"/>
              <a:t>U-Pb ages on detrital zircons and Lu-Hf ages on garnets in the </a:t>
            </a:r>
            <a:r>
              <a:rPr lang="en-US" dirty="0" err="1"/>
              <a:t>Bebe-Susu</a:t>
            </a:r>
            <a:r>
              <a:rPr lang="en-US" dirty="0"/>
              <a:t> massif are generally equivalent to </a:t>
            </a:r>
            <a:r>
              <a:rPr lang="en-US" dirty="0" err="1"/>
              <a:t>Mutis</a:t>
            </a:r>
            <a:r>
              <a:rPr lang="en-US" dirty="0"/>
              <a:t> but the metamorphic event and protolith age has not  been dated in the </a:t>
            </a:r>
            <a:r>
              <a:rPr lang="en-US" dirty="0" err="1"/>
              <a:t>Lolotoi</a:t>
            </a:r>
            <a:r>
              <a:rPr lang="en-US" dirty="0"/>
              <a:t> Metamorphic massif </a:t>
            </a:r>
          </a:p>
        </p:txBody>
      </p:sp>
      <p:sp>
        <p:nvSpPr>
          <p:cNvPr id="4" name="Slide Number Placeholder 3"/>
          <p:cNvSpPr>
            <a:spLocks noGrp="1"/>
          </p:cNvSpPr>
          <p:nvPr>
            <p:ph type="sldNum" sz="quarter" idx="5"/>
          </p:nvPr>
        </p:nvSpPr>
        <p:spPr/>
        <p:txBody>
          <a:bodyPr/>
          <a:lstStyle/>
          <a:p>
            <a:fld id="{7E6D695B-C8F2-4037-A257-EA47490BAA5B}" type="slidenum">
              <a:rPr lang="en-AU" smtClean="0"/>
              <a:t>3</a:t>
            </a:fld>
            <a:endParaRPr lang="en-AU"/>
          </a:p>
        </p:txBody>
      </p:sp>
    </p:spTree>
    <p:extLst>
      <p:ext uri="{BB962C8B-B14F-4D97-AF65-F5344CB8AC3E}">
        <p14:creationId xmlns:p14="http://schemas.microsoft.com/office/powerpoint/2010/main" val="324518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Tectonic models must account for the observed structural and stratigraphic relationships and geo and thermochronology of the various units</a:t>
            </a:r>
          </a:p>
          <a:p>
            <a:r>
              <a:rPr lang="en-US" dirty="0"/>
              <a:t> </a:t>
            </a:r>
          </a:p>
          <a:p>
            <a:r>
              <a:rPr lang="en-US" dirty="0"/>
              <a:t>Harris and many coauthors (me included) have favored an overthrust model  with the Paleogene metamorphics on top of the Gondwanan (Australian) rocks. </a:t>
            </a:r>
          </a:p>
          <a:p>
            <a:r>
              <a:rPr lang="en-US" dirty="0"/>
              <a:t>CLICK - This simply explains Eocene metamorphic ages from the </a:t>
            </a:r>
            <a:r>
              <a:rPr lang="en-US" dirty="0" err="1"/>
              <a:t>Bebe-Susu</a:t>
            </a:r>
            <a:r>
              <a:rPr lang="en-US" dirty="0"/>
              <a:t> massif and </a:t>
            </a:r>
          </a:p>
          <a:p>
            <a:r>
              <a:rPr lang="en-US" dirty="0"/>
              <a:t>CLICK - is consistent with the stratigraphy and thermal history of the NW shelf. </a:t>
            </a:r>
          </a:p>
          <a:p>
            <a:r>
              <a:rPr lang="en-US" dirty="0"/>
              <a:t>A key focus of this model for Timor-Leste is the </a:t>
            </a:r>
            <a:r>
              <a:rPr lang="en-US" dirty="0" err="1"/>
              <a:t>Bebe-Susu</a:t>
            </a:r>
            <a:r>
              <a:rPr lang="en-US" dirty="0"/>
              <a:t> massif</a:t>
            </a:r>
          </a:p>
          <a:p>
            <a:endParaRPr lang="en-US" dirty="0"/>
          </a:p>
          <a:p>
            <a:endParaRPr lang="en-AU" dirty="0"/>
          </a:p>
        </p:txBody>
      </p:sp>
      <p:sp>
        <p:nvSpPr>
          <p:cNvPr id="4" name="Slide Number Placeholder 3"/>
          <p:cNvSpPr>
            <a:spLocks noGrp="1"/>
          </p:cNvSpPr>
          <p:nvPr>
            <p:ph type="sldNum" sz="quarter" idx="5"/>
          </p:nvPr>
        </p:nvSpPr>
        <p:spPr/>
        <p:txBody>
          <a:bodyPr/>
          <a:lstStyle/>
          <a:p>
            <a:fld id="{1774883A-42A0-43D9-9A95-46C13FB0F32B}" type="slidenum">
              <a:rPr lang="en-AU" smtClean="0"/>
              <a:t>4</a:t>
            </a:fld>
            <a:endParaRPr lang="en-AU"/>
          </a:p>
        </p:txBody>
      </p:sp>
    </p:spTree>
    <p:extLst>
      <p:ext uri="{BB962C8B-B14F-4D97-AF65-F5344CB8AC3E}">
        <p14:creationId xmlns:p14="http://schemas.microsoft.com/office/powerpoint/2010/main" val="396738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Charlton considers the entire </a:t>
            </a:r>
            <a:r>
              <a:rPr lang="en-US" dirty="0" err="1"/>
              <a:t>Lolotoi</a:t>
            </a:r>
            <a:r>
              <a:rPr lang="en-US" dirty="0"/>
              <a:t> complex to be Australian basement, despite geochronological evidence to the contrary.</a:t>
            </a:r>
          </a:p>
          <a:p>
            <a:r>
              <a:rPr lang="en-US" dirty="0"/>
              <a:t>However, the idea of the </a:t>
            </a:r>
            <a:r>
              <a:rPr lang="en-US" dirty="0" err="1"/>
              <a:t>Lolotoi</a:t>
            </a:r>
            <a:r>
              <a:rPr lang="en-US" dirty="0"/>
              <a:t> as basement has reappeared many times and deserves to be addressed.</a:t>
            </a:r>
          </a:p>
          <a:p>
            <a:endParaRPr lang="en-US" dirty="0"/>
          </a:p>
        </p:txBody>
      </p:sp>
      <p:sp>
        <p:nvSpPr>
          <p:cNvPr id="4" name="Slide Number Placeholder 3"/>
          <p:cNvSpPr>
            <a:spLocks noGrp="1"/>
          </p:cNvSpPr>
          <p:nvPr>
            <p:ph type="sldNum" sz="quarter" idx="5"/>
          </p:nvPr>
        </p:nvSpPr>
        <p:spPr/>
        <p:txBody>
          <a:bodyPr/>
          <a:lstStyle/>
          <a:p>
            <a:fld id="{1774883A-42A0-43D9-9A95-46C13FB0F32B}" type="slidenum">
              <a:rPr lang="en-AU" smtClean="0"/>
              <a:t>5</a:t>
            </a:fld>
            <a:endParaRPr lang="en-AU"/>
          </a:p>
        </p:txBody>
      </p:sp>
    </p:spTree>
    <p:extLst>
      <p:ext uri="{BB962C8B-B14F-4D97-AF65-F5344CB8AC3E}">
        <p14:creationId xmlns:p14="http://schemas.microsoft.com/office/powerpoint/2010/main" val="288553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ea typeface="Calibri" panose="020F0502020204030204" pitchFamily="34" charset="0"/>
                <a:cs typeface="Times New Roman" panose="02020603050405020304" pitchFamily="18" charset="0"/>
              </a:rPr>
              <a:t>The fault to the north and west of the </a:t>
            </a:r>
            <a:r>
              <a:rPr lang="en-AU" dirty="0" err="1">
                <a:latin typeface="Arial" panose="020B0604020202020204" pitchFamily="34" charset="0"/>
                <a:ea typeface="Calibri" panose="020F0502020204030204" pitchFamily="34" charset="0"/>
                <a:cs typeface="Times New Roman" panose="02020603050405020304" pitchFamily="18" charset="0"/>
              </a:rPr>
              <a:t>Lolotoi</a:t>
            </a:r>
            <a:r>
              <a:rPr lang="en-AU" dirty="0">
                <a:latin typeface="Arial" panose="020B0604020202020204" pitchFamily="34" charset="0"/>
                <a:ea typeface="Calibri" panose="020F0502020204030204" pitchFamily="34" charset="0"/>
                <a:cs typeface="Times New Roman" panose="02020603050405020304" pitchFamily="18" charset="0"/>
              </a:rPr>
              <a:t> </a:t>
            </a:r>
            <a:r>
              <a:rPr lang="en-AU" dirty="0" err="1">
                <a:latin typeface="Arial" panose="020B0604020202020204" pitchFamily="34" charset="0"/>
                <a:ea typeface="Calibri" panose="020F0502020204030204" pitchFamily="34" charset="0"/>
                <a:cs typeface="Times New Roman" panose="02020603050405020304" pitchFamily="18" charset="0"/>
              </a:rPr>
              <a:t>Metamorphics</a:t>
            </a:r>
            <a:r>
              <a:rPr lang="en-AU" dirty="0">
                <a:latin typeface="Arial" panose="020B0604020202020204" pitchFamily="34" charset="0"/>
                <a:ea typeface="Calibri" panose="020F0502020204030204" pitchFamily="34" charset="0"/>
                <a:cs typeface="Times New Roman" panose="02020603050405020304" pitchFamily="18" charset="0"/>
              </a:rPr>
              <a:t> is a reactivated, folded, north-dipping detachment fault with greenschist facies in the footwall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ea typeface="Calibri" panose="020F0502020204030204" pitchFamily="34" charset="0"/>
                <a:cs typeface="Times New Roman" panose="02020603050405020304" pitchFamily="18" charset="0"/>
              </a:rPr>
              <a:t>CLICK – complexly folded Triassic/Jurassic rocks of the </a:t>
            </a:r>
            <a:r>
              <a:rPr lang="en-AU" dirty="0" err="1">
                <a:latin typeface="Arial" panose="020B0604020202020204" pitchFamily="34" charset="0"/>
                <a:ea typeface="Calibri" panose="020F0502020204030204" pitchFamily="34" charset="0"/>
                <a:cs typeface="Times New Roman" panose="02020603050405020304" pitchFamily="18" charset="0"/>
              </a:rPr>
              <a:t>Aitutu</a:t>
            </a:r>
            <a:r>
              <a:rPr lang="en-AU" dirty="0">
                <a:latin typeface="Arial" panose="020B0604020202020204" pitchFamily="34" charset="0"/>
                <a:ea typeface="Calibri" panose="020F0502020204030204" pitchFamily="34" charset="0"/>
                <a:cs typeface="Times New Roman" panose="02020603050405020304" pitchFamily="18" charset="0"/>
              </a:rPr>
              <a:t> and </a:t>
            </a:r>
            <a:r>
              <a:rPr lang="en-AU" dirty="0" err="1">
                <a:latin typeface="Arial" panose="020B0604020202020204" pitchFamily="34" charset="0"/>
                <a:ea typeface="Calibri" panose="020F0502020204030204" pitchFamily="34" charset="0"/>
                <a:cs typeface="Times New Roman" panose="02020603050405020304" pitchFamily="18" charset="0"/>
              </a:rPr>
              <a:t>WaiLuli</a:t>
            </a:r>
            <a:r>
              <a:rPr lang="en-AU" dirty="0">
                <a:latin typeface="Arial" panose="020B0604020202020204" pitchFamily="34" charset="0"/>
                <a:ea typeface="Calibri" panose="020F0502020204030204" pitchFamily="34" charset="0"/>
                <a:cs typeface="Times New Roman" panose="02020603050405020304" pitchFamily="18" charset="0"/>
              </a:rPr>
              <a:t> Formations on the hanging wall.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 the south and east of the metamorphic rocks, the typical Banda cover sequence of volcaniclastics and limestones can be found apparently unconformably overlying Permian and Triassic rocks.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dirty="0"/>
              <a:t>There is ample evidence of superposed folding on NW and NE trends, which makes mapping challenging, but the key observation is that the </a:t>
            </a:r>
            <a:r>
              <a:rPr lang="en-AU" dirty="0" err="1"/>
              <a:t>Lolotoi</a:t>
            </a:r>
            <a:r>
              <a:rPr lang="en-AU" dirty="0"/>
              <a:t> metamorphic complex is structurally below the Gondwanan rocks. </a:t>
            </a:r>
          </a:p>
          <a:p>
            <a:endParaRPr lang="en-AU" dirty="0"/>
          </a:p>
          <a:p>
            <a:r>
              <a:rPr lang="en-AU" dirty="0"/>
              <a:t>So, how old is it?</a:t>
            </a:r>
          </a:p>
        </p:txBody>
      </p:sp>
      <p:sp>
        <p:nvSpPr>
          <p:cNvPr id="4" name="Slide Number Placeholder 3"/>
          <p:cNvSpPr>
            <a:spLocks noGrp="1"/>
          </p:cNvSpPr>
          <p:nvPr>
            <p:ph type="sldNum" sz="quarter" idx="5"/>
          </p:nvPr>
        </p:nvSpPr>
        <p:spPr/>
        <p:txBody>
          <a:bodyPr/>
          <a:lstStyle/>
          <a:p>
            <a:fld id="{1774883A-42A0-43D9-9A95-46C13FB0F32B}" type="slidenum">
              <a:rPr lang="en-AU" smtClean="0"/>
              <a:t>6</a:t>
            </a:fld>
            <a:endParaRPr lang="en-AU"/>
          </a:p>
        </p:txBody>
      </p:sp>
    </p:spTree>
    <p:extLst>
      <p:ext uri="{BB962C8B-B14F-4D97-AF65-F5344CB8AC3E}">
        <p14:creationId xmlns:p14="http://schemas.microsoft.com/office/powerpoint/2010/main" val="4267969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Minerals like apatite and titanite incorporate substantial common Pb and will fall along a linear Discordia on a Tera-</a:t>
            </a:r>
            <a:r>
              <a:rPr lang="en-US" sz="1200" b="0" i="0" u="none" strike="noStrike" kern="1200" baseline="0" dirty="0" err="1">
                <a:solidFill>
                  <a:schemeClr val="tx1"/>
                </a:solidFill>
                <a:latin typeface="+mn-lt"/>
                <a:ea typeface="+mn-ea"/>
                <a:cs typeface="+mn-cs"/>
              </a:rPr>
              <a:t>Wasserburg</a:t>
            </a:r>
            <a:r>
              <a:rPr lang="en-US" sz="1200" b="0" i="0" u="none" strike="noStrike" kern="1200" baseline="0" dirty="0">
                <a:solidFill>
                  <a:schemeClr val="tx1"/>
                </a:solidFill>
                <a:latin typeface="+mn-lt"/>
                <a:ea typeface="+mn-ea"/>
                <a:cs typeface="+mn-cs"/>
              </a:rPr>
              <a:t> diagram with a lower intercept at the closure age</a:t>
            </a:r>
          </a:p>
          <a:p>
            <a:r>
              <a:rPr lang="en-AU" dirty="0"/>
              <a:t>This plot shows U-Pb data of titanites from an anorthosite, and </a:t>
            </a:r>
            <a:r>
              <a:rPr lang="en-AU" dirty="0" err="1"/>
              <a:t>apatites</a:t>
            </a:r>
            <a:r>
              <a:rPr lang="en-AU" dirty="0"/>
              <a:t> from a mica schist, dated using laser ablation ICPMS.</a:t>
            </a:r>
          </a:p>
          <a:p>
            <a:r>
              <a:rPr lang="en-AU" dirty="0"/>
              <a:t>CLICK – The Anorthosite yields a weakly constrained lower intercept age of c.561 Ma, as does </a:t>
            </a:r>
          </a:p>
          <a:p>
            <a:r>
              <a:rPr lang="en-AU" dirty="0"/>
              <a:t>CLICK – the apatite ages from the mica schist and these correspond to </a:t>
            </a:r>
          </a:p>
          <a:p>
            <a:r>
              <a:rPr lang="en-AU" dirty="0"/>
              <a:t>CLICK – the youngest concordant ages for zircons in the anorthosite. </a:t>
            </a:r>
          </a:p>
          <a:p>
            <a:r>
              <a:rPr lang="en-AU" dirty="0"/>
              <a:t>CLICK – this indicates a shared mineral growth event in the mica schist and anorthosite at 550 Ma, after which the temperatures were not high enough to subsequently reset those ages, and even though the titanite U-Pb ages have error bars of ± 140 </a:t>
            </a:r>
            <a:r>
              <a:rPr lang="en-AU" dirty="0" err="1"/>
              <a:t>Myr</a:t>
            </a:r>
            <a:r>
              <a:rPr lang="en-AU" dirty="0"/>
              <a:t>, they cannot be Permian</a:t>
            </a:r>
          </a:p>
          <a:p>
            <a:r>
              <a:rPr lang="en-AU" dirty="0"/>
              <a:t>CLICK – the anorthosite also yielded a concordant cluster at around 1937 Ma.</a:t>
            </a:r>
          </a:p>
          <a:p>
            <a:r>
              <a:rPr lang="en-AU" dirty="0"/>
              <a:t>Overall, these metamorphic rocks are clearly pre-Permian basement, which seems to support Charlton’s model, but what evidence is there for post-500 Ma events?</a:t>
            </a:r>
          </a:p>
        </p:txBody>
      </p:sp>
      <p:sp>
        <p:nvSpPr>
          <p:cNvPr id="4" name="Slide Number Placeholder 3"/>
          <p:cNvSpPr>
            <a:spLocks noGrp="1"/>
          </p:cNvSpPr>
          <p:nvPr>
            <p:ph type="sldNum" sz="quarter" idx="5"/>
          </p:nvPr>
        </p:nvSpPr>
        <p:spPr/>
        <p:txBody>
          <a:bodyPr/>
          <a:lstStyle/>
          <a:p>
            <a:fld id="{1774883A-42A0-43D9-9A95-46C13FB0F32B}" type="slidenum">
              <a:rPr lang="en-AU" smtClean="0"/>
              <a:t>7</a:t>
            </a:fld>
            <a:endParaRPr lang="en-AU"/>
          </a:p>
        </p:txBody>
      </p:sp>
    </p:spTree>
    <p:extLst>
      <p:ext uri="{BB962C8B-B14F-4D97-AF65-F5344CB8AC3E}">
        <p14:creationId xmlns:p14="http://schemas.microsoft.com/office/powerpoint/2010/main" val="24084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Timor’s present position is shown by a yellow rectangle. So where did the basement come from?</a:t>
            </a:r>
          </a:p>
          <a:p>
            <a:r>
              <a:rPr lang="en-AU" dirty="0"/>
              <a:t>Several orogens mark the boundaries of the </a:t>
            </a:r>
            <a:r>
              <a:rPr lang="en-AU" dirty="0" err="1"/>
              <a:t>Yilgarn</a:t>
            </a:r>
            <a:r>
              <a:rPr lang="en-AU" dirty="0"/>
              <a:t>, Pilbara and Kimberley cratons including the </a:t>
            </a:r>
          </a:p>
          <a:p>
            <a:r>
              <a:rPr lang="en-AU" dirty="0"/>
              <a:t>CLICK – </a:t>
            </a:r>
            <a:r>
              <a:rPr lang="en-AU" dirty="0" err="1"/>
              <a:t>Glenburgh</a:t>
            </a:r>
            <a:r>
              <a:rPr lang="en-AU" dirty="0"/>
              <a:t> orogen that provides a good match for the old zircons in the anorthosite</a:t>
            </a:r>
          </a:p>
          <a:p>
            <a:r>
              <a:rPr lang="en-AU" dirty="0"/>
              <a:t>CLICK – Pinjarra orogen that is a bit too young and too far southwest for existing reconstructions</a:t>
            </a:r>
          </a:p>
          <a:p>
            <a:r>
              <a:rPr lang="en-AU" dirty="0"/>
              <a:t>CLICK – King Leopold and Halls Ck orogen that match the younger ages but not really the older ones.</a:t>
            </a:r>
          </a:p>
          <a:p>
            <a:r>
              <a:rPr lang="en-AU" dirty="0"/>
              <a:t>Ultimately, there is abundant activity of the right age along the Australian margin within the paleogeographic region of the</a:t>
            </a:r>
          </a:p>
          <a:p>
            <a:r>
              <a:rPr lang="en-AU" dirty="0"/>
              <a:t>CLICK – Argo block, but if this block spent the </a:t>
            </a:r>
            <a:r>
              <a:rPr lang="en-AU" dirty="0" err="1"/>
              <a:t>Cenozoic</a:t>
            </a:r>
            <a:r>
              <a:rPr lang="en-AU" dirty="0"/>
              <a:t> in Asia, where is the evidence of Banda thermal events in the Cretaceous and Eocene? </a:t>
            </a:r>
          </a:p>
        </p:txBody>
      </p:sp>
      <p:sp>
        <p:nvSpPr>
          <p:cNvPr id="4" name="Slide Number Placeholder 3"/>
          <p:cNvSpPr>
            <a:spLocks noGrp="1"/>
          </p:cNvSpPr>
          <p:nvPr>
            <p:ph type="sldNum" sz="quarter" idx="5"/>
          </p:nvPr>
        </p:nvSpPr>
        <p:spPr/>
        <p:txBody>
          <a:bodyPr/>
          <a:lstStyle/>
          <a:p>
            <a:fld id="{1774883A-42A0-43D9-9A95-46C13FB0F32B}" type="slidenum">
              <a:rPr lang="en-AU" smtClean="0"/>
              <a:t>8</a:t>
            </a:fld>
            <a:endParaRPr lang="en-AU"/>
          </a:p>
        </p:txBody>
      </p:sp>
    </p:spTree>
    <p:extLst>
      <p:ext uri="{BB962C8B-B14F-4D97-AF65-F5344CB8AC3E}">
        <p14:creationId xmlns:p14="http://schemas.microsoft.com/office/powerpoint/2010/main" val="3784268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Although we don’t see a Mesozoic thermal signature for Permian/Jurassic extension or Cretaceous collision, we do see the zircons shed off the denuding Cretaceous volcanos. These are previously documented by Harris etc in the </a:t>
            </a:r>
            <a:r>
              <a:rPr lang="en-AU" dirty="0" err="1"/>
              <a:t>Bebe</a:t>
            </a:r>
            <a:r>
              <a:rPr lang="en-AU" dirty="0"/>
              <a:t> </a:t>
            </a:r>
            <a:r>
              <a:rPr lang="en-AU" dirty="0" err="1"/>
              <a:t>Susu</a:t>
            </a:r>
            <a:r>
              <a:rPr lang="en-AU" dirty="0"/>
              <a:t> massif.</a:t>
            </a:r>
          </a:p>
          <a:p>
            <a:r>
              <a:rPr lang="en-AU" dirty="0"/>
              <a:t>CLICK - We see the same pattern of Cretaceous zircons in </a:t>
            </a:r>
            <a:r>
              <a:rPr lang="en-AU" dirty="0" err="1"/>
              <a:t>amphibolites</a:t>
            </a:r>
            <a:r>
              <a:rPr lang="en-AU" dirty="0"/>
              <a:t> from melange zones just north of </a:t>
            </a:r>
            <a:r>
              <a:rPr lang="en-AU" dirty="0" err="1"/>
              <a:t>Lolotoi</a:t>
            </a:r>
            <a:r>
              <a:rPr lang="en-AU" dirty="0"/>
              <a:t> and more importantly</a:t>
            </a:r>
          </a:p>
          <a:p>
            <a:r>
              <a:rPr lang="en-AU" dirty="0"/>
              <a:t>CLICK – we see the same pattern in coarse sediments under the </a:t>
            </a:r>
            <a:r>
              <a:rPr lang="en-AU" dirty="0" err="1"/>
              <a:t>Dartollu</a:t>
            </a:r>
            <a:r>
              <a:rPr lang="en-AU" dirty="0"/>
              <a:t> limestone and apparently on top of Gondwanan shales east of </a:t>
            </a:r>
            <a:r>
              <a:rPr lang="en-AU" dirty="0" err="1"/>
              <a:t>Lolotoi</a:t>
            </a:r>
            <a:r>
              <a:rPr lang="en-AU" dirty="0"/>
              <a:t>.</a:t>
            </a:r>
          </a:p>
          <a:p>
            <a:r>
              <a:rPr lang="en-AU" dirty="0"/>
              <a:t>Note the small but consistent contributions of inherited Proterozoic Zircons, presumably derived from continental crust</a:t>
            </a:r>
          </a:p>
        </p:txBody>
      </p:sp>
      <p:sp>
        <p:nvSpPr>
          <p:cNvPr id="4" name="Slide Number Placeholder 3"/>
          <p:cNvSpPr>
            <a:spLocks noGrp="1"/>
          </p:cNvSpPr>
          <p:nvPr>
            <p:ph type="sldNum" sz="quarter" idx="5"/>
          </p:nvPr>
        </p:nvSpPr>
        <p:spPr/>
        <p:txBody>
          <a:bodyPr/>
          <a:lstStyle/>
          <a:p>
            <a:fld id="{1774883A-42A0-43D9-9A95-46C13FB0F32B}" type="slidenum">
              <a:rPr lang="en-AU" smtClean="0"/>
              <a:t>9</a:t>
            </a:fld>
            <a:endParaRPr lang="en-AU"/>
          </a:p>
        </p:txBody>
      </p:sp>
    </p:spTree>
    <p:extLst>
      <p:ext uri="{BB962C8B-B14F-4D97-AF65-F5344CB8AC3E}">
        <p14:creationId xmlns:p14="http://schemas.microsoft.com/office/powerpoint/2010/main" val="121272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Evidence for post-Eocene activity is found in the fault on the northern edge of the metamorphic window.</a:t>
            </a:r>
          </a:p>
          <a:p>
            <a:r>
              <a:rPr lang="en-AU" dirty="0"/>
              <a:t>Harris reported </a:t>
            </a:r>
            <a:r>
              <a:rPr lang="en-AU" dirty="0" err="1"/>
              <a:t>Ar-Ar</a:t>
            </a:r>
            <a:r>
              <a:rPr lang="en-AU" dirty="0"/>
              <a:t> ages for several minerals from the </a:t>
            </a:r>
            <a:r>
              <a:rPr lang="en-AU" dirty="0" err="1"/>
              <a:t>Mutis</a:t>
            </a:r>
            <a:r>
              <a:rPr lang="en-AU" dirty="0"/>
              <a:t> Complex, all clustered between 33 and 39 Ma.</a:t>
            </a:r>
          </a:p>
          <a:p>
            <a:r>
              <a:rPr lang="en-AU" dirty="0"/>
              <a:t>CLICK – We separated white mica from a mylonite on the northern edge of the metamorphic window </a:t>
            </a:r>
          </a:p>
          <a:p>
            <a:r>
              <a:rPr lang="en-AU" dirty="0"/>
              <a:t>CLICK – Two aliquots yielded reproducible ages of c.38 Ma, indicating that mineral growth during fault activity aligns with co-eval events in the </a:t>
            </a:r>
            <a:r>
              <a:rPr lang="en-AU" dirty="0" err="1"/>
              <a:t>Mutis</a:t>
            </a:r>
            <a:r>
              <a:rPr lang="en-AU" dirty="0"/>
              <a:t> Complex of West Timor</a:t>
            </a:r>
          </a:p>
          <a:p>
            <a:endParaRPr lang="en-AU" dirty="0"/>
          </a:p>
        </p:txBody>
      </p:sp>
      <p:sp>
        <p:nvSpPr>
          <p:cNvPr id="4" name="Slide Number Placeholder 3"/>
          <p:cNvSpPr>
            <a:spLocks noGrp="1"/>
          </p:cNvSpPr>
          <p:nvPr>
            <p:ph type="sldNum" sz="quarter" idx="5"/>
          </p:nvPr>
        </p:nvSpPr>
        <p:spPr/>
        <p:txBody>
          <a:bodyPr/>
          <a:lstStyle/>
          <a:p>
            <a:fld id="{1774883A-42A0-43D9-9A95-46C13FB0F32B}" type="slidenum">
              <a:rPr lang="en-AU" smtClean="0"/>
              <a:t>10</a:t>
            </a:fld>
            <a:endParaRPr lang="en-AU"/>
          </a:p>
        </p:txBody>
      </p:sp>
    </p:spTree>
    <p:extLst>
      <p:ext uri="{BB962C8B-B14F-4D97-AF65-F5344CB8AC3E}">
        <p14:creationId xmlns:p14="http://schemas.microsoft.com/office/powerpoint/2010/main" val="451121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803CDC-E93D-4CDC-A52B-9CC39A968E24}"/>
              </a:ext>
            </a:extLst>
          </p:cNvPr>
          <p:cNvPicPr>
            <a:picLocks noChangeAspect="1"/>
          </p:cNvPicPr>
          <p:nvPr userDrawn="1"/>
        </p:nvPicPr>
        <p:blipFill rotWithShape="1">
          <a:blip r:embed="rId2"/>
          <a:srcRect t="14287" b="10714"/>
          <a:stretch/>
        </p:blipFill>
        <p:spPr>
          <a:xfrm>
            <a:off x="0" y="0"/>
            <a:ext cx="12192000" cy="6858000"/>
          </a:xfrm>
          <a:prstGeom prst="rect">
            <a:avLst/>
          </a:prstGeom>
        </p:spPr>
      </p:pic>
      <p:sp>
        <p:nvSpPr>
          <p:cNvPr id="2" name="Title 1">
            <a:extLst>
              <a:ext uri="{FF2B5EF4-FFF2-40B4-BE49-F238E27FC236}">
                <a16:creationId xmlns:a16="http://schemas.microsoft.com/office/drawing/2014/main" id="{554F1D62-38C4-4635-A843-1A84C4CB3E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8DF01E8-313B-45C1-BC07-5763F0835A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8861F32-37E1-4F62-9753-662B85FDAF5C}"/>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5" name="Footer Placeholder 4">
            <a:extLst>
              <a:ext uri="{FF2B5EF4-FFF2-40B4-BE49-F238E27FC236}">
                <a16:creationId xmlns:a16="http://schemas.microsoft.com/office/drawing/2014/main" id="{4609E1F7-77F1-4575-9BDE-F3B6FB4E00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874877-3DD7-4A31-BA8D-04CEC845D7BF}"/>
              </a:ext>
            </a:extLst>
          </p:cNvPr>
          <p:cNvSpPr>
            <a:spLocks noGrp="1"/>
          </p:cNvSpPr>
          <p:nvPr>
            <p:ph type="sldNum" sz="quarter" idx="12"/>
          </p:nvPr>
        </p:nvSpPr>
        <p:spPr/>
        <p:txBody>
          <a:bodyPr/>
          <a:lstStyle/>
          <a:p>
            <a:fld id="{A42890D9-C5A2-4C5C-9862-C132CEDE31E0}" type="slidenum">
              <a:rPr lang="en-AU" smtClean="0"/>
              <a:t>‹#›</a:t>
            </a:fld>
            <a:endParaRPr lang="en-AU"/>
          </a:p>
        </p:txBody>
      </p:sp>
      <p:sp>
        <p:nvSpPr>
          <p:cNvPr id="9" name="Rectangle 8">
            <a:extLst>
              <a:ext uri="{FF2B5EF4-FFF2-40B4-BE49-F238E27FC236}">
                <a16:creationId xmlns:a16="http://schemas.microsoft.com/office/drawing/2014/main" id="{40D8EC55-9FE8-4197-B091-B25E2A1D2C55}"/>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C86AC929-18C1-46E0-978D-BAFC84D785E2}"/>
              </a:ext>
            </a:extLst>
          </p:cNvPr>
          <p:cNvSpPr/>
          <p:nvPr userDrawn="1"/>
        </p:nvSpPr>
        <p:spPr>
          <a:xfrm>
            <a:off x="10130971" y="4836014"/>
            <a:ext cx="2061029" cy="202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3FA85A0D-79F7-4BD2-90AC-D682F6F96CBC}"/>
              </a:ext>
            </a:extLst>
          </p:cNvPr>
          <p:cNvSpPr/>
          <p:nvPr userDrawn="1"/>
        </p:nvSpPr>
        <p:spPr>
          <a:xfrm>
            <a:off x="10871200" y="0"/>
            <a:ext cx="1320800" cy="8128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a:extLst>
              <a:ext uri="{FF2B5EF4-FFF2-40B4-BE49-F238E27FC236}">
                <a16:creationId xmlns:a16="http://schemas.microsoft.com/office/drawing/2014/main" id="{4A2474C7-4446-4A1A-BF67-45A07F96DCE0}"/>
              </a:ext>
            </a:extLst>
          </p:cNvPr>
          <p:cNvPicPr>
            <a:picLocks noChangeAspect="1"/>
          </p:cNvPicPr>
          <p:nvPr userDrawn="1"/>
        </p:nvPicPr>
        <p:blipFill>
          <a:blip r:embed="rId3"/>
          <a:stretch>
            <a:fillRect/>
          </a:stretch>
        </p:blipFill>
        <p:spPr>
          <a:xfrm>
            <a:off x="10333724" y="5011886"/>
            <a:ext cx="1699066" cy="1709589"/>
          </a:xfrm>
          <a:prstGeom prst="rect">
            <a:avLst/>
          </a:prstGeom>
        </p:spPr>
      </p:pic>
    </p:spTree>
    <p:extLst>
      <p:ext uri="{BB962C8B-B14F-4D97-AF65-F5344CB8AC3E}">
        <p14:creationId xmlns:p14="http://schemas.microsoft.com/office/powerpoint/2010/main" val="1307356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C84A-5B75-4C6F-B3E1-46EB0D9A8E3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AE0E0B3-3513-407E-8F3D-6131A21FA1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722FF92-FDA0-4419-9B05-7905564C2791}"/>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5" name="Footer Placeholder 4">
            <a:extLst>
              <a:ext uri="{FF2B5EF4-FFF2-40B4-BE49-F238E27FC236}">
                <a16:creationId xmlns:a16="http://schemas.microsoft.com/office/drawing/2014/main" id="{AF5E2DE9-AD98-4768-909E-9EFFCCCB231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5F0EC30-B2C5-480C-B77B-D61D68C9BD39}"/>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239364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8871F8-3E44-4DF4-93BA-ED99275CCF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96ED8D3-3D22-4B96-ABC7-AFE0CB8040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4855461-4B15-4263-9301-72C84184A4F0}"/>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5" name="Footer Placeholder 4">
            <a:extLst>
              <a:ext uri="{FF2B5EF4-FFF2-40B4-BE49-F238E27FC236}">
                <a16:creationId xmlns:a16="http://schemas.microsoft.com/office/drawing/2014/main" id="{EA6A0B4B-5F4E-485E-84B4-8CC8595827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CAEB32-9239-4878-9907-49CA5CA7101A}"/>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132121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D31A-FC71-4AD5-8DC4-F45C96E6F6A5}"/>
              </a:ext>
            </a:extLst>
          </p:cNvPr>
          <p:cNvSpPr>
            <a:spLocks noGrp="1"/>
          </p:cNvSpPr>
          <p:nvPr>
            <p:ph type="title"/>
          </p:nvPr>
        </p:nvSpPr>
        <p:spPr>
          <a:xfrm>
            <a:off x="838200" y="365125"/>
            <a:ext cx="9353204" cy="1325563"/>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97F4266-B542-43F5-B636-21B74EB38829}"/>
              </a:ext>
            </a:extLst>
          </p:cNvPr>
          <p:cNvSpPr>
            <a:spLocks noGrp="1"/>
          </p:cNvSpPr>
          <p:nvPr>
            <p:ph idx="1"/>
          </p:nvPr>
        </p:nvSpPr>
        <p:spPr>
          <a:xfrm>
            <a:off x="838199" y="2053243"/>
            <a:ext cx="10857807" cy="41237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6D12A8B-42C4-48EA-9D77-C22E4986DC17}"/>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5" name="Footer Placeholder 4">
            <a:extLst>
              <a:ext uri="{FF2B5EF4-FFF2-40B4-BE49-F238E27FC236}">
                <a16:creationId xmlns:a16="http://schemas.microsoft.com/office/drawing/2014/main" id="{E75C5D77-21BC-4A14-876F-2418DA64EB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01BF19-4E53-434C-9225-79EA914B4716}"/>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1251661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6861-03EF-4164-83E5-5F6ADE6FAB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A93F0F4-411D-4DF1-A3E8-25733E4ED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F79F02C-7B37-4435-86D8-DCA06EC1D815}"/>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5" name="Footer Placeholder 4">
            <a:extLst>
              <a:ext uri="{FF2B5EF4-FFF2-40B4-BE49-F238E27FC236}">
                <a16:creationId xmlns:a16="http://schemas.microsoft.com/office/drawing/2014/main" id="{9BDBBAE9-8071-407E-94E7-64CE0C1CE3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D35012-15E1-40C9-9068-46F7BB161F81}"/>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409785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77D7-3048-4EE6-9EE1-C8217B2B3F1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CB91102-F81C-4DFC-A697-1CB8E0920C4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9661E37-2EC6-4DD2-BC94-2901A88727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02A3D5E-9045-4CCE-98D5-7B405CB077A8}"/>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6" name="Footer Placeholder 5">
            <a:extLst>
              <a:ext uri="{FF2B5EF4-FFF2-40B4-BE49-F238E27FC236}">
                <a16:creationId xmlns:a16="http://schemas.microsoft.com/office/drawing/2014/main" id="{22F82C88-1AEC-4939-B838-9B6B44C301F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54340B-B5B2-4898-9112-239D1EABFAC7}"/>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12197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8810-A29A-4F6D-8536-EF90C135A8C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DF69882-7AE5-46F8-A741-F5F87B1488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1374E9-24E6-49A9-838D-0250EC15B7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9F86610-E7D6-44F2-9457-F6B4FF8D18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A67CF1-63A5-4D22-98A9-B3D6CE4D34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A96C24F-1520-4E32-88AF-21B84208C29E}"/>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8" name="Footer Placeholder 7">
            <a:extLst>
              <a:ext uri="{FF2B5EF4-FFF2-40B4-BE49-F238E27FC236}">
                <a16:creationId xmlns:a16="http://schemas.microsoft.com/office/drawing/2014/main" id="{BCFCC8E2-D158-41A9-85E0-3224B754535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1D4C00A-0ACE-49FB-93BB-35A138B7BE00}"/>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242107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2105-A30D-4DB4-BFE6-A5D364C7ED1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7AAEE84-FE71-4BCC-A39A-217768E465FF}"/>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4" name="Footer Placeholder 3">
            <a:extLst>
              <a:ext uri="{FF2B5EF4-FFF2-40B4-BE49-F238E27FC236}">
                <a16:creationId xmlns:a16="http://schemas.microsoft.com/office/drawing/2014/main" id="{8CDF2229-EA2D-4523-99A4-F76F7516E30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2C9D6BD-7AD9-4DD9-84F7-93AA122934D9}"/>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3170848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2083B-FBA1-4FE6-8472-54A9A64832E2}"/>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3" name="Footer Placeholder 2">
            <a:extLst>
              <a:ext uri="{FF2B5EF4-FFF2-40B4-BE49-F238E27FC236}">
                <a16:creationId xmlns:a16="http://schemas.microsoft.com/office/drawing/2014/main" id="{C46C5909-A58B-4CAB-84AA-845725D86F8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722CC1F-BFED-4052-BF72-36F53A8F1649}"/>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2786928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CACC-AE0D-40AE-9C11-EC3065140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2F1CBC4-F4EA-4FE3-B0E1-EF5DEE22FA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4FB118F-A5FF-4B0C-9B59-BC6E024B2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F3BF37-4100-4DB5-889D-08FA654D22C4}"/>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6" name="Footer Placeholder 5">
            <a:extLst>
              <a:ext uri="{FF2B5EF4-FFF2-40B4-BE49-F238E27FC236}">
                <a16:creationId xmlns:a16="http://schemas.microsoft.com/office/drawing/2014/main" id="{2F5D27A0-FF8C-46BD-B28C-7C2CB040B08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3730AAF-91BB-46F3-9B4B-5CC7EC030338}"/>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2134477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E9F47-705F-41C3-8BA0-BA278386C8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2B14F7B-17EF-4BDB-92E5-0C476AEC74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CB0A1C8-5779-4257-94D2-AFBFBD463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8231DB-0993-4366-98D1-1F3ABD951DC9}"/>
              </a:ext>
            </a:extLst>
          </p:cNvPr>
          <p:cNvSpPr>
            <a:spLocks noGrp="1"/>
          </p:cNvSpPr>
          <p:nvPr>
            <p:ph type="dt" sz="half" idx="10"/>
          </p:nvPr>
        </p:nvSpPr>
        <p:spPr/>
        <p:txBody>
          <a:bodyPr/>
          <a:lstStyle/>
          <a:p>
            <a:fld id="{DFD5A62D-AE2F-4BA1-A1D5-3D544BE8F3B3}" type="datetimeFigureOut">
              <a:rPr lang="en-AU" smtClean="0"/>
              <a:t>6/02/2021</a:t>
            </a:fld>
            <a:endParaRPr lang="en-AU"/>
          </a:p>
        </p:txBody>
      </p:sp>
      <p:sp>
        <p:nvSpPr>
          <p:cNvPr id="6" name="Footer Placeholder 5">
            <a:extLst>
              <a:ext uri="{FF2B5EF4-FFF2-40B4-BE49-F238E27FC236}">
                <a16:creationId xmlns:a16="http://schemas.microsoft.com/office/drawing/2014/main" id="{27942B04-22C3-4495-86D1-D749932942B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24CF8B3-AFB4-4AC5-9260-A2DE3EF8A052}"/>
              </a:ext>
            </a:extLst>
          </p:cNvPr>
          <p:cNvSpPr>
            <a:spLocks noGrp="1"/>
          </p:cNvSpPr>
          <p:nvPr>
            <p:ph type="sldNum" sz="quarter" idx="12"/>
          </p:nvPr>
        </p:nvSpPr>
        <p:spPr/>
        <p:txBody>
          <a:bodyPr/>
          <a:lstStyle/>
          <a:p>
            <a:fld id="{A42890D9-C5A2-4C5C-9862-C132CEDE31E0}" type="slidenum">
              <a:rPr lang="en-AU" smtClean="0"/>
              <a:t>‹#›</a:t>
            </a:fld>
            <a:endParaRPr lang="en-AU"/>
          </a:p>
        </p:txBody>
      </p:sp>
    </p:spTree>
    <p:extLst>
      <p:ext uri="{BB962C8B-B14F-4D97-AF65-F5344CB8AC3E}">
        <p14:creationId xmlns:p14="http://schemas.microsoft.com/office/powerpoint/2010/main" val="2924502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AEA257-2E29-42B9-A4FE-E9292CB71242}"/>
              </a:ext>
            </a:extLst>
          </p:cNvPr>
          <p:cNvSpPr/>
          <p:nvPr userDrawn="1"/>
        </p:nvSpPr>
        <p:spPr>
          <a:xfrm>
            <a:off x="10130971" y="4836014"/>
            <a:ext cx="2061029" cy="202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laceholder 1">
            <a:extLst>
              <a:ext uri="{FF2B5EF4-FFF2-40B4-BE49-F238E27FC236}">
                <a16:creationId xmlns:a16="http://schemas.microsoft.com/office/drawing/2014/main" id="{22044BD9-4631-4279-A92C-4EE8D34FD3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70CC2DD-B245-463A-BC63-DCCB290ED9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80438A-F3FE-4F4A-AFA1-1FA908BBFA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5A62D-AE2F-4BA1-A1D5-3D544BE8F3B3}" type="datetimeFigureOut">
              <a:rPr lang="en-AU" smtClean="0"/>
              <a:t>6/02/2021</a:t>
            </a:fld>
            <a:endParaRPr lang="en-AU"/>
          </a:p>
        </p:txBody>
      </p:sp>
      <p:sp>
        <p:nvSpPr>
          <p:cNvPr id="5" name="Footer Placeholder 4">
            <a:extLst>
              <a:ext uri="{FF2B5EF4-FFF2-40B4-BE49-F238E27FC236}">
                <a16:creationId xmlns:a16="http://schemas.microsoft.com/office/drawing/2014/main" id="{FD03AF0B-3081-4143-882B-25FD583DAD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E8AD4F-2567-4607-B607-312785B23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890D9-C5A2-4C5C-9862-C132CEDE31E0}" type="slidenum">
              <a:rPr lang="en-AU" smtClean="0"/>
              <a:t>‹#›</a:t>
            </a:fld>
            <a:endParaRPr lang="en-AU"/>
          </a:p>
        </p:txBody>
      </p:sp>
      <p:sp>
        <p:nvSpPr>
          <p:cNvPr id="7" name="Rectangle 6">
            <a:extLst>
              <a:ext uri="{FF2B5EF4-FFF2-40B4-BE49-F238E27FC236}">
                <a16:creationId xmlns:a16="http://schemas.microsoft.com/office/drawing/2014/main" id="{EF1D9EFE-02B0-4733-8A19-FFFD20E7647B}"/>
              </a:ext>
            </a:extLst>
          </p:cNvPr>
          <p:cNvSpPr/>
          <p:nvPr userDrawn="1"/>
        </p:nvSpPr>
        <p:spPr>
          <a:xfrm>
            <a:off x="10823171" y="0"/>
            <a:ext cx="1368829" cy="8128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92EA4AA6-9791-4CE8-9163-8AAB998FA51A}"/>
              </a:ext>
            </a:extLst>
          </p:cNvPr>
          <p:cNvPicPr>
            <a:picLocks noChangeAspect="1"/>
          </p:cNvPicPr>
          <p:nvPr userDrawn="1"/>
        </p:nvPicPr>
        <p:blipFill>
          <a:blip r:embed="rId13"/>
          <a:stretch>
            <a:fillRect/>
          </a:stretch>
        </p:blipFill>
        <p:spPr>
          <a:xfrm>
            <a:off x="10333724" y="5011886"/>
            <a:ext cx="1699066" cy="1709589"/>
          </a:xfrm>
          <a:prstGeom prst="rect">
            <a:avLst/>
          </a:prstGeom>
        </p:spPr>
      </p:pic>
    </p:spTree>
    <p:extLst>
      <p:ext uri="{BB962C8B-B14F-4D97-AF65-F5344CB8AC3E}">
        <p14:creationId xmlns:p14="http://schemas.microsoft.com/office/powerpoint/2010/main" val="376135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8.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0815-6929-4D5F-824B-D98711A690FF}"/>
              </a:ext>
            </a:extLst>
          </p:cNvPr>
          <p:cNvSpPr>
            <a:spLocks noGrp="1"/>
          </p:cNvSpPr>
          <p:nvPr>
            <p:ph type="ctrTitle"/>
          </p:nvPr>
        </p:nvSpPr>
        <p:spPr>
          <a:xfrm>
            <a:off x="495300" y="1122363"/>
            <a:ext cx="9553575" cy="2387600"/>
          </a:xfrm>
        </p:spPr>
        <p:txBody>
          <a:bodyPr>
            <a:normAutofit fontScale="90000"/>
          </a:bodyPr>
          <a:lstStyle/>
          <a:p>
            <a:r>
              <a:rPr lang="en-AU" b="1" dirty="0" err="1"/>
              <a:t>Cenozoic</a:t>
            </a:r>
            <a:r>
              <a:rPr lang="en-AU" b="1" dirty="0"/>
              <a:t> affinity of the Gondwanan rocks of eastern Timor: evidence from geo-</a:t>
            </a:r>
            <a:r>
              <a:rPr lang="en-AU" b="1" dirty="0" err="1"/>
              <a:t>thermochronometry</a:t>
            </a:r>
            <a:endParaRPr lang="en-AU" dirty="0"/>
          </a:p>
        </p:txBody>
      </p:sp>
      <p:sp>
        <p:nvSpPr>
          <p:cNvPr id="3" name="Subtitle 2">
            <a:extLst>
              <a:ext uri="{FF2B5EF4-FFF2-40B4-BE49-F238E27FC236}">
                <a16:creationId xmlns:a16="http://schemas.microsoft.com/office/drawing/2014/main" id="{AEC56B2E-CF50-4CC2-838E-DE3B0D1A907A}"/>
              </a:ext>
            </a:extLst>
          </p:cNvPr>
          <p:cNvSpPr>
            <a:spLocks noGrp="1"/>
          </p:cNvSpPr>
          <p:nvPr>
            <p:ph type="subTitle" idx="1"/>
          </p:nvPr>
        </p:nvSpPr>
        <p:spPr>
          <a:xfrm>
            <a:off x="1229522" y="4807631"/>
            <a:ext cx="7014592" cy="1346426"/>
          </a:xfrm>
        </p:spPr>
        <p:txBody>
          <a:bodyPr>
            <a:normAutofit/>
          </a:bodyPr>
          <a:lstStyle/>
          <a:p>
            <a:r>
              <a:rPr lang="en-AU" b="1" dirty="0"/>
              <a:t>Brendan Duffy, </a:t>
            </a:r>
            <a:r>
              <a:rPr lang="en-AU" dirty="0"/>
              <a:t>Brian Lew, Kevin Boland, Barry Kohn, Erin Matchan, Roland Maas, David Dixon, </a:t>
            </a:r>
            <a:r>
              <a:rPr lang="en-AU" u="sng" dirty="0"/>
              <a:t>Lourenco Pedro</a:t>
            </a:r>
            <a:r>
              <a:rPr lang="en-AU" dirty="0"/>
              <a:t>, </a:t>
            </a:r>
            <a:r>
              <a:rPr lang="en-AU" u="sng" dirty="0"/>
              <a:t>Paulo de Carvalho</a:t>
            </a:r>
            <a:r>
              <a:rPr lang="en-AU" dirty="0"/>
              <a:t>, Mike Sandiford</a:t>
            </a:r>
          </a:p>
          <a:p>
            <a:endParaRPr lang="en-AU" dirty="0"/>
          </a:p>
        </p:txBody>
      </p:sp>
      <p:sp>
        <p:nvSpPr>
          <p:cNvPr id="5" name="TextBox 4">
            <a:extLst>
              <a:ext uri="{FF2B5EF4-FFF2-40B4-BE49-F238E27FC236}">
                <a16:creationId xmlns:a16="http://schemas.microsoft.com/office/drawing/2014/main" id="{A3512125-829A-43C7-B500-AD5909D4004B}"/>
              </a:ext>
            </a:extLst>
          </p:cNvPr>
          <p:cNvSpPr txBox="1"/>
          <p:nvPr/>
        </p:nvSpPr>
        <p:spPr>
          <a:xfrm>
            <a:off x="1009650" y="6049281"/>
            <a:ext cx="7791450" cy="646331"/>
          </a:xfrm>
          <a:prstGeom prst="rect">
            <a:avLst/>
          </a:prstGeom>
          <a:noFill/>
        </p:spPr>
        <p:txBody>
          <a:bodyPr wrap="square" rtlCol="0">
            <a:spAutoFit/>
          </a:bodyPr>
          <a:lstStyle/>
          <a:p>
            <a:pPr algn="ctr"/>
            <a:r>
              <a:rPr lang="en-AU" b="1" dirty="0">
                <a:effectLst>
                  <a:outerShdw blurRad="38100" dist="38100" dir="2700000" algn="tl">
                    <a:srgbClr val="000000">
                      <a:alpha val="43137"/>
                    </a:srgbClr>
                  </a:outerShdw>
                </a:effectLst>
              </a:rPr>
              <a:t>I acknowledge the valuable support of Timor Resources (especially Jan Hulse) and IPG (Timor-Leste geological survey)</a:t>
            </a:r>
          </a:p>
        </p:txBody>
      </p:sp>
    </p:spTree>
    <p:extLst>
      <p:ext uri="{BB962C8B-B14F-4D97-AF65-F5344CB8AC3E}">
        <p14:creationId xmlns:p14="http://schemas.microsoft.com/office/powerpoint/2010/main" val="1480545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90BF-8DD0-4CD8-A0EB-6BD60AFFE01D}"/>
              </a:ext>
            </a:extLst>
          </p:cNvPr>
          <p:cNvSpPr>
            <a:spLocks noGrp="1"/>
          </p:cNvSpPr>
          <p:nvPr>
            <p:ph type="title"/>
          </p:nvPr>
        </p:nvSpPr>
        <p:spPr>
          <a:xfrm>
            <a:off x="9560060" y="3766515"/>
            <a:ext cx="2631940" cy="1325563"/>
          </a:xfrm>
        </p:spPr>
        <p:txBody>
          <a:bodyPr>
            <a:noAutofit/>
          </a:bodyPr>
          <a:lstStyle/>
          <a:p>
            <a:r>
              <a:rPr lang="en-AU" sz="2800" baseline="30000" dirty="0"/>
              <a:t>40</a:t>
            </a:r>
            <a:r>
              <a:rPr lang="en-AU" sz="2800" dirty="0"/>
              <a:t>Ar/</a:t>
            </a:r>
            <a:r>
              <a:rPr lang="en-AU" sz="2800" baseline="30000" dirty="0"/>
              <a:t>39</a:t>
            </a:r>
            <a:r>
              <a:rPr lang="en-AU" sz="2800" dirty="0"/>
              <a:t>Ar dating of fault zone mica</a:t>
            </a:r>
          </a:p>
        </p:txBody>
      </p:sp>
      <p:pic>
        <p:nvPicPr>
          <p:cNvPr id="1026" name="Picture 1" descr="::Documents:UBC:University:Melbourne Masters:Timor Thesis:The Thesis:Figures - Thesis:TT-023 Ar-Ar Aliquote 3.jpg">
            <a:extLst>
              <a:ext uri="{FF2B5EF4-FFF2-40B4-BE49-F238E27FC236}">
                <a16:creationId xmlns:a16="http://schemas.microsoft.com/office/drawing/2014/main" id="{6E0BDDBB-DBFD-4BE9-8856-8219AFA3C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372"/>
            <a:ext cx="3269419" cy="2952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 descr="::Documents:UBC:University:Melbourne Masters:Timor Thesis:The Thesis:Figures - Thesis:TT-023 Ar-Ar Aliquote 5.jpg">
            <a:extLst>
              <a:ext uri="{FF2B5EF4-FFF2-40B4-BE49-F238E27FC236}">
                <a16:creationId xmlns:a16="http://schemas.microsoft.com/office/drawing/2014/main" id="{31686740-B65A-4963-A9EB-6E89445062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630" y="165372"/>
            <a:ext cx="3285985" cy="295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D5C2D90-5283-492A-B663-7FB43C7DD93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8" name="Picture 7" descr="Map&#10;&#10;Description generated with very high confidence">
            <a:extLst>
              <a:ext uri="{FF2B5EF4-FFF2-40B4-BE49-F238E27FC236}">
                <a16:creationId xmlns:a16="http://schemas.microsoft.com/office/drawing/2014/main" id="{5440A517-8C04-4BA4-8913-4925BF29A230}"/>
              </a:ext>
            </a:extLst>
          </p:cNvPr>
          <p:cNvPicPr>
            <a:picLocks noChangeAspect="1"/>
          </p:cNvPicPr>
          <p:nvPr/>
        </p:nvPicPr>
        <p:blipFill rotWithShape="1">
          <a:blip r:embed="rId5">
            <a:extLst>
              <a:ext uri="{28A0092B-C50C-407E-A947-70E740481C1C}">
                <a14:useLocalDpi xmlns:a14="http://schemas.microsoft.com/office/drawing/2010/main" val="0"/>
              </a:ext>
            </a:extLst>
          </a:blip>
          <a:srcRect l="2794" t="2489" r="26278" b="2730"/>
          <a:stretch/>
        </p:blipFill>
        <p:spPr>
          <a:xfrm>
            <a:off x="6020044" y="3577036"/>
            <a:ext cx="3308494" cy="3115592"/>
          </a:xfrm>
          <a:prstGeom prst="rect">
            <a:avLst/>
          </a:prstGeom>
        </p:spPr>
      </p:pic>
      <p:sp>
        <p:nvSpPr>
          <p:cNvPr id="6" name="Oval 5">
            <a:extLst>
              <a:ext uri="{FF2B5EF4-FFF2-40B4-BE49-F238E27FC236}">
                <a16:creationId xmlns:a16="http://schemas.microsoft.com/office/drawing/2014/main" id="{40291B14-2E7E-4BE2-BDBE-01927CCFB7C1}"/>
              </a:ext>
            </a:extLst>
          </p:cNvPr>
          <p:cNvSpPr/>
          <p:nvPr/>
        </p:nvSpPr>
        <p:spPr>
          <a:xfrm>
            <a:off x="6702836" y="4960705"/>
            <a:ext cx="108000" cy="108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C874E0D9-3F56-46EE-BE40-9A66BCF1FA7E}"/>
              </a:ext>
            </a:extLst>
          </p:cNvPr>
          <p:cNvPicPr>
            <a:picLocks noChangeAspect="1"/>
          </p:cNvPicPr>
          <p:nvPr/>
        </p:nvPicPr>
        <p:blipFill rotWithShape="1">
          <a:blip r:embed="rId6"/>
          <a:srcRect t="32219"/>
          <a:stretch/>
        </p:blipFill>
        <p:spPr>
          <a:xfrm>
            <a:off x="127868" y="3626296"/>
            <a:ext cx="5630417" cy="3115592"/>
          </a:xfrm>
          <a:prstGeom prst="rect">
            <a:avLst/>
          </a:prstGeom>
          <a:solidFill>
            <a:srgbClr val="0070C0"/>
          </a:solidFill>
        </p:spPr>
      </p:pic>
      <p:sp>
        <p:nvSpPr>
          <p:cNvPr id="10" name="TextBox 9">
            <a:extLst>
              <a:ext uri="{FF2B5EF4-FFF2-40B4-BE49-F238E27FC236}">
                <a16:creationId xmlns:a16="http://schemas.microsoft.com/office/drawing/2014/main" id="{536AB351-631B-468D-9422-414F01BBF0D7}"/>
              </a:ext>
            </a:extLst>
          </p:cNvPr>
          <p:cNvSpPr txBox="1"/>
          <p:nvPr/>
        </p:nvSpPr>
        <p:spPr>
          <a:xfrm>
            <a:off x="4205567" y="6023275"/>
            <a:ext cx="1321196" cy="369332"/>
          </a:xfrm>
          <a:prstGeom prst="rect">
            <a:avLst/>
          </a:prstGeom>
          <a:noFill/>
        </p:spPr>
        <p:txBody>
          <a:bodyPr wrap="none" rtlCol="0">
            <a:spAutoFit/>
          </a:bodyPr>
          <a:lstStyle/>
          <a:p>
            <a:r>
              <a:rPr lang="en-AU" dirty="0"/>
              <a:t>Harris, 2006</a:t>
            </a:r>
          </a:p>
        </p:txBody>
      </p:sp>
      <p:pic>
        <p:nvPicPr>
          <p:cNvPr id="3" name="Picture 2">
            <a:extLst>
              <a:ext uri="{FF2B5EF4-FFF2-40B4-BE49-F238E27FC236}">
                <a16:creationId xmlns:a16="http://schemas.microsoft.com/office/drawing/2014/main" id="{972285AB-8F45-4D43-895F-D543C341D5AA}"/>
              </a:ext>
            </a:extLst>
          </p:cNvPr>
          <p:cNvPicPr>
            <a:picLocks noChangeAspect="1"/>
          </p:cNvPicPr>
          <p:nvPr/>
        </p:nvPicPr>
        <p:blipFill rotWithShape="1">
          <a:blip r:embed="rId7"/>
          <a:srcRect l="7619" t="26759" r="42274" b="6149"/>
          <a:stretch/>
        </p:blipFill>
        <p:spPr>
          <a:xfrm>
            <a:off x="6513530" y="106494"/>
            <a:ext cx="3308495" cy="3322506"/>
          </a:xfrm>
          <a:prstGeom prst="rect">
            <a:avLst/>
          </a:prstGeom>
        </p:spPr>
      </p:pic>
    </p:spTree>
    <p:extLst>
      <p:ext uri="{BB962C8B-B14F-4D97-AF65-F5344CB8AC3E}">
        <p14:creationId xmlns:p14="http://schemas.microsoft.com/office/powerpoint/2010/main" val="60659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down)">
                                      <p:cBhvr>
                                        <p:cTn id="20" dur="500"/>
                                        <p:tgtEl>
                                          <p:spTgt spid="1026"/>
                                        </p:tgtEl>
                                      </p:cBhvr>
                                    </p:animEffect>
                                  </p:childTnLst>
                                </p:cTn>
                              </p:par>
                              <p:par>
                                <p:cTn id="21" presetID="22" presetClass="entr" presetSubtype="4" fill="hold" nodeType="withEffect">
                                  <p:stCondLst>
                                    <p:cond delay="0"/>
                                  </p:stCondLst>
                                  <p:childTnLst>
                                    <p:set>
                                      <p:cBhvr>
                                        <p:cTn id="22" dur="1" fill="hold">
                                          <p:stCondLst>
                                            <p:cond delay="0"/>
                                          </p:stCondLst>
                                        </p:cTn>
                                        <p:tgtEl>
                                          <p:spTgt spid="1025"/>
                                        </p:tgtEl>
                                        <p:attrNameLst>
                                          <p:attrName>style.visibility</p:attrName>
                                        </p:attrNameLst>
                                      </p:cBhvr>
                                      <p:to>
                                        <p:strVal val="visible"/>
                                      </p:to>
                                    </p:set>
                                    <p:animEffect transition="in" filter="wipe(down)">
                                      <p:cBhvr>
                                        <p:cTn id="23"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3AB6-6A40-41A8-B33E-243587859094}"/>
              </a:ext>
            </a:extLst>
          </p:cNvPr>
          <p:cNvSpPr>
            <a:spLocks noGrp="1"/>
          </p:cNvSpPr>
          <p:nvPr>
            <p:ph type="title"/>
          </p:nvPr>
        </p:nvSpPr>
        <p:spPr/>
        <p:txBody>
          <a:bodyPr/>
          <a:lstStyle/>
          <a:p>
            <a:r>
              <a:rPr lang="en-AU" dirty="0" err="1"/>
              <a:t>Zr</a:t>
            </a:r>
            <a:r>
              <a:rPr lang="en-AU" dirty="0"/>
              <a:t> and Ap U-Th/He ages</a:t>
            </a:r>
          </a:p>
        </p:txBody>
      </p:sp>
      <p:pic>
        <p:nvPicPr>
          <p:cNvPr id="4" name="Picture 3">
            <a:extLst>
              <a:ext uri="{FF2B5EF4-FFF2-40B4-BE49-F238E27FC236}">
                <a16:creationId xmlns:a16="http://schemas.microsoft.com/office/drawing/2014/main" id="{6AA21C6F-AA7F-434A-B3BE-946815BAD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31847" cy="6857999"/>
          </a:xfrm>
          <a:prstGeom prst="rect">
            <a:avLst/>
          </a:prstGeom>
        </p:spPr>
      </p:pic>
      <p:sp>
        <p:nvSpPr>
          <p:cNvPr id="3" name="Content Placeholder 2">
            <a:extLst>
              <a:ext uri="{FF2B5EF4-FFF2-40B4-BE49-F238E27FC236}">
                <a16:creationId xmlns:a16="http://schemas.microsoft.com/office/drawing/2014/main" id="{B0C01568-762E-497E-9DE7-029AFD6CD321}"/>
              </a:ext>
            </a:extLst>
          </p:cNvPr>
          <p:cNvSpPr>
            <a:spLocks noGrp="1"/>
          </p:cNvSpPr>
          <p:nvPr>
            <p:ph idx="1"/>
          </p:nvPr>
        </p:nvSpPr>
        <p:spPr>
          <a:xfrm>
            <a:off x="7285703" y="2053244"/>
            <a:ext cx="4410303" cy="2508924"/>
          </a:xfrm>
          <a:solidFill>
            <a:schemeClr val="bg1"/>
          </a:solidFill>
        </p:spPr>
        <p:txBody>
          <a:bodyPr>
            <a:normAutofit fontScale="92500" lnSpcReduction="10000"/>
          </a:bodyPr>
          <a:lstStyle/>
          <a:p>
            <a:r>
              <a:rPr lang="en-AU" dirty="0" err="1"/>
              <a:t>Zr</a:t>
            </a:r>
            <a:r>
              <a:rPr lang="en-AU" dirty="0"/>
              <a:t> (U-Th)/He ages are depositional/inherited in the south </a:t>
            </a:r>
          </a:p>
          <a:p>
            <a:pPr lvl="1"/>
            <a:r>
              <a:rPr lang="en-AU" dirty="0"/>
              <a:t>No </a:t>
            </a:r>
            <a:r>
              <a:rPr lang="en-AU" dirty="0" err="1"/>
              <a:t>overthrusting</a:t>
            </a:r>
            <a:endParaRPr lang="en-AU" dirty="0"/>
          </a:p>
          <a:p>
            <a:r>
              <a:rPr lang="en-AU" dirty="0"/>
              <a:t>Oligocene ages along the northern edge of the </a:t>
            </a:r>
            <a:r>
              <a:rPr lang="en-AU" dirty="0" err="1"/>
              <a:t>Lolotoi</a:t>
            </a:r>
            <a:endParaRPr lang="en-AU" dirty="0"/>
          </a:p>
          <a:p>
            <a:pPr lvl="1"/>
            <a:r>
              <a:rPr lang="en-AU" dirty="0"/>
              <a:t>Includes Park et al. zircons</a:t>
            </a:r>
          </a:p>
        </p:txBody>
      </p:sp>
      <p:sp>
        <p:nvSpPr>
          <p:cNvPr id="5" name="Rectangle 4">
            <a:extLst>
              <a:ext uri="{FF2B5EF4-FFF2-40B4-BE49-F238E27FC236}">
                <a16:creationId xmlns:a16="http://schemas.microsoft.com/office/drawing/2014/main" id="{35D5649E-A45B-4612-90D2-8C2CF98B3BE2}"/>
              </a:ext>
            </a:extLst>
          </p:cNvPr>
          <p:cNvSpPr/>
          <p:nvPr/>
        </p:nvSpPr>
        <p:spPr>
          <a:xfrm>
            <a:off x="602274" y="5993490"/>
            <a:ext cx="404812" cy="39993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70CDA5A4-7BC8-4FDC-8D9C-4426D2710444}"/>
              </a:ext>
            </a:extLst>
          </p:cNvPr>
          <p:cNvSpPr/>
          <p:nvPr/>
        </p:nvSpPr>
        <p:spPr>
          <a:xfrm>
            <a:off x="3193180" y="4919316"/>
            <a:ext cx="761999" cy="30499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13AE329-06CE-4F91-9BB6-7AABEC2B4C18}"/>
              </a:ext>
            </a:extLst>
          </p:cNvPr>
          <p:cNvSpPr/>
          <p:nvPr/>
        </p:nvSpPr>
        <p:spPr>
          <a:xfrm>
            <a:off x="4219513" y="3687825"/>
            <a:ext cx="533400" cy="3335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2D7E96A7-F4B0-47BE-A762-5A25663F81EA}"/>
              </a:ext>
            </a:extLst>
          </p:cNvPr>
          <p:cNvSpPr/>
          <p:nvPr/>
        </p:nvSpPr>
        <p:spPr>
          <a:xfrm>
            <a:off x="2897429" y="3124773"/>
            <a:ext cx="591502" cy="30422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8670E619-DA8D-4191-BDD5-8A3AE83644C2}"/>
              </a:ext>
            </a:extLst>
          </p:cNvPr>
          <p:cNvSpPr/>
          <p:nvPr/>
        </p:nvSpPr>
        <p:spPr>
          <a:xfrm>
            <a:off x="1007086" y="4802416"/>
            <a:ext cx="401385" cy="42189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E5FC426-99CA-44A2-88AA-D53DF258AF41}"/>
              </a:ext>
            </a:extLst>
          </p:cNvPr>
          <p:cNvSpPr/>
          <p:nvPr/>
        </p:nvSpPr>
        <p:spPr>
          <a:xfrm rot="1051432">
            <a:off x="1908554" y="3122512"/>
            <a:ext cx="4119716" cy="10848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8349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1" presetClass="exit"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460A-67C7-4C3E-AEBD-A9B7AE26B172}"/>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55E6114F-8B5C-4924-BE11-43CCCF24917B}"/>
              </a:ext>
            </a:extLst>
          </p:cNvPr>
          <p:cNvSpPr>
            <a:spLocks noGrp="1"/>
          </p:cNvSpPr>
          <p:nvPr>
            <p:ph idx="1"/>
          </p:nvPr>
        </p:nvSpPr>
        <p:spPr>
          <a:xfrm>
            <a:off x="7200000" y="1965007"/>
            <a:ext cx="4496006" cy="3397568"/>
          </a:xfrm>
        </p:spPr>
        <p:txBody>
          <a:bodyPr>
            <a:normAutofit fontScale="85000" lnSpcReduction="20000"/>
          </a:bodyPr>
          <a:lstStyle/>
          <a:p>
            <a:r>
              <a:rPr lang="en-AU" dirty="0"/>
              <a:t>Revival of Barber’s interpretation </a:t>
            </a:r>
          </a:p>
          <a:p>
            <a:pPr lvl="1"/>
            <a:r>
              <a:rPr lang="en-AU" dirty="0"/>
              <a:t>Rifted from Gondwana in Jurassic</a:t>
            </a:r>
          </a:p>
          <a:p>
            <a:pPr lvl="1"/>
            <a:r>
              <a:rPr lang="en-AU" dirty="0"/>
              <a:t>Accreted to </a:t>
            </a:r>
            <a:r>
              <a:rPr lang="en-AU" dirty="0" err="1"/>
              <a:t>Sundaland</a:t>
            </a:r>
            <a:r>
              <a:rPr lang="en-AU" dirty="0"/>
              <a:t> in Cretaceous</a:t>
            </a:r>
          </a:p>
          <a:p>
            <a:pPr lvl="1"/>
            <a:r>
              <a:rPr lang="en-AU" dirty="0"/>
              <a:t>Rifted in forearc in Eocene</a:t>
            </a:r>
          </a:p>
          <a:p>
            <a:pPr lvl="1"/>
            <a:r>
              <a:rPr lang="en-AU" dirty="0"/>
              <a:t>Reaccreted to Australia in Pliocene</a:t>
            </a:r>
          </a:p>
          <a:p>
            <a:pPr lvl="1"/>
            <a:r>
              <a:rPr lang="en-AU" dirty="0"/>
              <a:t>Likely that </a:t>
            </a:r>
            <a:r>
              <a:rPr lang="en-AU" dirty="0" err="1"/>
              <a:t>Supendi</a:t>
            </a:r>
            <a:r>
              <a:rPr lang="en-AU" dirty="0"/>
              <a:t> et al. 2020 forearc sliver is continuation of </a:t>
            </a:r>
            <a:r>
              <a:rPr lang="en-AU" dirty="0" err="1"/>
              <a:t>Bebe-Susu</a:t>
            </a:r>
            <a:r>
              <a:rPr lang="en-AU" dirty="0"/>
              <a:t> massif, sandwiched between two continental fragments</a:t>
            </a:r>
          </a:p>
        </p:txBody>
      </p:sp>
      <p:pic>
        <p:nvPicPr>
          <p:cNvPr id="4" name="Picture 3">
            <a:extLst>
              <a:ext uri="{FF2B5EF4-FFF2-40B4-BE49-F238E27FC236}">
                <a16:creationId xmlns:a16="http://schemas.microsoft.com/office/drawing/2014/main" id="{EDBD822D-303B-488D-8622-EDA3E8CF5D22}"/>
              </a:ext>
            </a:extLst>
          </p:cNvPr>
          <p:cNvPicPr>
            <a:picLocks noChangeAspect="1"/>
          </p:cNvPicPr>
          <p:nvPr/>
        </p:nvPicPr>
        <p:blipFill rotWithShape="1">
          <a:blip r:embed="rId3"/>
          <a:srcRect t="15078" b="70061"/>
          <a:stretch/>
        </p:blipFill>
        <p:spPr>
          <a:xfrm>
            <a:off x="0" y="90806"/>
            <a:ext cx="7200000" cy="1452886"/>
          </a:xfrm>
          <a:prstGeom prst="rect">
            <a:avLst/>
          </a:prstGeom>
        </p:spPr>
      </p:pic>
      <p:pic>
        <p:nvPicPr>
          <p:cNvPr id="5" name="Picture 4">
            <a:extLst>
              <a:ext uri="{FF2B5EF4-FFF2-40B4-BE49-F238E27FC236}">
                <a16:creationId xmlns:a16="http://schemas.microsoft.com/office/drawing/2014/main" id="{AE59C96B-BCB0-4552-977E-1B19FCF0CE23}"/>
              </a:ext>
            </a:extLst>
          </p:cNvPr>
          <p:cNvPicPr>
            <a:picLocks noChangeAspect="1"/>
          </p:cNvPicPr>
          <p:nvPr/>
        </p:nvPicPr>
        <p:blipFill rotWithShape="1">
          <a:blip r:embed="rId3"/>
          <a:srcRect t="47139" b="38000"/>
          <a:stretch/>
        </p:blipFill>
        <p:spPr>
          <a:xfrm>
            <a:off x="0" y="1570697"/>
            <a:ext cx="7200000" cy="1452886"/>
          </a:xfrm>
          <a:prstGeom prst="rect">
            <a:avLst/>
          </a:prstGeom>
        </p:spPr>
      </p:pic>
      <p:pic>
        <p:nvPicPr>
          <p:cNvPr id="6" name="Picture 5">
            <a:extLst>
              <a:ext uri="{FF2B5EF4-FFF2-40B4-BE49-F238E27FC236}">
                <a16:creationId xmlns:a16="http://schemas.microsoft.com/office/drawing/2014/main" id="{7096CEAF-E7A3-4FA7-B2EC-4167929A32D9}"/>
              </a:ext>
            </a:extLst>
          </p:cNvPr>
          <p:cNvPicPr>
            <a:picLocks noChangeAspect="1"/>
          </p:cNvPicPr>
          <p:nvPr/>
        </p:nvPicPr>
        <p:blipFill rotWithShape="1">
          <a:blip r:embed="rId3"/>
          <a:srcRect t="63078" b="22061"/>
          <a:stretch/>
        </p:blipFill>
        <p:spPr>
          <a:xfrm>
            <a:off x="0" y="3023583"/>
            <a:ext cx="7200000" cy="1452888"/>
          </a:xfrm>
          <a:prstGeom prst="rect">
            <a:avLst/>
          </a:prstGeom>
        </p:spPr>
      </p:pic>
      <p:pic>
        <p:nvPicPr>
          <p:cNvPr id="7" name="Picture 6">
            <a:extLst>
              <a:ext uri="{FF2B5EF4-FFF2-40B4-BE49-F238E27FC236}">
                <a16:creationId xmlns:a16="http://schemas.microsoft.com/office/drawing/2014/main" id="{31091C5D-6505-4DA3-9E9E-05838719018D}"/>
              </a:ext>
            </a:extLst>
          </p:cNvPr>
          <p:cNvPicPr>
            <a:picLocks noChangeAspect="1"/>
          </p:cNvPicPr>
          <p:nvPr/>
        </p:nvPicPr>
        <p:blipFill rotWithShape="1">
          <a:blip r:embed="rId3"/>
          <a:srcRect t="78463" b="-52"/>
          <a:stretch/>
        </p:blipFill>
        <p:spPr>
          <a:xfrm>
            <a:off x="0" y="4476469"/>
            <a:ext cx="7200000" cy="2110621"/>
          </a:xfrm>
          <a:prstGeom prst="rect">
            <a:avLst/>
          </a:prstGeom>
        </p:spPr>
      </p:pic>
      <p:sp>
        <p:nvSpPr>
          <p:cNvPr id="8" name="Freeform: Shape 7">
            <a:extLst>
              <a:ext uri="{FF2B5EF4-FFF2-40B4-BE49-F238E27FC236}">
                <a16:creationId xmlns:a16="http://schemas.microsoft.com/office/drawing/2014/main" id="{3D7C1ACF-047A-4935-B97E-CEF47439E464}"/>
              </a:ext>
            </a:extLst>
          </p:cNvPr>
          <p:cNvSpPr/>
          <p:nvPr/>
        </p:nvSpPr>
        <p:spPr>
          <a:xfrm>
            <a:off x="5121895" y="4839026"/>
            <a:ext cx="914400" cy="342900"/>
          </a:xfrm>
          <a:custGeom>
            <a:avLst/>
            <a:gdLst>
              <a:gd name="connsiteX0" fmla="*/ 795337 w 914400"/>
              <a:gd name="connsiteY0" fmla="*/ 0 h 342900"/>
              <a:gd name="connsiteX1" fmla="*/ 742950 w 914400"/>
              <a:gd name="connsiteY1" fmla="*/ 152400 h 342900"/>
              <a:gd name="connsiteX2" fmla="*/ 576262 w 914400"/>
              <a:gd name="connsiteY2" fmla="*/ 161925 h 342900"/>
              <a:gd name="connsiteX3" fmla="*/ 0 w 914400"/>
              <a:gd name="connsiteY3" fmla="*/ 314325 h 342900"/>
              <a:gd name="connsiteX4" fmla="*/ 152400 w 914400"/>
              <a:gd name="connsiteY4" fmla="*/ 342900 h 342900"/>
              <a:gd name="connsiteX5" fmla="*/ 571500 w 914400"/>
              <a:gd name="connsiteY5" fmla="*/ 219075 h 342900"/>
              <a:gd name="connsiteX6" fmla="*/ 828675 w 914400"/>
              <a:gd name="connsiteY6" fmla="*/ 209550 h 342900"/>
              <a:gd name="connsiteX7" fmla="*/ 914400 w 914400"/>
              <a:gd name="connsiteY7" fmla="*/ 142875 h 342900"/>
              <a:gd name="connsiteX8" fmla="*/ 795337 w 914400"/>
              <a:gd name="connsiteY8"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342900">
                <a:moveTo>
                  <a:pt x="795337" y="0"/>
                </a:moveTo>
                <a:lnTo>
                  <a:pt x="742950" y="152400"/>
                </a:lnTo>
                <a:lnTo>
                  <a:pt x="576262" y="161925"/>
                </a:lnTo>
                <a:lnTo>
                  <a:pt x="0" y="314325"/>
                </a:lnTo>
                <a:lnTo>
                  <a:pt x="152400" y="342900"/>
                </a:lnTo>
                <a:lnTo>
                  <a:pt x="571500" y="219075"/>
                </a:lnTo>
                <a:lnTo>
                  <a:pt x="828675" y="209550"/>
                </a:lnTo>
                <a:lnTo>
                  <a:pt x="914400" y="142875"/>
                </a:lnTo>
                <a:lnTo>
                  <a:pt x="795337" y="0"/>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461F01ED-E174-4F45-BC09-F7D7B997EA0B}"/>
              </a:ext>
            </a:extLst>
          </p:cNvPr>
          <p:cNvPicPr>
            <a:picLocks noChangeAspect="1"/>
          </p:cNvPicPr>
          <p:nvPr/>
        </p:nvPicPr>
        <p:blipFill>
          <a:blip r:embed="rId4"/>
          <a:stretch>
            <a:fillRect/>
          </a:stretch>
        </p:blipFill>
        <p:spPr>
          <a:xfrm>
            <a:off x="0" y="0"/>
            <a:ext cx="3852809" cy="6858000"/>
          </a:xfrm>
          <a:prstGeom prst="rect">
            <a:avLst/>
          </a:prstGeom>
        </p:spPr>
      </p:pic>
    </p:spTree>
    <p:extLst>
      <p:ext uri="{BB962C8B-B14F-4D97-AF65-F5344CB8AC3E}">
        <p14:creationId xmlns:p14="http://schemas.microsoft.com/office/powerpoint/2010/main" val="171436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 presetClass="exit" presetSubtype="0" fill="hold"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42" presetClass="path" presetSubtype="0" accel="50000" decel="50000" fill="hold" grpId="1" nodeType="withEffect">
                                  <p:stCondLst>
                                    <p:cond delay="0"/>
                                  </p:stCondLst>
                                  <p:childTnLst>
                                    <p:animMotion origin="layout" path="M -2.08333E-6 4.44444E-6 L 0.01354 0.025 " pathEditMode="relative" rAng="0" ptsTypes="AA">
                                      <p:cBhvr>
                                        <p:cTn id="45" dur="2000" fill="hold"/>
                                        <p:tgtEl>
                                          <p:spTgt spid="8"/>
                                        </p:tgtEl>
                                        <p:attrNameLst>
                                          <p:attrName>ppt_x</p:attrName>
                                          <p:attrName>ppt_y</p:attrName>
                                        </p:attrNameLst>
                                      </p:cBhvr>
                                      <p:rCtr x="677"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2E68B-FDD5-4BC1-B85A-C164264F71CC}"/>
              </a:ext>
            </a:extLst>
          </p:cNvPr>
          <p:cNvPicPr>
            <a:picLocks noChangeAspect="1"/>
          </p:cNvPicPr>
          <p:nvPr/>
        </p:nvPicPr>
        <p:blipFill>
          <a:blip r:embed="rId3"/>
          <a:stretch>
            <a:fillRect/>
          </a:stretch>
        </p:blipFill>
        <p:spPr>
          <a:xfrm>
            <a:off x="6096000" y="1995666"/>
            <a:ext cx="5934611" cy="4862334"/>
          </a:xfrm>
          <a:prstGeom prst="rect">
            <a:avLst/>
          </a:prstGeom>
        </p:spPr>
      </p:pic>
      <p:pic>
        <p:nvPicPr>
          <p:cNvPr id="5" name="Picture 4" descr="intro map..jpg">
            <a:extLst>
              <a:ext uri="{FF2B5EF4-FFF2-40B4-BE49-F238E27FC236}">
                <a16:creationId xmlns:a16="http://schemas.microsoft.com/office/drawing/2014/main" id="{1B6AC918-14BD-4033-B170-792D0F11ED25}"/>
              </a:ext>
            </a:extLst>
          </p:cNvPr>
          <p:cNvPicPr/>
          <p:nvPr/>
        </p:nvPicPr>
        <p:blipFill rotWithShape="1">
          <a:blip r:embed="rId4" cstate="print"/>
          <a:srcRect t="45193"/>
          <a:stretch/>
        </p:blipFill>
        <p:spPr>
          <a:xfrm>
            <a:off x="169423" y="186683"/>
            <a:ext cx="5806834" cy="4565876"/>
          </a:xfrm>
          <a:prstGeom prst="rect">
            <a:avLst/>
          </a:prstGeom>
        </p:spPr>
      </p:pic>
      <p:sp>
        <p:nvSpPr>
          <p:cNvPr id="6" name="Oval 5">
            <a:extLst>
              <a:ext uri="{FF2B5EF4-FFF2-40B4-BE49-F238E27FC236}">
                <a16:creationId xmlns:a16="http://schemas.microsoft.com/office/drawing/2014/main" id="{03F48F39-14CC-432E-98B6-4106B00AD9EF}"/>
              </a:ext>
            </a:extLst>
          </p:cNvPr>
          <p:cNvSpPr/>
          <p:nvPr/>
        </p:nvSpPr>
        <p:spPr>
          <a:xfrm>
            <a:off x="8870453" y="2429073"/>
            <a:ext cx="119743" cy="119743"/>
          </a:xfrm>
          <a:prstGeom prst="ellipse">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451A16AE-729D-46FE-B5E0-9C557EC92EDA}"/>
              </a:ext>
            </a:extLst>
          </p:cNvPr>
          <p:cNvSpPr txBox="1"/>
          <p:nvPr/>
        </p:nvSpPr>
        <p:spPr>
          <a:xfrm>
            <a:off x="9063305" y="2244407"/>
            <a:ext cx="2766014" cy="369332"/>
          </a:xfrm>
          <a:prstGeom prst="rect">
            <a:avLst/>
          </a:prstGeom>
          <a:solidFill>
            <a:schemeClr val="bg1"/>
          </a:solidFill>
        </p:spPr>
        <p:txBody>
          <a:bodyPr wrap="none" rtlCol="0">
            <a:spAutoFit/>
          </a:bodyPr>
          <a:lstStyle/>
          <a:p>
            <a:r>
              <a:rPr lang="en-AU" dirty="0"/>
              <a:t>&gt;40kyr (Langley et al. 2016)</a:t>
            </a:r>
          </a:p>
        </p:txBody>
      </p:sp>
      <p:sp>
        <p:nvSpPr>
          <p:cNvPr id="8" name="TextBox 7">
            <a:extLst>
              <a:ext uri="{FF2B5EF4-FFF2-40B4-BE49-F238E27FC236}">
                <a16:creationId xmlns:a16="http://schemas.microsoft.com/office/drawing/2014/main" id="{31FA9E91-6C2A-471C-8E1C-43847C7E3011}"/>
              </a:ext>
            </a:extLst>
          </p:cNvPr>
          <p:cNvSpPr txBox="1"/>
          <p:nvPr/>
        </p:nvSpPr>
        <p:spPr>
          <a:xfrm>
            <a:off x="6257962" y="5828266"/>
            <a:ext cx="1600566" cy="369332"/>
          </a:xfrm>
          <a:prstGeom prst="rect">
            <a:avLst/>
          </a:prstGeom>
          <a:solidFill>
            <a:schemeClr val="bg1"/>
          </a:solidFill>
        </p:spPr>
        <p:txBody>
          <a:bodyPr wrap="none" rtlCol="0">
            <a:spAutoFit/>
          </a:bodyPr>
          <a:lstStyle/>
          <a:p>
            <a:r>
              <a:rPr lang="en-AU" dirty="0"/>
              <a:t>Bird et al. 2018</a:t>
            </a:r>
          </a:p>
        </p:txBody>
      </p:sp>
      <p:sp>
        <p:nvSpPr>
          <p:cNvPr id="9" name="Title 8">
            <a:extLst>
              <a:ext uri="{FF2B5EF4-FFF2-40B4-BE49-F238E27FC236}">
                <a16:creationId xmlns:a16="http://schemas.microsoft.com/office/drawing/2014/main" id="{20ABB893-0FF2-440D-A37D-466582A62529}"/>
              </a:ext>
            </a:extLst>
          </p:cNvPr>
          <p:cNvSpPr>
            <a:spLocks noGrp="1"/>
          </p:cNvSpPr>
          <p:nvPr>
            <p:ph type="title"/>
          </p:nvPr>
        </p:nvSpPr>
        <p:spPr>
          <a:xfrm>
            <a:off x="6257962" y="365125"/>
            <a:ext cx="4351982" cy="1325563"/>
          </a:xfrm>
        </p:spPr>
        <p:txBody>
          <a:bodyPr>
            <a:noAutofit/>
          </a:bodyPr>
          <a:lstStyle/>
          <a:p>
            <a:r>
              <a:rPr lang="en-AU" sz="3600" dirty="0"/>
              <a:t>Importance of Timor’s paleogeography</a:t>
            </a:r>
          </a:p>
        </p:txBody>
      </p:sp>
      <p:sp>
        <p:nvSpPr>
          <p:cNvPr id="10" name="Content Placeholder 9">
            <a:extLst>
              <a:ext uri="{FF2B5EF4-FFF2-40B4-BE49-F238E27FC236}">
                <a16:creationId xmlns:a16="http://schemas.microsoft.com/office/drawing/2014/main" id="{418A85A3-B387-406F-94FD-C829357BAB03}"/>
              </a:ext>
            </a:extLst>
          </p:cNvPr>
          <p:cNvSpPr>
            <a:spLocks noGrp="1"/>
          </p:cNvSpPr>
          <p:nvPr>
            <p:ph idx="1"/>
          </p:nvPr>
        </p:nvSpPr>
        <p:spPr>
          <a:xfrm>
            <a:off x="336755" y="5227459"/>
            <a:ext cx="5759246" cy="1494379"/>
          </a:xfrm>
        </p:spPr>
        <p:txBody>
          <a:bodyPr>
            <a:normAutofit fontScale="77500" lnSpcReduction="20000"/>
          </a:bodyPr>
          <a:lstStyle/>
          <a:p>
            <a:r>
              <a:rPr lang="en-AU" dirty="0"/>
              <a:t>Bathymetric development of the maritime continent has controlled the Neogene Indonesian throughflow</a:t>
            </a:r>
          </a:p>
          <a:p>
            <a:r>
              <a:rPr lang="en-AU" dirty="0"/>
              <a:t>Also provided stepping stones for modern humans to reach Australia</a:t>
            </a:r>
          </a:p>
        </p:txBody>
      </p:sp>
    </p:spTree>
    <p:extLst>
      <p:ext uri="{BB962C8B-B14F-4D97-AF65-F5344CB8AC3E}">
        <p14:creationId xmlns:p14="http://schemas.microsoft.com/office/powerpoint/2010/main" val="19861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7C81-C431-46B9-AECA-22E373E1344B}"/>
              </a:ext>
            </a:extLst>
          </p:cNvPr>
          <p:cNvSpPr>
            <a:spLocks noGrp="1"/>
          </p:cNvSpPr>
          <p:nvPr>
            <p:ph type="title"/>
          </p:nvPr>
        </p:nvSpPr>
        <p:spPr>
          <a:xfrm>
            <a:off x="542109" y="220209"/>
            <a:ext cx="9353204" cy="1325563"/>
          </a:xfrm>
        </p:spPr>
        <p:txBody>
          <a:bodyPr/>
          <a:lstStyle/>
          <a:p>
            <a:r>
              <a:rPr lang="en-US" dirty="0"/>
              <a:t>The building blocks of Timor</a:t>
            </a:r>
            <a:endParaRPr lang="en-AU" dirty="0"/>
          </a:p>
        </p:txBody>
      </p:sp>
      <p:sp>
        <p:nvSpPr>
          <p:cNvPr id="6" name="TextBox 5">
            <a:extLst>
              <a:ext uri="{FF2B5EF4-FFF2-40B4-BE49-F238E27FC236}">
                <a16:creationId xmlns:a16="http://schemas.microsoft.com/office/drawing/2014/main" id="{D11338DA-865F-44EC-A7B6-87F10D1307CD}"/>
              </a:ext>
            </a:extLst>
          </p:cNvPr>
          <p:cNvSpPr txBox="1"/>
          <p:nvPr/>
        </p:nvSpPr>
        <p:spPr>
          <a:xfrm>
            <a:off x="201197" y="6397081"/>
            <a:ext cx="3476273" cy="369332"/>
          </a:xfrm>
          <a:prstGeom prst="rect">
            <a:avLst/>
          </a:prstGeom>
          <a:noFill/>
        </p:spPr>
        <p:txBody>
          <a:bodyPr wrap="none" rtlCol="0">
            <a:spAutoFit/>
          </a:bodyPr>
          <a:lstStyle/>
          <a:p>
            <a:r>
              <a:rPr lang="en-US" dirty="0"/>
              <a:t>Modified from Duffy et al. (2017)</a:t>
            </a:r>
            <a:endParaRPr lang="en-AU" dirty="0"/>
          </a:p>
        </p:txBody>
      </p:sp>
      <p:sp>
        <p:nvSpPr>
          <p:cNvPr id="7" name="Content Placeholder 6">
            <a:extLst>
              <a:ext uri="{FF2B5EF4-FFF2-40B4-BE49-F238E27FC236}">
                <a16:creationId xmlns:a16="http://schemas.microsoft.com/office/drawing/2014/main" id="{6ED3AB4C-894E-49E9-865B-9E9EFFDC2668}"/>
              </a:ext>
            </a:extLst>
          </p:cNvPr>
          <p:cNvSpPr>
            <a:spLocks noGrp="1"/>
          </p:cNvSpPr>
          <p:nvPr>
            <p:ph idx="1"/>
          </p:nvPr>
        </p:nvSpPr>
        <p:spPr>
          <a:xfrm>
            <a:off x="7718248" y="2021477"/>
            <a:ext cx="3621489" cy="3290751"/>
          </a:xfrm>
        </p:spPr>
        <p:txBody>
          <a:bodyPr vert="horz" lIns="91440" tIns="45720" rIns="91440" bIns="45720" rtlCol="0" anchor="t">
            <a:normAutofit fontScale="85000" lnSpcReduction="20000"/>
          </a:bodyPr>
          <a:lstStyle/>
          <a:p>
            <a:r>
              <a:rPr lang="en-US" dirty="0"/>
              <a:t>Gondwana – </a:t>
            </a:r>
          </a:p>
          <a:p>
            <a:pPr lvl="1"/>
            <a:r>
              <a:rPr lang="en-US" dirty="0"/>
              <a:t>Permian – Jurassic</a:t>
            </a:r>
          </a:p>
          <a:p>
            <a:pPr lvl="1"/>
            <a:r>
              <a:rPr lang="en-US" dirty="0" err="1"/>
              <a:t>Intracratonic</a:t>
            </a:r>
            <a:r>
              <a:rPr lang="en-US" dirty="0"/>
              <a:t> rift basins</a:t>
            </a:r>
          </a:p>
          <a:p>
            <a:pPr lvl="1"/>
            <a:r>
              <a:rPr lang="en-US" dirty="0"/>
              <a:t>Usually correlated with NW shelf (lower plate?)</a:t>
            </a:r>
          </a:p>
          <a:p>
            <a:endParaRPr lang="en-US" dirty="0"/>
          </a:p>
          <a:p>
            <a:r>
              <a:rPr lang="en-US" dirty="0"/>
              <a:t>Two [Three?] </a:t>
            </a:r>
            <a:r>
              <a:rPr lang="en-US" dirty="0" err="1"/>
              <a:t>met’c</a:t>
            </a:r>
            <a:r>
              <a:rPr lang="en-US" dirty="0"/>
              <a:t> complexes</a:t>
            </a:r>
          </a:p>
          <a:p>
            <a:pPr lvl="1"/>
            <a:r>
              <a:rPr lang="en-US" dirty="0"/>
              <a:t>Paleogene </a:t>
            </a:r>
            <a:r>
              <a:rPr lang="en-US" dirty="0" err="1"/>
              <a:t>Mutis</a:t>
            </a:r>
            <a:endParaRPr lang="en-US" dirty="0"/>
          </a:p>
          <a:p>
            <a:pPr lvl="1"/>
            <a:r>
              <a:rPr lang="en-US" dirty="0" err="1"/>
              <a:t>Lolotoi</a:t>
            </a:r>
            <a:r>
              <a:rPr lang="en-US" dirty="0"/>
              <a:t>?</a:t>
            </a:r>
          </a:p>
          <a:p>
            <a:pPr lvl="1"/>
            <a:endParaRPr lang="en-US" dirty="0"/>
          </a:p>
          <a:p>
            <a:endParaRPr lang="en-AU" dirty="0"/>
          </a:p>
        </p:txBody>
      </p:sp>
      <p:pic>
        <p:nvPicPr>
          <p:cNvPr id="11" name="Picture 10" descr="A close up of a map&#10;&#10;Description automatically generated">
            <a:extLst>
              <a:ext uri="{FF2B5EF4-FFF2-40B4-BE49-F238E27FC236}">
                <a16:creationId xmlns:a16="http://schemas.microsoft.com/office/drawing/2014/main" id="{D0289663-4CC1-428D-AD57-6C6540D4F3CE}"/>
              </a:ext>
            </a:extLst>
          </p:cNvPr>
          <p:cNvPicPr>
            <a:picLocks noChangeAspect="1"/>
          </p:cNvPicPr>
          <p:nvPr/>
        </p:nvPicPr>
        <p:blipFill>
          <a:blip r:embed="rId3"/>
          <a:stretch>
            <a:fillRect/>
          </a:stretch>
        </p:blipFill>
        <p:spPr>
          <a:xfrm>
            <a:off x="340535" y="1415755"/>
            <a:ext cx="7028071" cy="4680246"/>
          </a:xfrm>
          <a:prstGeom prst="rect">
            <a:avLst/>
          </a:prstGeom>
        </p:spPr>
      </p:pic>
    </p:spTree>
    <p:extLst>
      <p:ext uri="{BB962C8B-B14F-4D97-AF65-F5344CB8AC3E}">
        <p14:creationId xmlns:p14="http://schemas.microsoft.com/office/powerpoint/2010/main" val="3356616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4ACC-5378-4CF1-915E-DEB09A86BC9F}"/>
              </a:ext>
            </a:extLst>
          </p:cNvPr>
          <p:cNvSpPr>
            <a:spLocks noGrp="1"/>
          </p:cNvSpPr>
          <p:nvPr>
            <p:ph type="title"/>
          </p:nvPr>
        </p:nvSpPr>
        <p:spPr>
          <a:xfrm>
            <a:off x="838200" y="214402"/>
            <a:ext cx="10515600" cy="1325563"/>
          </a:xfrm>
        </p:spPr>
        <p:txBody>
          <a:bodyPr/>
          <a:lstStyle/>
          <a:p>
            <a:r>
              <a:rPr lang="en-AU" dirty="0"/>
              <a:t>Models for </a:t>
            </a:r>
            <a:r>
              <a:rPr lang="en-AU" dirty="0" err="1"/>
              <a:t>Lolotoi</a:t>
            </a:r>
            <a:r>
              <a:rPr lang="en-AU" dirty="0"/>
              <a:t>/</a:t>
            </a:r>
            <a:r>
              <a:rPr lang="en-AU" dirty="0" err="1"/>
              <a:t>Mutis</a:t>
            </a:r>
            <a:endParaRPr lang="en-AU" dirty="0"/>
          </a:p>
        </p:txBody>
      </p:sp>
      <p:sp>
        <p:nvSpPr>
          <p:cNvPr id="3" name="Content Placeholder 2">
            <a:extLst>
              <a:ext uri="{FF2B5EF4-FFF2-40B4-BE49-F238E27FC236}">
                <a16:creationId xmlns:a16="http://schemas.microsoft.com/office/drawing/2014/main" id="{2934688E-2214-4496-86BE-9A0993277934}"/>
              </a:ext>
            </a:extLst>
          </p:cNvPr>
          <p:cNvSpPr>
            <a:spLocks noGrp="1"/>
          </p:cNvSpPr>
          <p:nvPr>
            <p:ph idx="1"/>
          </p:nvPr>
        </p:nvSpPr>
        <p:spPr>
          <a:xfrm>
            <a:off x="838199" y="1184366"/>
            <a:ext cx="9301481" cy="4992596"/>
          </a:xfrm>
        </p:spPr>
        <p:txBody>
          <a:bodyPr>
            <a:normAutofit/>
          </a:bodyPr>
          <a:lstStyle/>
          <a:p>
            <a:r>
              <a:rPr lang="en-US" sz="2400" dirty="0"/>
              <a:t>must account for the observed structural and stratigraphic relationships and radiometric ages of the various units</a:t>
            </a:r>
          </a:p>
          <a:p>
            <a:pPr marL="0" indent="0">
              <a:buNone/>
            </a:pPr>
            <a:endParaRPr lang="en-AU" sz="2000" dirty="0"/>
          </a:p>
          <a:p>
            <a:pPr marL="457200" lvl="1" indent="0">
              <a:buNone/>
            </a:pPr>
            <a:endParaRPr lang="en-AU" sz="2000" dirty="0"/>
          </a:p>
          <a:p>
            <a:pPr lvl="1"/>
            <a:endParaRPr lang="en-AU" sz="2000" dirty="0"/>
          </a:p>
          <a:p>
            <a:pPr lvl="1"/>
            <a:endParaRPr lang="en-AU" sz="2000" dirty="0"/>
          </a:p>
          <a:p>
            <a:pPr lvl="1"/>
            <a:endParaRPr lang="en-AU" sz="2000" dirty="0"/>
          </a:p>
          <a:p>
            <a:pPr lvl="1"/>
            <a:endParaRPr lang="en-AU" sz="2000" dirty="0"/>
          </a:p>
          <a:p>
            <a:pPr lvl="1"/>
            <a:endParaRPr lang="en-AU" sz="2000" dirty="0"/>
          </a:p>
          <a:p>
            <a:pPr lvl="1"/>
            <a:endParaRPr lang="en-AU" sz="2000" dirty="0"/>
          </a:p>
          <a:p>
            <a:endParaRPr lang="en-AU" sz="2400" dirty="0"/>
          </a:p>
          <a:p>
            <a:pPr lvl="1"/>
            <a:r>
              <a:rPr lang="en-AU" dirty="0"/>
              <a:t>Allochthonous upper plate crust (Harris and others)</a:t>
            </a:r>
          </a:p>
        </p:txBody>
      </p:sp>
      <p:pic>
        <p:nvPicPr>
          <p:cNvPr id="6" name="Content Placeholder 8">
            <a:extLst>
              <a:ext uri="{FF2B5EF4-FFF2-40B4-BE49-F238E27FC236}">
                <a16:creationId xmlns:a16="http://schemas.microsoft.com/office/drawing/2014/main" id="{98B49D2C-E422-4AF9-800A-0F005B53CC2E}"/>
              </a:ext>
            </a:extLst>
          </p:cNvPr>
          <p:cNvPicPr>
            <a:picLocks noChangeAspect="1"/>
          </p:cNvPicPr>
          <p:nvPr/>
        </p:nvPicPr>
        <p:blipFill rotWithShape="1">
          <a:blip r:embed="rId3"/>
          <a:srcRect t="5817" b="2926"/>
          <a:stretch/>
        </p:blipFill>
        <p:spPr>
          <a:xfrm>
            <a:off x="495995" y="2193476"/>
            <a:ext cx="10857806" cy="2814546"/>
          </a:xfrm>
          <a:prstGeom prst="rect">
            <a:avLst/>
          </a:prstGeom>
        </p:spPr>
      </p:pic>
      <p:sp>
        <p:nvSpPr>
          <p:cNvPr id="5" name="Rectangle 4">
            <a:extLst>
              <a:ext uri="{FF2B5EF4-FFF2-40B4-BE49-F238E27FC236}">
                <a16:creationId xmlns:a16="http://schemas.microsoft.com/office/drawing/2014/main" id="{AFCA65AF-E9E7-4819-958A-AB0131C8DDB2}"/>
              </a:ext>
            </a:extLst>
          </p:cNvPr>
          <p:cNvSpPr/>
          <p:nvPr/>
        </p:nvSpPr>
        <p:spPr>
          <a:xfrm>
            <a:off x="495994" y="5815220"/>
            <a:ext cx="6096000" cy="954107"/>
          </a:xfrm>
          <a:prstGeom prst="rect">
            <a:avLst/>
          </a:prstGeom>
        </p:spPr>
        <p:txBody>
          <a:bodyPr>
            <a:spAutoFit/>
          </a:bodyPr>
          <a:lstStyle/>
          <a:p>
            <a:pPr marL="1428750" lvl="2" indent="-514350">
              <a:buFont typeface="+mj-lt"/>
              <a:buAutoNum type="arabicPeriod"/>
            </a:pPr>
            <a:r>
              <a:rPr lang="en-US" sz="1400" dirty="0"/>
              <a:t>Jurassic-Neogene U-Pb zircon ages of </a:t>
            </a:r>
            <a:r>
              <a:rPr lang="en-US" sz="1400" dirty="0" err="1"/>
              <a:t>prototliths</a:t>
            </a:r>
            <a:endParaRPr lang="en-US" sz="1400" dirty="0"/>
          </a:p>
          <a:p>
            <a:pPr marL="1428750" lvl="2" indent="-514350">
              <a:buFont typeface="+mj-lt"/>
              <a:buAutoNum type="arabicPeriod"/>
            </a:pPr>
            <a:r>
              <a:rPr lang="en-US" sz="1400" dirty="0"/>
              <a:t>a thermal history incompatible with NW shelf</a:t>
            </a:r>
          </a:p>
          <a:p>
            <a:pPr marL="1428750" lvl="2" indent="-514350">
              <a:buFont typeface="+mj-lt"/>
              <a:buAutoNum type="arabicPeriod"/>
            </a:pPr>
            <a:r>
              <a:rPr lang="en-US" sz="1400" dirty="0"/>
              <a:t>correlation of the Gondwana sequence with the NW shelf</a:t>
            </a:r>
            <a:endParaRPr lang="en-AU" sz="1400" dirty="0"/>
          </a:p>
          <a:p>
            <a:pPr marL="1428750" lvl="2" indent="-514350">
              <a:buFont typeface="+mj-lt"/>
              <a:buAutoNum type="arabicPeriod"/>
            </a:pPr>
            <a:r>
              <a:rPr lang="en-US" sz="1400" dirty="0"/>
              <a:t>limited structural mapping</a:t>
            </a:r>
          </a:p>
        </p:txBody>
      </p:sp>
      <p:sp>
        <p:nvSpPr>
          <p:cNvPr id="4" name="TextBox 3">
            <a:extLst>
              <a:ext uri="{FF2B5EF4-FFF2-40B4-BE49-F238E27FC236}">
                <a16:creationId xmlns:a16="http://schemas.microsoft.com/office/drawing/2014/main" id="{1DB5267B-831D-4F78-AC16-7608E6FCA229}"/>
              </a:ext>
            </a:extLst>
          </p:cNvPr>
          <p:cNvSpPr txBox="1"/>
          <p:nvPr/>
        </p:nvSpPr>
        <p:spPr>
          <a:xfrm>
            <a:off x="1153904" y="1906549"/>
            <a:ext cx="4576509" cy="369332"/>
          </a:xfrm>
          <a:prstGeom prst="rect">
            <a:avLst/>
          </a:prstGeom>
          <a:solidFill>
            <a:srgbClr val="FFFF00"/>
          </a:solidFill>
        </p:spPr>
        <p:txBody>
          <a:bodyPr wrap="none" rtlCol="0">
            <a:spAutoFit/>
          </a:bodyPr>
          <a:lstStyle/>
          <a:p>
            <a:r>
              <a:rPr lang="en-AU" dirty="0"/>
              <a:t>Eocene metamorphism of Cretaceous protolith</a:t>
            </a:r>
          </a:p>
        </p:txBody>
      </p:sp>
      <p:sp>
        <p:nvSpPr>
          <p:cNvPr id="8" name="TextBox 7">
            <a:extLst>
              <a:ext uri="{FF2B5EF4-FFF2-40B4-BE49-F238E27FC236}">
                <a16:creationId xmlns:a16="http://schemas.microsoft.com/office/drawing/2014/main" id="{AD7E1139-CE6F-465F-B542-F9F4318E647E}"/>
              </a:ext>
            </a:extLst>
          </p:cNvPr>
          <p:cNvSpPr txBox="1"/>
          <p:nvPr/>
        </p:nvSpPr>
        <p:spPr>
          <a:xfrm>
            <a:off x="8280348" y="1906549"/>
            <a:ext cx="2358146" cy="369332"/>
          </a:xfrm>
          <a:prstGeom prst="rect">
            <a:avLst/>
          </a:prstGeom>
          <a:solidFill>
            <a:srgbClr val="FFC000"/>
          </a:solidFill>
        </p:spPr>
        <p:txBody>
          <a:bodyPr wrap="none" rtlCol="0">
            <a:spAutoFit/>
          </a:bodyPr>
          <a:lstStyle/>
          <a:p>
            <a:r>
              <a:rPr lang="en-AU" strike="sngStrike" dirty="0"/>
              <a:t>Eocene metamorphism</a:t>
            </a:r>
          </a:p>
        </p:txBody>
      </p:sp>
    </p:spTree>
    <p:extLst>
      <p:ext uri="{BB962C8B-B14F-4D97-AF65-F5344CB8AC3E}">
        <p14:creationId xmlns:p14="http://schemas.microsoft.com/office/powerpoint/2010/main" val="185019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4ACC-5378-4CF1-915E-DEB09A86BC9F}"/>
              </a:ext>
            </a:extLst>
          </p:cNvPr>
          <p:cNvSpPr>
            <a:spLocks noGrp="1"/>
          </p:cNvSpPr>
          <p:nvPr>
            <p:ph type="title"/>
          </p:nvPr>
        </p:nvSpPr>
        <p:spPr>
          <a:xfrm>
            <a:off x="838200" y="214402"/>
            <a:ext cx="10515600" cy="1325563"/>
          </a:xfrm>
        </p:spPr>
        <p:txBody>
          <a:bodyPr/>
          <a:lstStyle/>
          <a:p>
            <a:r>
              <a:rPr lang="en-AU" dirty="0"/>
              <a:t>Models for </a:t>
            </a:r>
            <a:r>
              <a:rPr lang="en-AU" dirty="0" err="1"/>
              <a:t>Lolotoi</a:t>
            </a:r>
            <a:r>
              <a:rPr lang="en-AU" dirty="0"/>
              <a:t>/</a:t>
            </a:r>
            <a:r>
              <a:rPr lang="en-AU" dirty="0" err="1"/>
              <a:t>Mutis</a:t>
            </a:r>
            <a:endParaRPr lang="en-AU" dirty="0"/>
          </a:p>
        </p:txBody>
      </p:sp>
      <p:sp>
        <p:nvSpPr>
          <p:cNvPr id="3" name="Content Placeholder 2">
            <a:extLst>
              <a:ext uri="{FF2B5EF4-FFF2-40B4-BE49-F238E27FC236}">
                <a16:creationId xmlns:a16="http://schemas.microsoft.com/office/drawing/2014/main" id="{2934688E-2214-4496-86BE-9A0993277934}"/>
              </a:ext>
            </a:extLst>
          </p:cNvPr>
          <p:cNvSpPr>
            <a:spLocks noGrp="1"/>
          </p:cNvSpPr>
          <p:nvPr>
            <p:ph idx="1"/>
          </p:nvPr>
        </p:nvSpPr>
        <p:spPr>
          <a:xfrm>
            <a:off x="838199" y="1184366"/>
            <a:ext cx="9461501" cy="4992596"/>
          </a:xfrm>
        </p:spPr>
        <p:txBody>
          <a:bodyPr>
            <a:normAutofit/>
          </a:bodyPr>
          <a:lstStyle/>
          <a:p>
            <a:r>
              <a:rPr lang="en-US" sz="2400" dirty="0"/>
              <a:t>must account for the observed structural and stratigraphic relationships and radiometric ages of the various units</a:t>
            </a:r>
          </a:p>
          <a:p>
            <a:pPr marL="0" indent="0">
              <a:buNone/>
            </a:pPr>
            <a:endParaRPr lang="en-AU" sz="2000" dirty="0"/>
          </a:p>
          <a:p>
            <a:pPr marL="457200" lvl="1" indent="0">
              <a:buNone/>
            </a:pPr>
            <a:endParaRPr lang="en-AU" sz="2000" dirty="0"/>
          </a:p>
          <a:p>
            <a:pPr lvl="1"/>
            <a:endParaRPr lang="en-AU" sz="2000" dirty="0"/>
          </a:p>
          <a:p>
            <a:pPr lvl="1"/>
            <a:endParaRPr lang="en-AU" sz="2000" dirty="0"/>
          </a:p>
          <a:p>
            <a:pPr lvl="1"/>
            <a:endParaRPr lang="en-AU" sz="2000" dirty="0"/>
          </a:p>
          <a:p>
            <a:pPr lvl="1"/>
            <a:endParaRPr lang="en-AU" sz="2000" dirty="0"/>
          </a:p>
          <a:p>
            <a:pPr lvl="1"/>
            <a:endParaRPr lang="en-AU" sz="2000" dirty="0"/>
          </a:p>
          <a:p>
            <a:pPr lvl="1"/>
            <a:endParaRPr lang="en-AU" sz="2000" dirty="0"/>
          </a:p>
          <a:p>
            <a:endParaRPr lang="en-AU" sz="2400" dirty="0"/>
          </a:p>
          <a:p>
            <a:pPr lvl="1"/>
            <a:r>
              <a:rPr lang="en-AU" dirty="0"/>
              <a:t>Autochthonous lower plate (primarily led by Charlton)</a:t>
            </a:r>
          </a:p>
        </p:txBody>
      </p:sp>
      <p:pic>
        <p:nvPicPr>
          <p:cNvPr id="4" name="Picture 3">
            <a:extLst>
              <a:ext uri="{FF2B5EF4-FFF2-40B4-BE49-F238E27FC236}">
                <a16:creationId xmlns:a16="http://schemas.microsoft.com/office/drawing/2014/main" id="{906D6300-1D4B-CE43-BD55-8A01F6285EB0}"/>
              </a:ext>
            </a:extLst>
          </p:cNvPr>
          <p:cNvPicPr>
            <a:picLocks noChangeAspect="1"/>
          </p:cNvPicPr>
          <p:nvPr/>
        </p:nvPicPr>
        <p:blipFill rotWithShape="1">
          <a:blip r:embed="rId3"/>
          <a:srcRect l="366" t="867" r="645" b="670"/>
          <a:stretch/>
        </p:blipFill>
        <p:spPr>
          <a:xfrm>
            <a:off x="878306" y="2090812"/>
            <a:ext cx="10409129" cy="2880985"/>
          </a:xfrm>
          <a:prstGeom prst="rect">
            <a:avLst/>
          </a:prstGeom>
        </p:spPr>
      </p:pic>
      <p:sp>
        <p:nvSpPr>
          <p:cNvPr id="9" name="TextBox 8">
            <a:extLst>
              <a:ext uri="{FF2B5EF4-FFF2-40B4-BE49-F238E27FC236}">
                <a16:creationId xmlns:a16="http://schemas.microsoft.com/office/drawing/2014/main" id="{23B135F2-12D2-6843-8478-01A262237BBB}"/>
              </a:ext>
            </a:extLst>
          </p:cNvPr>
          <p:cNvSpPr txBox="1"/>
          <p:nvPr/>
        </p:nvSpPr>
        <p:spPr>
          <a:xfrm>
            <a:off x="9728283" y="4602465"/>
            <a:ext cx="1787669" cy="369332"/>
          </a:xfrm>
          <a:prstGeom prst="rect">
            <a:avLst/>
          </a:prstGeom>
          <a:noFill/>
        </p:spPr>
        <p:txBody>
          <a:bodyPr wrap="none" rtlCol="0">
            <a:spAutoFit/>
          </a:bodyPr>
          <a:lstStyle/>
          <a:p>
            <a:r>
              <a:rPr lang="en-US" dirty="0"/>
              <a:t>(Charlton 2002)</a:t>
            </a:r>
          </a:p>
        </p:txBody>
      </p:sp>
      <p:sp>
        <p:nvSpPr>
          <p:cNvPr id="10" name="Rectangle 9">
            <a:extLst>
              <a:ext uri="{FF2B5EF4-FFF2-40B4-BE49-F238E27FC236}">
                <a16:creationId xmlns:a16="http://schemas.microsoft.com/office/drawing/2014/main" id="{FBB254DD-CAD8-40EA-8CB8-BE417B80270E}"/>
              </a:ext>
            </a:extLst>
          </p:cNvPr>
          <p:cNvSpPr/>
          <p:nvPr/>
        </p:nvSpPr>
        <p:spPr>
          <a:xfrm>
            <a:off x="495994" y="5815220"/>
            <a:ext cx="6692206" cy="738664"/>
          </a:xfrm>
          <a:prstGeom prst="rect">
            <a:avLst/>
          </a:prstGeom>
        </p:spPr>
        <p:txBody>
          <a:bodyPr wrap="square">
            <a:spAutoFit/>
          </a:bodyPr>
          <a:lstStyle/>
          <a:p>
            <a:pPr marL="1428750" lvl="2" indent="-514350">
              <a:buFont typeface="+mj-lt"/>
              <a:buAutoNum type="arabicPeriod"/>
            </a:pPr>
            <a:r>
              <a:rPr lang="en-US" sz="1400" dirty="0"/>
              <a:t>limited structural mapping</a:t>
            </a:r>
          </a:p>
          <a:p>
            <a:pPr marL="1428750" lvl="2" indent="-514350">
              <a:buFont typeface="+mj-lt"/>
              <a:buAutoNum type="arabicPeriod"/>
            </a:pPr>
            <a:r>
              <a:rPr lang="en-US" sz="1400" dirty="0"/>
              <a:t>Interpretation of the </a:t>
            </a:r>
            <a:r>
              <a:rPr lang="en-US" sz="1400" dirty="0" err="1"/>
              <a:t>Lolotoi</a:t>
            </a:r>
            <a:r>
              <a:rPr lang="en-US" sz="1400" dirty="0"/>
              <a:t> as being overlain by Permian rocks</a:t>
            </a:r>
          </a:p>
          <a:p>
            <a:pPr marL="1428750" lvl="2" indent="-514350">
              <a:buFont typeface="+mj-lt"/>
              <a:buAutoNum type="arabicPeriod"/>
            </a:pPr>
            <a:r>
              <a:rPr lang="en-US" sz="1400" dirty="0"/>
              <a:t>Disregard for geochronology and thermal history</a:t>
            </a:r>
            <a:endParaRPr lang="en-AU" dirty="0"/>
          </a:p>
        </p:txBody>
      </p:sp>
      <p:sp>
        <p:nvSpPr>
          <p:cNvPr id="5" name="Rectangle 4">
            <a:extLst>
              <a:ext uri="{FF2B5EF4-FFF2-40B4-BE49-F238E27FC236}">
                <a16:creationId xmlns:a16="http://schemas.microsoft.com/office/drawing/2014/main" id="{BDEA0B34-AFF5-4599-B1DB-F3D177C8B358}"/>
              </a:ext>
            </a:extLst>
          </p:cNvPr>
          <p:cNvSpPr/>
          <p:nvPr/>
        </p:nvSpPr>
        <p:spPr>
          <a:xfrm>
            <a:off x="7188200" y="2679700"/>
            <a:ext cx="673100" cy="393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8916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FAC6-7D12-458E-80F5-79AC347DBDFF}"/>
              </a:ext>
            </a:extLst>
          </p:cNvPr>
          <p:cNvSpPr>
            <a:spLocks noGrp="1"/>
          </p:cNvSpPr>
          <p:nvPr>
            <p:ph type="title"/>
          </p:nvPr>
        </p:nvSpPr>
        <p:spPr>
          <a:xfrm>
            <a:off x="6357257" y="681038"/>
            <a:ext cx="4348843" cy="1009650"/>
          </a:xfrm>
        </p:spPr>
        <p:txBody>
          <a:bodyPr>
            <a:normAutofit fontScale="90000"/>
          </a:bodyPr>
          <a:lstStyle/>
          <a:p>
            <a:r>
              <a:rPr lang="en-AU" dirty="0"/>
              <a:t>Structural position?</a:t>
            </a:r>
          </a:p>
        </p:txBody>
      </p:sp>
      <p:sp>
        <p:nvSpPr>
          <p:cNvPr id="10" name="Content Placeholder 9">
            <a:extLst>
              <a:ext uri="{FF2B5EF4-FFF2-40B4-BE49-F238E27FC236}">
                <a16:creationId xmlns:a16="http://schemas.microsoft.com/office/drawing/2014/main" id="{B1947AE4-B04B-4C24-B484-11A286446513}"/>
              </a:ext>
            </a:extLst>
          </p:cNvPr>
          <p:cNvSpPr>
            <a:spLocks noGrp="1"/>
          </p:cNvSpPr>
          <p:nvPr>
            <p:ph idx="1"/>
          </p:nvPr>
        </p:nvSpPr>
        <p:spPr/>
        <p:txBody>
          <a:bodyPr/>
          <a:lstStyle/>
          <a:p>
            <a:r>
              <a:rPr lang="en-AU" dirty="0"/>
              <a:t> </a:t>
            </a:r>
          </a:p>
        </p:txBody>
      </p:sp>
      <p:pic>
        <p:nvPicPr>
          <p:cNvPr id="14" name="Picture 13" descr="Map&#10;&#10;Description generated with very high confidence">
            <a:extLst>
              <a:ext uri="{FF2B5EF4-FFF2-40B4-BE49-F238E27FC236}">
                <a16:creationId xmlns:a16="http://schemas.microsoft.com/office/drawing/2014/main" id="{66944CFA-5327-4536-B8D4-FA5DDFBA5F69}"/>
              </a:ext>
            </a:extLst>
          </p:cNvPr>
          <p:cNvPicPr>
            <a:picLocks noChangeAspect="1"/>
          </p:cNvPicPr>
          <p:nvPr/>
        </p:nvPicPr>
        <p:blipFill rotWithShape="1">
          <a:blip r:embed="rId3">
            <a:extLst>
              <a:ext uri="{28A0092B-C50C-407E-A947-70E740481C1C}">
                <a14:useLocalDpi xmlns:a14="http://schemas.microsoft.com/office/drawing/2010/main" val="0"/>
              </a:ext>
            </a:extLst>
          </a:blip>
          <a:srcRect r="25817"/>
          <a:stretch/>
        </p:blipFill>
        <p:spPr>
          <a:xfrm>
            <a:off x="-145140" y="361719"/>
            <a:ext cx="6502397" cy="6176962"/>
          </a:xfrm>
          <a:prstGeom prst="rect">
            <a:avLst/>
          </a:prstGeom>
        </p:spPr>
      </p:pic>
      <p:pic>
        <p:nvPicPr>
          <p:cNvPr id="5" name="Picture 4" descr="A picture containing outdoor, standing&#10;&#10;Description automatically generated">
            <a:extLst>
              <a:ext uri="{FF2B5EF4-FFF2-40B4-BE49-F238E27FC236}">
                <a16:creationId xmlns:a16="http://schemas.microsoft.com/office/drawing/2014/main" id="{23FA9AF0-B7F0-44E5-B128-D799D7BC6D3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2389739"/>
            <a:ext cx="6252145" cy="4472988"/>
          </a:xfrm>
          <a:prstGeom prst="rect">
            <a:avLst/>
          </a:prstGeom>
        </p:spPr>
      </p:pic>
      <p:sp>
        <p:nvSpPr>
          <p:cNvPr id="6" name="Oval 5">
            <a:extLst>
              <a:ext uri="{FF2B5EF4-FFF2-40B4-BE49-F238E27FC236}">
                <a16:creationId xmlns:a16="http://schemas.microsoft.com/office/drawing/2014/main" id="{0EA44715-4FB5-4850-8DE0-0786EBC17063}"/>
              </a:ext>
            </a:extLst>
          </p:cNvPr>
          <p:cNvSpPr/>
          <p:nvPr/>
        </p:nvSpPr>
        <p:spPr>
          <a:xfrm>
            <a:off x="1216436" y="3017605"/>
            <a:ext cx="108000" cy="108000"/>
          </a:xfrm>
          <a:prstGeom prst="ellipse">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9133D31F-DCB2-483A-9AF6-36E581809E0F}"/>
              </a:ext>
            </a:extLst>
          </p:cNvPr>
          <p:cNvSpPr/>
          <p:nvPr/>
        </p:nvSpPr>
        <p:spPr>
          <a:xfrm>
            <a:off x="1978025" y="4200127"/>
            <a:ext cx="233362" cy="21669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22687A71-BC99-44FB-B235-48D6E4AC99C7}"/>
              </a:ext>
            </a:extLst>
          </p:cNvPr>
          <p:cNvSpPr/>
          <p:nvPr/>
        </p:nvSpPr>
        <p:spPr>
          <a:xfrm>
            <a:off x="1654175" y="3273865"/>
            <a:ext cx="233362" cy="21669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0252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DF8C9E-B352-4754-ACB0-42A9FB822E3D}"/>
              </a:ext>
            </a:extLst>
          </p:cNvPr>
          <p:cNvPicPr>
            <a:picLocks noChangeAspect="1"/>
          </p:cNvPicPr>
          <p:nvPr/>
        </p:nvPicPr>
        <p:blipFill rotWithShape="1">
          <a:blip r:embed="rId3"/>
          <a:srcRect l="49957" r="894"/>
          <a:stretch/>
        </p:blipFill>
        <p:spPr>
          <a:xfrm>
            <a:off x="8405738" y="1871138"/>
            <a:ext cx="3081322" cy="3093291"/>
          </a:xfrm>
          <a:prstGeom prst="rect">
            <a:avLst/>
          </a:prstGeom>
        </p:spPr>
      </p:pic>
      <p:sp>
        <p:nvSpPr>
          <p:cNvPr id="2" name="Title 1">
            <a:extLst>
              <a:ext uri="{FF2B5EF4-FFF2-40B4-BE49-F238E27FC236}">
                <a16:creationId xmlns:a16="http://schemas.microsoft.com/office/drawing/2014/main" id="{9DAAD59C-3404-7346-8507-AE3945ABBF5A}"/>
              </a:ext>
            </a:extLst>
          </p:cNvPr>
          <p:cNvSpPr>
            <a:spLocks noGrp="1"/>
          </p:cNvSpPr>
          <p:nvPr>
            <p:ph type="title"/>
          </p:nvPr>
        </p:nvSpPr>
        <p:spPr>
          <a:xfrm>
            <a:off x="8060667" y="392058"/>
            <a:ext cx="2329255" cy="1325563"/>
          </a:xfrm>
        </p:spPr>
        <p:txBody>
          <a:bodyPr>
            <a:normAutofit fontScale="90000"/>
          </a:bodyPr>
          <a:lstStyle/>
          <a:p>
            <a:r>
              <a:rPr lang="en-US" sz="3600" dirty="0"/>
              <a:t>Pre-Permian crust</a:t>
            </a:r>
          </a:p>
        </p:txBody>
      </p:sp>
      <p:pic>
        <p:nvPicPr>
          <p:cNvPr id="14" name="Content Placeholder 13">
            <a:extLst>
              <a:ext uri="{FF2B5EF4-FFF2-40B4-BE49-F238E27FC236}">
                <a16:creationId xmlns:a16="http://schemas.microsoft.com/office/drawing/2014/main" id="{F3D300E5-2100-8643-83D2-1F47DDAE0EAA}"/>
              </a:ext>
            </a:extLst>
          </p:cNvPr>
          <p:cNvPicPr>
            <a:picLocks noGrp="1" noChangeAspect="1"/>
          </p:cNvPicPr>
          <p:nvPr>
            <p:ph idx="1"/>
          </p:nvPr>
        </p:nvPicPr>
        <p:blipFill rotWithShape="1">
          <a:blip r:embed="rId4">
            <a:extLst>
              <a:ext uri="{96DAC541-7B7A-43D3-8B79-37D633B846F1}">
                <asvg:svgBlip xmlns:asvg="http://schemas.microsoft.com/office/drawing/2016/SVG/main" r:embed="rId5"/>
              </a:ext>
            </a:extLst>
          </a:blip>
          <a:srcRect l="17337" t="3393" r="16449" b="3393"/>
          <a:stretch/>
        </p:blipFill>
        <p:spPr>
          <a:xfrm>
            <a:off x="0" y="0"/>
            <a:ext cx="8019776" cy="6858000"/>
          </a:xfrm>
        </p:spPr>
      </p:pic>
      <p:sp>
        <p:nvSpPr>
          <p:cNvPr id="15" name="TextBox 14">
            <a:extLst>
              <a:ext uri="{FF2B5EF4-FFF2-40B4-BE49-F238E27FC236}">
                <a16:creationId xmlns:a16="http://schemas.microsoft.com/office/drawing/2014/main" id="{1DCC7927-BE97-FC47-B20C-C1D28D1CA1BA}"/>
              </a:ext>
            </a:extLst>
          </p:cNvPr>
          <p:cNvSpPr txBox="1"/>
          <p:nvPr/>
        </p:nvSpPr>
        <p:spPr>
          <a:xfrm>
            <a:off x="8885049" y="2304202"/>
            <a:ext cx="1730477" cy="430887"/>
          </a:xfrm>
          <a:prstGeom prst="rect">
            <a:avLst/>
          </a:prstGeom>
          <a:noFill/>
        </p:spPr>
        <p:txBody>
          <a:bodyPr wrap="square" rtlCol="0">
            <a:spAutoFit/>
          </a:bodyPr>
          <a:lstStyle/>
          <a:p>
            <a:r>
              <a:rPr lang="en-US" sz="1100" dirty="0">
                <a:solidFill>
                  <a:srgbClr val="0066FF"/>
                </a:solidFill>
              </a:rPr>
              <a:t>Anorthosite zircon cluster</a:t>
            </a:r>
          </a:p>
          <a:p>
            <a:r>
              <a:rPr lang="en-US" sz="1100" dirty="0">
                <a:solidFill>
                  <a:srgbClr val="0066FF"/>
                </a:solidFill>
              </a:rPr>
              <a:t>550.69 ± 4.40 Ma</a:t>
            </a:r>
          </a:p>
        </p:txBody>
      </p:sp>
      <p:sp>
        <p:nvSpPr>
          <p:cNvPr id="16" name="TextBox 15">
            <a:extLst>
              <a:ext uri="{FF2B5EF4-FFF2-40B4-BE49-F238E27FC236}">
                <a16:creationId xmlns:a16="http://schemas.microsoft.com/office/drawing/2014/main" id="{002BFE04-2608-3E4F-89B5-D9C66E918CA9}"/>
              </a:ext>
            </a:extLst>
          </p:cNvPr>
          <p:cNvSpPr txBox="1"/>
          <p:nvPr/>
        </p:nvSpPr>
        <p:spPr>
          <a:xfrm>
            <a:off x="5165695" y="621223"/>
            <a:ext cx="2685999" cy="830997"/>
          </a:xfrm>
          <a:prstGeom prst="rect">
            <a:avLst/>
          </a:prstGeom>
          <a:noFill/>
        </p:spPr>
        <p:txBody>
          <a:bodyPr wrap="square" rtlCol="0">
            <a:spAutoFit/>
          </a:bodyPr>
          <a:lstStyle/>
          <a:p>
            <a:r>
              <a:rPr lang="en-US" sz="1600" dirty="0">
                <a:solidFill>
                  <a:srgbClr val="FF66FF"/>
                </a:solidFill>
              </a:rPr>
              <a:t>Mica schist </a:t>
            </a:r>
            <a:r>
              <a:rPr lang="en-US" sz="1600" dirty="0" err="1">
                <a:solidFill>
                  <a:srgbClr val="FF66FF"/>
                </a:solidFill>
              </a:rPr>
              <a:t>apatites</a:t>
            </a:r>
            <a:r>
              <a:rPr lang="en-US" sz="1600" dirty="0">
                <a:solidFill>
                  <a:srgbClr val="FF66FF"/>
                </a:solidFill>
              </a:rPr>
              <a:t> (pink)</a:t>
            </a:r>
            <a:r>
              <a:rPr lang="en-US" sz="1600" dirty="0"/>
              <a:t> </a:t>
            </a:r>
          </a:p>
          <a:p>
            <a:r>
              <a:rPr lang="en-US" sz="1600" dirty="0">
                <a:solidFill>
                  <a:srgbClr val="00B0F0"/>
                </a:solidFill>
              </a:rPr>
              <a:t>Anorthosite titanite (blue)</a:t>
            </a:r>
            <a:endParaRPr lang="en-US" sz="1600" dirty="0"/>
          </a:p>
          <a:p>
            <a:endParaRPr lang="en-US" sz="1600" dirty="0"/>
          </a:p>
        </p:txBody>
      </p:sp>
      <p:sp>
        <p:nvSpPr>
          <p:cNvPr id="21" name="TextBox 20">
            <a:extLst>
              <a:ext uri="{FF2B5EF4-FFF2-40B4-BE49-F238E27FC236}">
                <a16:creationId xmlns:a16="http://schemas.microsoft.com/office/drawing/2014/main" id="{0B01302F-120D-2C45-A33B-ED06459CF0A2}"/>
              </a:ext>
            </a:extLst>
          </p:cNvPr>
          <p:cNvSpPr txBox="1"/>
          <p:nvPr/>
        </p:nvSpPr>
        <p:spPr>
          <a:xfrm rot="2123136">
            <a:off x="3812677" y="2721754"/>
            <a:ext cx="2823930" cy="369332"/>
          </a:xfrm>
          <a:prstGeom prst="rect">
            <a:avLst/>
          </a:prstGeom>
          <a:noFill/>
        </p:spPr>
        <p:txBody>
          <a:bodyPr wrap="square" rtlCol="0">
            <a:spAutoFit/>
          </a:bodyPr>
          <a:lstStyle/>
          <a:p>
            <a:r>
              <a:rPr lang="en-US" dirty="0">
                <a:solidFill>
                  <a:srgbClr val="FF66FF"/>
                </a:solidFill>
              </a:rPr>
              <a:t>Apatite </a:t>
            </a:r>
            <a:r>
              <a:rPr lang="en-US" dirty="0" err="1">
                <a:solidFill>
                  <a:srgbClr val="FF66FF"/>
                </a:solidFill>
              </a:rPr>
              <a:t>discordia</a:t>
            </a:r>
            <a:r>
              <a:rPr lang="en-US" dirty="0">
                <a:solidFill>
                  <a:srgbClr val="FF66FF"/>
                </a:solidFill>
              </a:rPr>
              <a:t> age</a:t>
            </a:r>
          </a:p>
        </p:txBody>
      </p:sp>
      <p:sp>
        <p:nvSpPr>
          <p:cNvPr id="3" name="Rectangle 2">
            <a:extLst>
              <a:ext uri="{FF2B5EF4-FFF2-40B4-BE49-F238E27FC236}">
                <a16:creationId xmlns:a16="http://schemas.microsoft.com/office/drawing/2014/main" id="{2B0AB54B-BA50-4C82-A534-A9DF2E467A5E}"/>
              </a:ext>
            </a:extLst>
          </p:cNvPr>
          <p:cNvSpPr/>
          <p:nvPr/>
        </p:nvSpPr>
        <p:spPr>
          <a:xfrm>
            <a:off x="1790171" y="3874609"/>
            <a:ext cx="1535301" cy="598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8FCCF21D-8D6C-2C44-A16D-5C653BC0582C}"/>
              </a:ext>
            </a:extLst>
          </p:cNvPr>
          <p:cNvSpPr txBox="1"/>
          <p:nvPr/>
        </p:nvSpPr>
        <p:spPr>
          <a:xfrm rot="1754658">
            <a:off x="2661056" y="4191286"/>
            <a:ext cx="2823930" cy="369332"/>
          </a:xfrm>
          <a:prstGeom prst="rect">
            <a:avLst/>
          </a:prstGeom>
          <a:noFill/>
        </p:spPr>
        <p:txBody>
          <a:bodyPr wrap="square" rtlCol="0">
            <a:spAutoFit/>
          </a:bodyPr>
          <a:lstStyle/>
          <a:p>
            <a:r>
              <a:rPr lang="en-US" dirty="0">
                <a:solidFill>
                  <a:srgbClr val="00B0F0"/>
                </a:solidFill>
              </a:rPr>
              <a:t>Titanite </a:t>
            </a:r>
            <a:r>
              <a:rPr lang="en-US" dirty="0" err="1">
                <a:solidFill>
                  <a:srgbClr val="00B0F0"/>
                </a:solidFill>
              </a:rPr>
              <a:t>discordia</a:t>
            </a:r>
            <a:r>
              <a:rPr lang="en-US" dirty="0">
                <a:solidFill>
                  <a:srgbClr val="00B0F0"/>
                </a:solidFill>
              </a:rPr>
              <a:t> age</a:t>
            </a:r>
          </a:p>
        </p:txBody>
      </p:sp>
      <p:sp>
        <p:nvSpPr>
          <p:cNvPr id="17" name="Rectangle 16">
            <a:extLst>
              <a:ext uri="{FF2B5EF4-FFF2-40B4-BE49-F238E27FC236}">
                <a16:creationId xmlns:a16="http://schemas.microsoft.com/office/drawing/2014/main" id="{21B6AC30-685F-4835-ABC6-5C7F04ADDB42}"/>
              </a:ext>
            </a:extLst>
          </p:cNvPr>
          <p:cNvSpPr/>
          <p:nvPr/>
        </p:nvSpPr>
        <p:spPr>
          <a:xfrm>
            <a:off x="3447786" y="1346050"/>
            <a:ext cx="1535301" cy="598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a:extLst>
              <a:ext uri="{FF2B5EF4-FFF2-40B4-BE49-F238E27FC236}">
                <a16:creationId xmlns:a16="http://schemas.microsoft.com/office/drawing/2014/main" id="{ED6AEDA7-DDF2-42B0-B1B2-214C4F89DE49}"/>
              </a:ext>
            </a:extLst>
          </p:cNvPr>
          <p:cNvPicPr>
            <a:picLocks noChangeAspect="1"/>
          </p:cNvPicPr>
          <p:nvPr/>
        </p:nvPicPr>
        <p:blipFill rotWithShape="1">
          <a:blip r:embed="rId3"/>
          <a:srcRect l="-5491" r="49853"/>
          <a:stretch/>
        </p:blipFill>
        <p:spPr>
          <a:xfrm>
            <a:off x="7917529" y="1877271"/>
            <a:ext cx="3550033" cy="3087158"/>
          </a:xfrm>
          <a:prstGeom prst="rect">
            <a:avLst/>
          </a:prstGeom>
        </p:spPr>
      </p:pic>
      <p:sp>
        <p:nvSpPr>
          <p:cNvPr id="25" name="TextBox 24">
            <a:extLst>
              <a:ext uri="{FF2B5EF4-FFF2-40B4-BE49-F238E27FC236}">
                <a16:creationId xmlns:a16="http://schemas.microsoft.com/office/drawing/2014/main" id="{13404EC8-ED5C-453B-AD06-E478EAC43AE7}"/>
              </a:ext>
            </a:extLst>
          </p:cNvPr>
          <p:cNvSpPr txBox="1"/>
          <p:nvPr/>
        </p:nvSpPr>
        <p:spPr>
          <a:xfrm>
            <a:off x="9037449" y="2456602"/>
            <a:ext cx="1730477" cy="430887"/>
          </a:xfrm>
          <a:prstGeom prst="rect">
            <a:avLst/>
          </a:prstGeom>
          <a:noFill/>
        </p:spPr>
        <p:txBody>
          <a:bodyPr wrap="square" rtlCol="0">
            <a:spAutoFit/>
          </a:bodyPr>
          <a:lstStyle/>
          <a:p>
            <a:r>
              <a:rPr lang="en-US" sz="1100" dirty="0">
                <a:solidFill>
                  <a:srgbClr val="0066FF"/>
                </a:solidFill>
              </a:rPr>
              <a:t>Anorthosite zircon cluster</a:t>
            </a:r>
          </a:p>
          <a:p>
            <a:r>
              <a:rPr lang="en-US" sz="1100" dirty="0">
                <a:solidFill>
                  <a:srgbClr val="0066FF"/>
                </a:solidFill>
              </a:rPr>
              <a:t>1936.9 ± 10.4 Ma</a:t>
            </a:r>
          </a:p>
        </p:txBody>
      </p:sp>
      <p:sp>
        <p:nvSpPr>
          <p:cNvPr id="5" name="Rectangle 4">
            <a:extLst>
              <a:ext uri="{FF2B5EF4-FFF2-40B4-BE49-F238E27FC236}">
                <a16:creationId xmlns:a16="http://schemas.microsoft.com/office/drawing/2014/main" id="{E68617EF-9391-4BBD-B548-A714DA563221}"/>
              </a:ext>
            </a:extLst>
          </p:cNvPr>
          <p:cNvSpPr/>
          <p:nvPr/>
        </p:nvSpPr>
        <p:spPr>
          <a:xfrm>
            <a:off x="5687702" y="5797500"/>
            <a:ext cx="2372965" cy="646331"/>
          </a:xfrm>
          <a:prstGeom prst="rect">
            <a:avLst/>
          </a:prstGeom>
          <a:solidFill>
            <a:schemeClr val="bg1"/>
          </a:solidFill>
        </p:spPr>
        <p:txBody>
          <a:bodyPr wrap="square">
            <a:spAutoFit/>
          </a:bodyPr>
          <a:lstStyle/>
          <a:p>
            <a:r>
              <a:rPr lang="en-US" i="1" dirty="0">
                <a:solidFill>
                  <a:srgbClr val="0066FF"/>
                </a:solidFill>
              </a:rPr>
              <a:t>Anorthosite Zircons</a:t>
            </a:r>
            <a:r>
              <a:rPr lang="en-US" i="1" dirty="0"/>
              <a:t> shown on </a:t>
            </a:r>
            <a:r>
              <a:rPr lang="en-US" i="1" dirty="0" err="1"/>
              <a:t>concordia</a:t>
            </a:r>
            <a:endParaRPr lang="en-US" i="1" dirty="0"/>
          </a:p>
        </p:txBody>
      </p:sp>
      <p:sp>
        <p:nvSpPr>
          <p:cNvPr id="20" name="TextBox 19">
            <a:extLst>
              <a:ext uri="{FF2B5EF4-FFF2-40B4-BE49-F238E27FC236}">
                <a16:creationId xmlns:a16="http://schemas.microsoft.com/office/drawing/2014/main" id="{A291CCFC-3E70-4546-A473-D4D408BA072E}"/>
              </a:ext>
            </a:extLst>
          </p:cNvPr>
          <p:cNvSpPr txBox="1"/>
          <p:nvPr/>
        </p:nvSpPr>
        <p:spPr>
          <a:xfrm>
            <a:off x="5333849" y="1953655"/>
            <a:ext cx="2375115" cy="646331"/>
          </a:xfrm>
          <a:prstGeom prst="rect">
            <a:avLst/>
          </a:prstGeom>
          <a:solidFill>
            <a:schemeClr val="accent2"/>
          </a:solid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Shared mineral growth event ~550 Ma</a:t>
            </a:r>
          </a:p>
        </p:txBody>
      </p:sp>
      <p:sp>
        <p:nvSpPr>
          <p:cNvPr id="24" name="TextBox 23">
            <a:extLst>
              <a:ext uri="{FF2B5EF4-FFF2-40B4-BE49-F238E27FC236}">
                <a16:creationId xmlns:a16="http://schemas.microsoft.com/office/drawing/2014/main" id="{F23236C5-EFF4-2543-AD48-834080D97A6D}"/>
              </a:ext>
            </a:extLst>
          </p:cNvPr>
          <p:cNvSpPr txBox="1"/>
          <p:nvPr/>
        </p:nvSpPr>
        <p:spPr>
          <a:xfrm rot="21171563">
            <a:off x="2502018" y="2671251"/>
            <a:ext cx="4322434" cy="1323439"/>
          </a:xfrm>
          <a:prstGeom prst="rect">
            <a:avLst/>
          </a:prstGeom>
          <a:solidFill>
            <a:schemeClr val="bg1">
              <a:alpha val="60000"/>
            </a:schemeClr>
          </a:solidFill>
          <a:ln w="38100">
            <a:solidFill>
              <a:srgbClr val="FF0000"/>
            </a:solidFill>
          </a:ln>
        </p:spPr>
        <p:txBody>
          <a:bodyPr wrap="square" rtlCol="0">
            <a:spAutoFit/>
          </a:bodyPr>
          <a:lstStyle/>
          <a:p>
            <a:r>
              <a:rPr lang="en-US" sz="4000" dirty="0">
                <a:solidFill>
                  <a:schemeClr val="bg1">
                    <a:lumMod val="50000"/>
                  </a:schemeClr>
                </a:solidFill>
                <a:latin typeface="Book Antiqua" panose="02040602050305030304" pitchFamily="18" charset="0"/>
              </a:rPr>
              <a:t>Pre-Permian basement</a:t>
            </a:r>
          </a:p>
        </p:txBody>
      </p:sp>
    </p:spTree>
    <p:extLst>
      <p:ext uri="{BB962C8B-B14F-4D97-AF65-F5344CB8AC3E}">
        <p14:creationId xmlns:p14="http://schemas.microsoft.com/office/powerpoint/2010/main" val="19065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ppt_x"/>
                                          </p:val>
                                        </p:tav>
                                        <p:tav tm="100000">
                                          <p:val>
                                            <p:strVal val="#ppt_x"/>
                                          </p:val>
                                        </p:tav>
                                      </p:tavLst>
                                    </p:anim>
                                    <p:anim calcmode="lin" valueType="num">
                                      <p:cBhvr additive="base">
                                        <p:cTn id="4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3" grpId="0" animBg="1"/>
      <p:bldP spid="17" grpId="0" animBg="1"/>
      <p:bldP spid="25" grpId="0"/>
      <p:bldP spid="5" grpId="0" animBg="1"/>
      <p:bldP spid="20"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EC6BF-91CD-4E9B-B21C-8C1A7FB50C89}"/>
              </a:ext>
            </a:extLst>
          </p:cNvPr>
          <p:cNvSpPr>
            <a:spLocks noGrp="1"/>
          </p:cNvSpPr>
          <p:nvPr>
            <p:ph type="title"/>
          </p:nvPr>
        </p:nvSpPr>
        <p:spPr/>
        <p:txBody>
          <a:bodyPr/>
          <a:lstStyle/>
          <a:p>
            <a:r>
              <a:rPr lang="en-AU" dirty="0"/>
              <a:t>Source of the block?</a:t>
            </a:r>
          </a:p>
        </p:txBody>
      </p:sp>
      <p:sp>
        <p:nvSpPr>
          <p:cNvPr id="3" name="Content Placeholder 2">
            <a:extLst>
              <a:ext uri="{FF2B5EF4-FFF2-40B4-BE49-F238E27FC236}">
                <a16:creationId xmlns:a16="http://schemas.microsoft.com/office/drawing/2014/main" id="{6A01BC2E-4440-4163-BD89-C9BCB79282B3}"/>
              </a:ext>
            </a:extLst>
          </p:cNvPr>
          <p:cNvSpPr>
            <a:spLocks noGrp="1"/>
          </p:cNvSpPr>
          <p:nvPr>
            <p:ph idx="1"/>
          </p:nvPr>
        </p:nvSpPr>
        <p:spPr>
          <a:xfrm>
            <a:off x="6096000" y="2053243"/>
            <a:ext cx="5600006" cy="2980873"/>
          </a:xfrm>
        </p:spPr>
        <p:txBody>
          <a:bodyPr/>
          <a:lstStyle/>
          <a:p>
            <a:r>
              <a:rPr lang="en-AU" dirty="0" err="1"/>
              <a:t>Glenburgh</a:t>
            </a:r>
            <a:r>
              <a:rPr lang="en-AU" dirty="0"/>
              <a:t> orogen – 2000-1950 Ma</a:t>
            </a:r>
          </a:p>
          <a:p>
            <a:r>
              <a:rPr lang="en-AU" dirty="0"/>
              <a:t>Pinjarra orogen – c. 530 Ma</a:t>
            </a:r>
          </a:p>
          <a:p>
            <a:r>
              <a:rPr lang="en-AU" dirty="0"/>
              <a:t>King Leopold / Halls Ck orogen - 670–510 Ma &amp; 1860 Ma</a:t>
            </a:r>
          </a:p>
          <a:p>
            <a:endParaRPr lang="en-AU" dirty="0"/>
          </a:p>
          <a:p>
            <a:pPr marL="0" indent="0">
              <a:buNone/>
            </a:pPr>
            <a:endParaRPr lang="en-AU" dirty="0"/>
          </a:p>
          <a:p>
            <a:endParaRPr lang="en-AU" dirty="0"/>
          </a:p>
        </p:txBody>
      </p:sp>
      <p:pic>
        <p:nvPicPr>
          <p:cNvPr id="4" name="Picture 3">
            <a:extLst>
              <a:ext uri="{FF2B5EF4-FFF2-40B4-BE49-F238E27FC236}">
                <a16:creationId xmlns:a16="http://schemas.microsoft.com/office/drawing/2014/main" id="{35BACCC0-E075-4DD8-815B-08B938765BE0}"/>
              </a:ext>
            </a:extLst>
          </p:cNvPr>
          <p:cNvPicPr>
            <a:picLocks noChangeAspect="1"/>
          </p:cNvPicPr>
          <p:nvPr/>
        </p:nvPicPr>
        <p:blipFill>
          <a:blip r:embed="rId3"/>
          <a:stretch>
            <a:fillRect/>
          </a:stretch>
        </p:blipFill>
        <p:spPr>
          <a:xfrm>
            <a:off x="264732" y="1511321"/>
            <a:ext cx="5753145" cy="5174615"/>
          </a:xfrm>
          <a:prstGeom prst="rect">
            <a:avLst/>
          </a:prstGeom>
        </p:spPr>
      </p:pic>
      <p:sp>
        <p:nvSpPr>
          <p:cNvPr id="5" name="Rectangle 4">
            <a:extLst>
              <a:ext uri="{FF2B5EF4-FFF2-40B4-BE49-F238E27FC236}">
                <a16:creationId xmlns:a16="http://schemas.microsoft.com/office/drawing/2014/main" id="{7BB7D28B-F402-4A0D-A2FC-7830A6891A30}"/>
              </a:ext>
            </a:extLst>
          </p:cNvPr>
          <p:cNvSpPr/>
          <p:nvPr/>
        </p:nvSpPr>
        <p:spPr>
          <a:xfrm rot="20759416">
            <a:off x="2364514" y="6105871"/>
            <a:ext cx="141377" cy="2830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A12401DE-14FA-40DB-AF26-E6A22A359FB1}"/>
              </a:ext>
            </a:extLst>
          </p:cNvPr>
          <p:cNvSpPr/>
          <p:nvPr/>
        </p:nvSpPr>
        <p:spPr>
          <a:xfrm rot="19501713">
            <a:off x="1799037" y="6248130"/>
            <a:ext cx="572384" cy="1563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36E0950F-16BE-4C4B-BA3E-EF82AC3C569B}"/>
              </a:ext>
            </a:extLst>
          </p:cNvPr>
          <p:cNvSpPr/>
          <p:nvPr/>
        </p:nvSpPr>
        <p:spPr>
          <a:xfrm>
            <a:off x="3542166" y="5847175"/>
            <a:ext cx="363559" cy="16033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10">
            <a:extLst>
              <a:ext uri="{FF2B5EF4-FFF2-40B4-BE49-F238E27FC236}">
                <a16:creationId xmlns:a16="http://schemas.microsoft.com/office/drawing/2014/main" id="{4B866BF5-E028-4F04-9D4D-CCBFCABB818C}"/>
              </a:ext>
            </a:extLst>
          </p:cNvPr>
          <p:cNvSpPr/>
          <p:nvPr/>
        </p:nvSpPr>
        <p:spPr>
          <a:xfrm>
            <a:off x="3186113" y="6229350"/>
            <a:ext cx="533400" cy="209550"/>
          </a:xfrm>
          <a:custGeom>
            <a:avLst/>
            <a:gdLst>
              <a:gd name="connsiteX0" fmla="*/ 0 w 533400"/>
              <a:gd name="connsiteY0" fmla="*/ 0 h 209550"/>
              <a:gd name="connsiteX1" fmla="*/ 123825 w 533400"/>
              <a:gd name="connsiteY1" fmla="*/ 142875 h 209550"/>
              <a:gd name="connsiteX2" fmla="*/ 219075 w 533400"/>
              <a:gd name="connsiteY2" fmla="*/ 209550 h 209550"/>
              <a:gd name="connsiteX3" fmla="*/ 533400 w 533400"/>
              <a:gd name="connsiteY3" fmla="*/ 119063 h 209550"/>
            </a:gdLst>
            <a:ahLst/>
            <a:cxnLst>
              <a:cxn ang="0">
                <a:pos x="connsiteX0" y="connsiteY0"/>
              </a:cxn>
              <a:cxn ang="0">
                <a:pos x="connsiteX1" y="connsiteY1"/>
              </a:cxn>
              <a:cxn ang="0">
                <a:pos x="connsiteX2" y="connsiteY2"/>
              </a:cxn>
              <a:cxn ang="0">
                <a:pos x="connsiteX3" y="connsiteY3"/>
              </a:cxn>
            </a:cxnLst>
            <a:rect l="l" t="t" r="r" b="b"/>
            <a:pathLst>
              <a:path w="533400" h="209550">
                <a:moveTo>
                  <a:pt x="0" y="0"/>
                </a:moveTo>
                <a:lnTo>
                  <a:pt x="123825" y="142875"/>
                </a:lnTo>
                <a:lnTo>
                  <a:pt x="219075" y="209550"/>
                </a:lnTo>
                <a:lnTo>
                  <a:pt x="533400" y="119063"/>
                </a:ln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A382BDC4-D9A5-45CD-915D-AFEB284FEA8E}"/>
              </a:ext>
            </a:extLst>
          </p:cNvPr>
          <p:cNvSpPr txBox="1"/>
          <p:nvPr/>
        </p:nvSpPr>
        <p:spPr>
          <a:xfrm>
            <a:off x="2045831" y="6326286"/>
            <a:ext cx="452368" cy="369332"/>
          </a:xfrm>
          <a:prstGeom prst="rect">
            <a:avLst/>
          </a:prstGeom>
          <a:noFill/>
        </p:spPr>
        <p:txBody>
          <a:bodyPr wrap="none" rtlCol="0">
            <a:spAutoFit/>
          </a:bodyPr>
          <a:lstStyle/>
          <a:p>
            <a:r>
              <a:rPr lang="en-AU" dirty="0"/>
              <a:t>YIL</a:t>
            </a:r>
          </a:p>
        </p:txBody>
      </p:sp>
      <p:sp>
        <p:nvSpPr>
          <p:cNvPr id="13" name="TextBox 12">
            <a:extLst>
              <a:ext uri="{FF2B5EF4-FFF2-40B4-BE49-F238E27FC236}">
                <a16:creationId xmlns:a16="http://schemas.microsoft.com/office/drawing/2014/main" id="{62F4B25A-EA79-4640-85C6-E5EA601BF270}"/>
              </a:ext>
            </a:extLst>
          </p:cNvPr>
          <p:cNvSpPr txBox="1"/>
          <p:nvPr/>
        </p:nvSpPr>
        <p:spPr>
          <a:xfrm>
            <a:off x="2455515" y="6069568"/>
            <a:ext cx="458780" cy="369332"/>
          </a:xfrm>
          <a:prstGeom prst="rect">
            <a:avLst/>
          </a:prstGeom>
          <a:noFill/>
        </p:spPr>
        <p:txBody>
          <a:bodyPr wrap="none" rtlCol="0">
            <a:spAutoFit/>
          </a:bodyPr>
          <a:lstStyle/>
          <a:p>
            <a:r>
              <a:rPr lang="en-AU" dirty="0"/>
              <a:t>PIL</a:t>
            </a:r>
          </a:p>
        </p:txBody>
      </p:sp>
      <p:sp>
        <p:nvSpPr>
          <p:cNvPr id="14" name="TextBox 13">
            <a:extLst>
              <a:ext uri="{FF2B5EF4-FFF2-40B4-BE49-F238E27FC236}">
                <a16:creationId xmlns:a16="http://schemas.microsoft.com/office/drawing/2014/main" id="{C80758DC-2245-4D3B-89CB-4BF62731EF8C}"/>
              </a:ext>
            </a:extLst>
          </p:cNvPr>
          <p:cNvSpPr txBox="1"/>
          <p:nvPr/>
        </p:nvSpPr>
        <p:spPr>
          <a:xfrm>
            <a:off x="3237782" y="6078007"/>
            <a:ext cx="559769" cy="369332"/>
          </a:xfrm>
          <a:prstGeom prst="rect">
            <a:avLst/>
          </a:prstGeom>
          <a:noFill/>
        </p:spPr>
        <p:txBody>
          <a:bodyPr wrap="none" rtlCol="0">
            <a:spAutoFit/>
          </a:bodyPr>
          <a:lstStyle/>
          <a:p>
            <a:r>
              <a:rPr lang="en-AU" dirty="0"/>
              <a:t>KIM</a:t>
            </a:r>
          </a:p>
        </p:txBody>
      </p:sp>
      <p:sp>
        <p:nvSpPr>
          <p:cNvPr id="15" name="Freeform: Shape 14">
            <a:extLst>
              <a:ext uri="{FF2B5EF4-FFF2-40B4-BE49-F238E27FC236}">
                <a16:creationId xmlns:a16="http://schemas.microsoft.com/office/drawing/2014/main" id="{BC17CECE-8A11-4508-A505-9A34680D4C63}"/>
              </a:ext>
            </a:extLst>
          </p:cNvPr>
          <p:cNvSpPr/>
          <p:nvPr/>
        </p:nvSpPr>
        <p:spPr>
          <a:xfrm>
            <a:off x="2752725" y="5676900"/>
            <a:ext cx="809625" cy="333375"/>
          </a:xfrm>
          <a:custGeom>
            <a:avLst/>
            <a:gdLst>
              <a:gd name="connsiteX0" fmla="*/ 0 w 809625"/>
              <a:gd name="connsiteY0" fmla="*/ 85725 h 333375"/>
              <a:gd name="connsiteX1" fmla="*/ 161925 w 809625"/>
              <a:gd name="connsiteY1" fmla="*/ 333375 h 333375"/>
              <a:gd name="connsiteX2" fmla="*/ 352425 w 809625"/>
              <a:gd name="connsiteY2" fmla="*/ 323850 h 333375"/>
              <a:gd name="connsiteX3" fmla="*/ 476250 w 809625"/>
              <a:gd name="connsiteY3" fmla="*/ 314325 h 333375"/>
              <a:gd name="connsiteX4" fmla="*/ 609600 w 809625"/>
              <a:gd name="connsiteY4" fmla="*/ 314325 h 333375"/>
              <a:gd name="connsiteX5" fmla="*/ 762000 w 809625"/>
              <a:gd name="connsiteY5" fmla="*/ 285750 h 333375"/>
              <a:gd name="connsiteX6" fmla="*/ 809625 w 809625"/>
              <a:gd name="connsiteY6" fmla="*/ 257175 h 333375"/>
              <a:gd name="connsiteX7" fmla="*/ 600075 w 809625"/>
              <a:gd name="connsiteY7" fmla="*/ 0 h 333375"/>
              <a:gd name="connsiteX8" fmla="*/ 371475 w 809625"/>
              <a:gd name="connsiteY8" fmla="*/ 76200 h 333375"/>
              <a:gd name="connsiteX9" fmla="*/ 142875 w 809625"/>
              <a:gd name="connsiteY9" fmla="*/ 95250 h 333375"/>
              <a:gd name="connsiteX10" fmla="*/ 0 w 809625"/>
              <a:gd name="connsiteY10" fmla="*/ 857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9625" h="333375">
                <a:moveTo>
                  <a:pt x="0" y="85725"/>
                </a:moveTo>
                <a:lnTo>
                  <a:pt x="161925" y="333375"/>
                </a:lnTo>
                <a:lnTo>
                  <a:pt x="352425" y="323850"/>
                </a:lnTo>
                <a:lnTo>
                  <a:pt x="476250" y="314325"/>
                </a:lnTo>
                <a:lnTo>
                  <a:pt x="609600" y="314325"/>
                </a:lnTo>
                <a:lnTo>
                  <a:pt x="762000" y="285750"/>
                </a:lnTo>
                <a:lnTo>
                  <a:pt x="809625" y="257175"/>
                </a:lnTo>
                <a:lnTo>
                  <a:pt x="600075" y="0"/>
                </a:lnTo>
                <a:lnTo>
                  <a:pt x="371475" y="76200"/>
                </a:lnTo>
                <a:lnTo>
                  <a:pt x="142875" y="95250"/>
                </a:lnTo>
                <a:lnTo>
                  <a:pt x="0" y="85725"/>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5D98928-5957-4615-9817-0C2B63ECB157}"/>
              </a:ext>
            </a:extLst>
          </p:cNvPr>
          <p:cNvSpPr txBox="1"/>
          <p:nvPr/>
        </p:nvSpPr>
        <p:spPr>
          <a:xfrm>
            <a:off x="4791075" y="5558011"/>
            <a:ext cx="1124026" cy="369332"/>
          </a:xfrm>
          <a:prstGeom prst="rect">
            <a:avLst/>
          </a:prstGeom>
          <a:noFill/>
        </p:spPr>
        <p:txBody>
          <a:bodyPr wrap="none" rtlCol="0">
            <a:spAutoFit/>
          </a:bodyPr>
          <a:lstStyle/>
          <a:p>
            <a:r>
              <a:rPr lang="en-AU" dirty="0">
                <a:solidFill>
                  <a:schemeClr val="bg1"/>
                </a:solidFill>
              </a:rPr>
              <a:t>Hall, 2012</a:t>
            </a:r>
          </a:p>
        </p:txBody>
      </p:sp>
    </p:spTree>
    <p:extLst>
      <p:ext uri="{BB962C8B-B14F-4D97-AF65-F5344CB8AC3E}">
        <p14:creationId xmlns:p14="http://schemas.microsoft.com/office/powerpoint/2010/main" val="181740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42" presetClass="path" presetSubtype="0" accel="50000" decel="50000" fill="hold" grpId="1" nodeType="withEffect">
                                  <p:stCondLst>
                                    <p:cond delay="0"/>
                                  </p:stCondLst>
                                  <p:childTnLst>
                                    <p:animMotion origin="layout" path="M -4.375E-6 -3.33333E-6 L 0.13868 -0.33402 " pathEditMode="relative" rAng="0" ptsTypes="AA">
                                      <p:cBhvr>
                                        <p:cTn id="35" dur="2000" fill="hold"/>
                                        <p:tgtEl>
                                          <p:spTgt spid="15"/>
                                        </p:tgtEl>
                                        <p:attrNameLst>
                                          <p:attrName>ppt_x</p:attrName>
                                          <p:attrName>ppt_y</p:attrName>
                                        </p:attrNameLst>
                                      </p:cBhvr>
                                      <p:rCtr x="6927" y="-16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11" grpId="0"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80BA-4287-4D23-9C62-7150F356E7E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CA4411A5-AE7F-46C7-8E5F-67CCAC8DDA0B}"/>
              </a:ext>
            </a:extLst>
          </p:cNvPr>
          <p:cNvSpPr>
            <a:spLocks noGrp="1"/>
          </p:cNvSpPr>
          <p:nvPr>
            <p:ph idx="1"/>
          </p:nvPr>
        </p:nvSpPr>
        <p:spPr/>
        <p:txBody>
          <a:bodyPr/>
          <a:lstStyle/>
          <a:p>
            <a:r>
              <a:rPr lang="en-AU" dirty="0"/>
              <a:t> </a:t>
            </a:r>
          </a:p>
        </p:txBody>
      </p:sp>
      <p:pic>
        <p:nvPicPr>
          <p:cNvPr id="7" name="Picture 6" descr="Chart, histogram&#10;&#10;Description generated with high confidence">
            <a:extLst>
              <a:ext uri="{FF2B5EF4-FFF2-40B4-BE49-F238E27FC236}">
                <a16:creationId xmlns:a16="http://schemas.microsoft.com/office/drawing/2014/main" id="{6087824B-DE56-4EB1-8F77-840BDAC60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698" y="486968"/>
            <a:ext cx="4664532" cy="3628134"/>
          </a:xfrm>
          <a:prstGeom prst="rect">
            <a:avLst/>
          </a:prstGeom>
        </p:spPr>
      </p:pic>
      <p:pic>
        <p:nvPicPr>
          <p:cNvPr id="9" name="Picture 8" descr="Chart, histogram&#10;&#10;Description generated with very high confidence">
            <a:extLst>
              <a:ext uri="{FF2B5EF4-FFF2-40B4-BE49-F238E27FC236}">
                <a16:creationId xmlns:a16="http://schemas.microsoft.com/office/drawing/2014/main" id="{F0389336-A53E-4FA4-AE31-EE01E033A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698" y="486968"/>
            <a:ext cx="4664532" cy="3628134"/>
          </a:xfrm>
          <a:prstGeom prst="rect">
            <a:avLst/>
          </a:prstGeom>
        </p:spPr>
      </p:pic>
      <p:pic>
        <p:nvPicPr>
          <p:cNvPr id="11" name="Picture 10" descr="Chart, histogram&#10;&#10;Description generated with very high confidence">
            <a:extLst>
              <a:ext uri="{FF2B5EF4-FFF2-40B4-BE49-F238E27FC236}">
                <a16:creationId xmlns:a16="http://schemas.microsoft.com/office/drawing/2014/main" id="{306A9FCC-0F0C-405D-9D88-4D7613C05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5698" y="486968"/>
            <a:ext cx="4664532" cy="3628134"/>
          </a:xfrm>
          <a:prstGeom prst="rect">
            <a:avLst/>
          </a:prstGeom>
        </p:spPr>
      </p:pic>
      <p:pic>
        <p:nvPicPr>
          <p:cNvPr id="13" name="Picture 12" descr="Map&#10;&#10;Description generated with very high confidence">
            <a:extLst>
              <a:ext uri="{FF2B5EF4-FFF2-40B4-BE49-F238E27FC236}">
                <a16:creationId xmlns:a16="http://schemas.microsoft.com/office/drawing/2014/main" id="{18D36F29-C8DE-46FB-BA16-52FE2A01D92D}"/>
              </a:ext>
            </a:extLst>
          </p:cNvPr>
          <p:cNvPicPr>
            <a:picLocks noChangeAspect="1"/>
          </p:cNvPicPr>
          <p:nvPr/>
        </p:nvPicPr>
        <p:blipFill rotWithShape="1">
          <a:blip r:embed="rId6">
            <a:extLst>
              <a:ext uri="{28A0092B-C50C-407E-A947-70E740481C1C}">
                <a14:useLocalDpi xmlns:a14="http://schemas.microsoft.com/office/drawing/2010/main" val="0"/>
              </a:ext>
            </a:extLst>
          </a:blip>
          <a:srcRect l="20870" t="2803" r="26202" b="4003"/>
          <a:stretch/>
        </p:blipFill>
        <p:spPr>
          <a:xfrm>
            <a:off x="-269" y="-1"/>
            <a:ext cx="5527141" cy="6858001"/>
          </a:xfrm>
          <a:prstGeom prst="rect">
            <a:avLst/>
          </a:prstGeom>
        </p:spPr>
      </p:pic>
      <p:sp>
        <p:nvSpPr>
          <p:cNvPr id="14" name="TextBox 13">
            <a:extLst>
              <a:ext uri="{FF2B5EF4-FFF2-40B4-BE49-F238E27FC236}">
                <a16:creationId xmlns:a16="http://schemas.microsoft.com/office/drawing/2014/main" id="{08FF5838-ED26-4F70-8D1C-811A2EEE4C94}"/>
              </a:ext>
            </a:extLst>
          </p:cNvPr>
          <p:cNvSpPr txBox="1"/>
          <p:nvPr/>
        </p:nvSpPr>
        <p:spPr>
          <a:xfrm>
            <a:off x="5595698" y="4508192"/>
            <a:ext cx="3853102" cy="2031325"/>
          </a:xfrm>
          <a:prstGeom prst="rect">
            <a:avLst/>
          </a:prstGeom>
          <a:noFill/>
        </p:spPr>
        <p:txBody>
          <a:bodyPr wrap="square" rtlCol="0">
            <a:spAutoFit/>
          </a:bodyPr>
          <a:lstStyle/>
          <a:p>
            <a:pPr marL="285750" indent="-285750">
              <a:buFont typeface="Arial" panose="020B0604020202020204" pitchFamily="34" charset="0"/>
              <a:buChar char="•"/>
            </a:pPr>
            <a:r>
              <a:rPr lang="en-AU" dirty="0"/>
              <a:t>Amphibolite contains abundant Cretaceous zircons and a single zircon of 54 Ma</a:t>
            </a:r>
          </a:p>
          <a:p>
            <a:pPr marL="742950" lvl="1" indent="-285750">
              <a:buFont typeface="Arial" panose="020B0604020202020204" pitchFamily="34" charset="0"/>
              <a:buChar char="•"/>
            </a:pPr>
            <a:r>
              <a:rPr lang="en-AU" dirty="0"/>
              <a:t>Note peak metamorphism per Harris was at c.45 Ma</a:t>
            </a:r>
          </a:p>
          <a:p>
            <a:pPr marL="285750" indent="-285750">
              <a:buFont typeface="Arial" panose="020B0604020202020204" pitchFamily="34" charset="0"/>
              <a:buChar char="•"/>
            </a:pPr>
            <a:r>
              <a:rPr lang="en-AU" dirty="0"/>
              <a:t>Eocene conglomerate has zircons as young as 49 Ma</a:t>
            </a:r>
          </a:p>
        </p:txBody>
      </p:sp>
      <p:sp>
        <p:nvSpPr>
          <p:cNvPr id="15" name="Rectangle 14">
            <a:extLst>
              <a:ext uri="{FF2B5EF4-FFF2-40B4-BE49-F238E27FC236}">
                <a16:creationId xmlns:a16="http://schemas.microsoft.com/office/drawing/2014/main" id="{E78B9C29-73B6-4BD2-9D95-A542B4B7B65B}"/>
              </a:ext>
            </a:extLst>
          </p:cNvPr>
          <p:cNvSpPr/>
          <p:nvPr/>
        </p:nvSpPr>
        <p:spPr>
          <a:xfrm>
            <a:off x="4491038" y="540545"/>
            <a:ext cx="233362" cy="21669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C3993554-1BC7-4ABC-A684-3EACF1FF8753}"/>
              </a:ext>
            </a:extLst>
          </p:cNvPr>
          <p:cNvSpPr/>
          <p:nvPr/>
        </p:nvSpPr>
        <p:spPr>
          <a:xfrm>
            <a:off x="4410075" y="3349227"/>
            <a:ext cx="233362" cy="21669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161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500"/>
                                        <p:tgtEl>
                                          <p:spTgt spid="14">
                                            <p:txEl>
                                              <p:pRg st="2" end="2"/>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3FC55D1DEF7304887BCBD38D5C81F8F" ma:contentTypeVersion="13" ma:contentTypeDescription="Create a new document." ma:contentTypeScope="" ma:versionID="84abfb985b93cd081d5364f00671c334">
  <xsd:schema xmlns:xsd="http://www.w3.org/2001/XMLSchema" xmlns:xs="http://www.w3.org/2001/XMLSchema" xmlns:p="http://schemas.microsoft.com/office/2006/metadata/properties" xmlns:ns3="b8d4f493-1f15-40ec-a50c-fb334238712c" xmlns:ns4="96bed17c-f498-4707-b12a-aaf38ffc252e" targetNamespace="http://schemas.microsoft.com/office/2006/metadata/properties" ma:root="true" ma:fieldsID="65f384e570c3c602529b00e27966f28a" ns3:_="" ns4:_="">
    <xsd:import namespace="b8d4f493-1f15-40ec-a50c-fb334238712c"/>
    <xsd:import namespace="96bed17c-f498-4707-b12a-aaf38ffc252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4f493-1f15-40ec-a50c-fb33423871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bed17c-f498-4707-b12a-aaf38ffc252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0FEA0B-BBA1-4B25-9FF7-00EE65526502}">
  <ds:schemaRefs>
    <ds:schemaRef ds:uri="http://schemas.microsoft.com/sharepoint/v3/contenttype/forms"/>
  </ds:schemaRefs>
</ds:datastoreItem>
</file>

<file path=customXml/itemProps2.xml><?xml version="1.0" encoding="utf-8"?>
<ds:datastoreItem xmlns:ds="http://schemas.openxmlformats.org/officeDocument/2006/customXml" ds:itemID="{42F9B9A1-05EA-43EF-B026-3113149E3690}">
  <ds:schemaRefs>
    <ds:schemaRef ds:uri="http://purl.org/dc/dcmitype/"/>
    <ds:schemaRef ds:uri="b8d4f493-1f15-40ec-a50c-fb334238712c"/>
    <ds:schemaRef ds:uri="http://purl.org/dc/terms/"/>
    <ds:schemaRef ds:uri="http://schemas.openxmlformats.org/package/2006/metadata/core-properties"/>
    <ds:schemaRef ds:uri="http://schemas.microsoft.com/office/2006/metadata/properties"/>
    <ds:schemaRef ds:uri="96bed17c-f498-4707-b12a-aaf38ffc252e"/>
    <ds:schemaRef ds:uri="http://schemas.microsoft.com/office/2006/documentManagement/types"/>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FFD09A5-BAD1-4922-8BE6-23368F42D1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d4f493-1f15-40ec-a50c-fb334238712c"/>
    <ds:schemaRef ds:uri="96bed17c-f498-4707-b12a-aaf38ffc2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3003</TotalTime>
  <Words>1629</Words>
  <Application>Microsoft Office PowerPoint</Application>
  <PresentationFormat>Widescreen</PresentationFormat>
  <Paragraphs>157</Paragraphs>
  <Slides>12</Slides>
  <Notes>11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Book Antiqua</vt:lpstr>
      <vt:lpstr>Calibri</vt:lpstr>
      <vt:lpstr>Calibri Light</vt:lpstr>
      <vt:lpstr>Times New Roman</vt:lpstr>
      <vt:lpstr>Office Theme</vt:lpstr>
      <vt:lpstr>Cenozoic affinity of the Gondwanan rocks of eastern Timor: evidence from geo-thermochronometry</vt:lpstr>
      <vt:lpstr>Importance of Timor’s paleogeography</vt:lpstr>
      <vt:lpstr>The building blocks of Timor</vt:lpstr>
      <vt:lpstr>Models for Lolotoi/Mutis</vt:lpstr>
      <vt:lpstr>Models for Lolotoi/Mutis</vt:lpstr>
      <vt:lpstr>Structural position?</vt:lpstr>
      <vt:lpstr>Pre-Permian crust</vt:lpstr>
      <vt:lpstr>Source of the block?</vt:lpstr>
      <vt:lpstr>PowerPoint Presentation</vt:lpstr>
      <vt:lpstr>40Ar/39Ar dating of fault zone mica</vt:lpstr>
      <vt:lpstr>Zr and Ap U-Th/He ages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Brendan Duffy</dc:creator>
  <cp:lastModifiedBy>Brendan Duffy</cp:lastModifiedBy>
  <cp:revision>14</cp:revision>
  <dcterms:created xsi:type="dcterms:W3CDTF">2020-12-14T05:52:12Z</dcterms:created>
  <dcterms:modified xsi:type="dcterms:W3CDTF">2021-02-06T04:36:15Z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0x01010053FC55D1DEF7304887BCBD38D5C81F8F</vt:lpwstr>
  </property>
</Properties>
</file>