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74" r:id="rId3"/>
    <p:sldId id="282" r:id="rId4"/>
    <p:sldId id="295" r:id="rId5"/>
    <p:sldId id="283" r:id="rId6"/>
    <p:sldId id="287" r:id="rId7"/>
    <p:sldId id="273" r:id="rId8"/>
    <p:sldId id="260" r:id="rId9"/>
    <p:sldId id="296" r:id="rId10"/>
    <p:sldId id="293" r:id="rId11"/>
    <p:sldId id="292" r:id="rId12"/>
    <p:sldId id="277" r:id="rId13"/>
    <p:sldId id="299" r:id="rId14"/>
    <p:sldId id="300" r:id="rId15"/>
    <p:sldId id="301" r:id="rId16"/>
    <p:sldId id="298" r:id="rId17"/>
    <p:sldId id="302" r:id="rId18"/>
    <p:sldId id="304" r:id="rId19"/>
    <p:sldId id="303" r:id="rId20"/>
    <p:sldId id="305" r:id="rId21"/>
    <p:sldId id="280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118" autoAdjust="0"/>
    <p:restoredTop sz="81528" autoAdjust="0"/>
  </p:normalViewPr>
  <p:slideViewPr>
    <p:cSldViewPr snapToGrid="0">
      <p:cViewPr varScale="1">
        <p:scale>
          <a:sx n="59" d="100"/>
          <a:sy n="59" d="100"/>
        </p:scale>
        <p:origin x="-64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4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1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6DEF5-52A5-43CA-8334-B6F3D42988B0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DCE93-3928-4BCD-AD04-02A0A22E6D5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249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Known mineral deposits may remain under-estimated and under-exploited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Problem related to -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limited understanding of their structural setting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Z" dirty="0"/>
              <a:t>difficulties mapping the distribution of barren cover rocks.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DCE93-3928-4BCD-AD04-02A0A22E6D5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564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These structures throw apparently barren Late Devonian Drummond Group sediments against mineralised Lower Devonian </a:t>
            </a:r>
            <a:r>
              <a:rPr lang="en-NZ" dirty="0" err="1" smtClean="0"/>
              <a:t>Ukalunda</a:t>
            </a:r>
            <a:r>
              <a:rPr lang="en-NZ" dirty="0" smtClean="0"/>
              <a:t> Formation underlain by </a:t>
            </a:r>
            <a:r>
              <a:rPr lang="en-NZ" dirty="0" err="1" smtClean="0"/>
              <a:t>phyllite</a:t>
            </a:r>
            <a:r>
              <a:rPr lang="en-NZ" dirty="0" smtClean="0"/>
              <a:t> of the Neo-Proterozoic </a:t>
            </a:r>
            <a:r>
              <a:rPr lang="en-NZ" dirty="0" err="1" smtClean="0"/>
              <a:t>Anakie</a:t>
            </a:r>
            <a:r>
              <a:rPr lang="en-NZ" dirty="0" smtClean="0"/>
              <a:t> Inlier.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DCE93-3928-4BCD-AD04-02A0A22E6D5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753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DCE93-3928-4BCD-AD04-02A0A22E6D5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567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000" dirty="0" smtClean="0"/>
              <a:t>These structures throw apparently barren Late Devonian Drummond Group sediments against mineralised Lower Devonian </a:t>
            </a:r>
            <a:r>
              <a:rPr lang="en-NZ" sz="1000" dirty="0" err="1" smtClean="0"/>
              <a:t>Ukalunda</a:t>
            </a:r>
            <a:r>
              <a:rPr lang="en-NZ" sz="1000" dirty="0" smtClean="0"/>
              <a:t> Formation underlain by </a:t>
            </a:r>
            <a:r>
              <a:rPr lang="en-NZ" sz="1000" dirty="0" err="1" smtClean="0"/>
              <a:t>phyllite</a:t>
            </a:r>
            <a:r>
              <a:rPr lang="en-NZ" sz="1000" dirty="0" smtClean="0"/>
              <a:t> of the Neo-Proterozoic </a:t>
            </a:r>
            <a:r>
              <a:rPr lang="en-NZ" sz="1000" dirty="0" err="1" smtClean="0"/>
              <a:t>Anakie</a:t>
            </a:r>
            <a:r>
              <a:rPr lang="en-NZ" sz="1000" dirty="0" smtClean="0"/>
              <a:t> Inlier.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000" dirty="0" smtClean="0"/>
              <a:t>Both Devonian units contain strongly </a:t>
            </a:r>
            <a:r>
              <a:rPr lang="en-NZ" sz="1000" dirty="0" err="1" smtClean="0"/>
              <a:t>sericite</a:t>
            </a:r>
            <a:r>
              <a:rPr lang="en-NZ" sz="1000" dirty="0" smtClean="0"/>
              <a:t> altered medium sandstones and are difficult to distinguish, which complicates surface mapping</a:t>
            </a:r>
            <a:endParaRPr lang="en-A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DCE93-3928-4BCD-AD04-02A0A22E6D5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805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6/29/2016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F70023D-27B4-443D-8570-D5921628240F}" type="datetimeFigureOut">
              <a:rPr lang="en-NZ" smtClean="0"/>
              <a:t>29/06/2016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3850385-2983-4C3E-A0C8-0609A4C5C626}" type="slidenum">
              <a:rPr lang="en-NZ" smtClean="0"/>
              <a:t>‹#›</a:t>
            </a:fld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6311900"/>
            <a:ext cx="3738717" cy="457200"/>
          </a:xfrm>
          <a:prstGeom prst="rect">
            <a:avLst/>
          </a:prstGeom>
        </p:spPr>
      </p:pic>
      <p:pic>
        <p:nvPicPr>
          <p:cNvPr id="12" name="Picture 11" descr="cid:image001.jpg@01D1AD2A.6E09E93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31" y="6311900"/>
            <a:ext cx="1292012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7" y="6311900"/>
            <a:ext cx="1116519" cy="4572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1538" y="1"/>
            <a:ext cx="12192000" cy="6858000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solidFill>
              <a:srgbClr val="0030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763" y="2138765"/>
            <a:ext cx="11680486" cy="1681163"/>
          </a:xfrm>
        </p:spPr>
        <p:txBody>
          <a:bodyPr>
            <a:noAutofit/>
          </a:bodyPr>
          <a:lstStyle/>
          <a:p>
            <a:pPr algn="ctr"/>
            <a:r>
              <a:rPr lang="en-NZ" dirty="0" smtClean="0">
                <a:solidFill>
                  <a:schemeClr val="bg1"/>
                </a:solidFill>
              </a:rPr>
              <a:t>Portable XRF </a:t>
            </a:r>
            <a:r>
              <a:rPr lang="en-NZ" dirty="0">
                <a:solidFill>
                  <a:schemeClr val="bg1"/>
                </a:solidFill>
              </a:rPr>
              <a:t>geochemistry: </a:t>
            </a:r>
            <a:r>
              <a:rPr lang="en-NZ" dirty="0" smtClean="0">
                <a:solidFill>
                  <a:schemeClr val="bg1"/>
                </a:solidFill>
              </a:rPr>
              <a:t/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new insights </a:t>
            </a:r>
            <a:r>
              <a:rPr lang="en-NZ" dirty="0">
                <a:solidFill>
                  <a:schemeClr val="bg1"/>
                </a:solidFill>
              </a:rPr>
              <a:t>from an old friend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589" y="4074695"/>
            <a:ext cx="8694015" cy="1838374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solidFill>
                  <a:schemeClr val="bg1"/>
                </a:solidFill>
              </a:rPr>
              <a:t>Brendan </a:t>
            </a:r>
            <a:r>
              <a:rPr lang="en-NZ" dirty="0" smtClean="0">
                <a:solidFill>
                  <a:schemeClr val="bg1"/>
                </a:solidFill>
              </a:rPr>
              <a:t>Duffy</a:t>
            </a:r>
            <a:r>
              <a:rPr lang="en-NZ" baseline="30000" dirty="0" smtClean="0">
                <a:solidFill>
                  <a:schemeClr val="bg1"/>
                </a:solidFill>
              </a:rPr>
              <a:t>1</a:t>
            </a:r>
            <a:r>
              <a:rPr lang="en-NZ" dirty="0" smtClean="0">
                <a:solidFill>
                  <a:schemeClr val="bg1"/>
                </a:solidFill>
              </a:rPr>
              <a:t>, Simon Beams</a:t>
            </a:r>
            <a:r>
              <a:rPr lang="en-NZ" baseline="30000" dirty="0">
                <a:solidFill>
                  <a:schemeClr val="bg1"/>
                </a:solidFill>
              </a:rPr>
              <a:t>2</a:t>
            </a:r>
            <a:r>
              <a:rPr lang="en-NZ" dirty="0" smtClean="0">
                <a:solidFill>
                  <a:schemeClr val="bg1"/>
                </a:solidFill>
              </a:rPr>
              <a:t>, Tim Beams</a:t>
            </a:r>
            <a:r>
              <a:rPr lang="en-NZ" baseline="30000" dirty="0">
                <a:solidFill>
                  <a:schemeClr val="bg1"/>
                </a:solidFill>
              </a:rPr>
              <a:t>2</a:t>
            </a:r>
            <a:r>
              <a:rPr lang="en-NZ" dirty="0" smtClean="0">
                <a:solidFill>
                  <a:schemeClr val="bg1"/>
                </a:solidFill>
              </a:rPr>
              <a:t>, Verity Borthwick</a:t>
            </a:r>
            <a:r>
              <a:rPr lang="en-NZ" baseline="30000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en-NZ" baseline="30000" dirty="0" smtClean="0">
                <a:solidFill>
                  <a:schemeClr val="bg1"/>
                </a:solidFill>
              </a:rPr>
              <a:t>1</a:t>
            </a:r>
            <a:r>
              <a:rPr lang="en-NZ" dirty="0" smtClean="0">
                <a:solidFill>
                  <a:schemeClr val="bg1"/>
                </a:solidFill>
              </a:rPr>
              <a:t> </a:t>
            </a:r>
            <a:r>
              <a:rPr lang="en-NZ" dirty="0" err="1" smtClean="0">
                <a:solidFill>
                  <a:schemeClr val="bg1"/>
                </a:solidFill>
              </a:rPr>
              <a:t>Univeristy</a:t>
            </a:r>
            <a:r>
              <a:rPr lang="en-NZ" dirty="0" smtClean="0">
                <a:solidFill>
                  <a:schemeClr val="bg1"/>
                </a:solidFill>
              </a:rPr>
              <a:t> of Melbourne</a:t>
            </a:r>
          </a:p>
          <a:p>
            <a:pPr algn="ctr"/>
            <a:r>
              <a:rPr lang="en-NZ" baseline="30000" dirty="0">
                <a:solidFill>
                  <a:schemeClr val="bg1"/>
                </a:solidFill>
              </a:rPr>
              <a:t>2</a:t>
            </a:r>
            <a:r>
              <a:rPr lang="en-NZ" dirty="0" smtClean="0">
                <a:solidFill>
                  <a:schemeClr val="bg1"/>
                </a:solidFill>
              </a:rPr>
              <a:t> Terra Search, Townsville</a:t>
            </a:r>
          </a:p>
          <a:p>
            <a:pPr algn="ctr"/>
            <a:r>
              <a:rPr lang="en-NZ" baseline="30000" dirty="0">
                <a:solidFill>
                  <a:schemeClr val="bg1"/>
                </a:solidFill>
              </a:rPr>
              <a:t>3</a:t>
            </a:r>
            <a:r>
              <a:rPr lang="en-NZ" dirty="0" smtClean="0">
                <a:solidFill>
                  <a:schemeClr val="bg1"/>
                </a:solidFill>
              </a:rPr>
              <a:t> MGT Resources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90" y="5851350"/>
            <a:ext cx="5714219" cy="698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28930" y="135467"/>
            <a:ext cx="3227353" cy="1253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 descr="cid:image001.jpg@01D1AD2A.6E09E9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962" y="242650"/>
            <a:ext cx="2935287" cy="10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2" y="265379"/>
            <a:ext cx="2500988" cy="10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3" y="112362"/>
            <a:ext cx="8484662" cy="60066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533" y="186496"/>
            <a:ext cx="8280400" cy="558571"/>
          </a:xfrm>
        </p:spPr>
        <p:txBody>
          <a:bodyPr/>
          <a:lstStyle/>
          <a:p>
            <a:pPr algn="ctr"/>
            <a:r>
              <a:rPr lang="en-AU" sz="2800" dirty="0" smtClean="0"/>
              <a:t>Drill program reoriented to target NW strike!</a:t>
            </a:r>
            <a:endParaRPr lang="en-A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782305" y="6155454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View to northwest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098942" y="1490137"/>
            <a:ext cx="305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Down plunge of interpreted faults</a:t>
            </a:r>
            <a:endParaRPr lang="en-AU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098942" y="2182635"/>
            <a:ext cx="619933" cy="839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95160" y="2182635"/>
            <a:ext cx="0" cy="1734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1582470"/>
            <a:ext cx="212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Drilling under Devils Den stream</a:t>
            </a:r>
            <a:endParaRPr lang="en-AU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651929" y="2782799"/>
            <a:ext cx="0" cy="8427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"/>
          <p:cNvSpPr txBox="1">
            <a:spLocks/>
          </p:cNvSpPr>
          <p:nvPr/>
        </p:nvSpPr>
        <p:spPr>
          <a:xfrm>
            <a:off x="189242" y="1813302"/>
            <a:ext cx="4386020" cy="447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/>
              <a:t>Best result </a:t>
            </a:r>
          </a:p>
          <a:p>
            <a:pPr lvl="1"/>
            <a:r>
              <a:rPr lang="en-AU" sz="2600" dirty="0" smtClean="0">
                <a:solidFill>
                  <a:srgbClr val="FFFF00"/>
                </a:solidFill>
              </a:rPr>
              <a:t>1 m @ 146 g/t Au</a:t>
            </a:r>
            <a:endParaRPr lang="en-AU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35837"/>
            <a:ext cx="5534526" cy="1678983"/>
          </a:xfrm>
        </p:spPr>
        <p:txBody>
          <a:bodyPr/>
          <a:lstStyle/>
          <a:p>
            <a:r>
              <a:rPr lang="en-AU" sz="4400" dirty="0" smtClean="0"/>
              <a:t>Significant intercepts</a:t>
            </a:r>
            <a:endParaRPr lang="en-AU" sz="4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09" y="157474"/>
            <a:ext cx="6543772" cy="60573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2518611" y="650930"/>
            <a:ext cx="2688820" cy="30227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"/>
          <p:cNvSpPr txBox="1">
            <a:spLocks/>
          </p:cNvSpPr>
          <p:nvPr/>
        </p:nvSpPr>
        <p:spPr>
          <a:xfrm>
            <a:off x="189242" y="1813302"/>
            <a:ext cx="4386020" cy="447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/>
              <a:t>Best result </a:t>
            </a:r>
          </a:p>
          <a:p>
            <a:pPr lvl="1"/>
            <a:r>
              <a:rPr lang="en-AU" sz="2600" dirty="0" smtClean="0">
                <a:solidFill>
                  <a:srgbClr val="FFFF00"/>
                </a:solidFill>
              </a:rPr>
              <a:t>1 m @ 146 g/t Au</a:t>
            </a:r>
            <a:endParaRPr lang="en-AU" sz="2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242" y="157474"/>
            <a:ext cx="4126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 smtClean="0"/>
              <a:t>Could same results have been achieved with geochemistry instead of structural geology?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64278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431" y="401053"/>
            <a:ext cx="11454063" cy="4812631"/>
          </a:xfrm>
        </p:spPr>
        <p:txBody>
          <a:bodyPr>
            <a:normAutofit/>
          </a:bodyPr>
          <a:lstStyle/>
          <a:p>
            <a:r>
              <a:rPr lang="en-GB" sz="2800" dirty="0">
                <a:effectLst/>
              </a:rPr>
              <a:t>All percussion chip samples </a:t>
            </a:r>
            <a:r>
              <a:rPr lang="en-GB" sz="2800" dirty="0" smtClean="0">
                <a:effectLst/>
              </a:rPr>
              <a:t>analysed </a:t>
            </a:r>
            <a:r>
              <a:rPr lang="en-GB" sz="2800" dirty="0">
                <a:effectLst/>
              </a:rPr>
              <a:t>at Terra Search Townsville </a:t>
            </a:r>
            <a:endParaRPr lang="en-GB" sz="2800" dirty="0" smtClean="0">
              <a:effectLst/>
            </a:endParaRPr>
          </a:p>
          <a:p>
            <a:pPr lvl="1"/>
            <a:r>
              <a:rPr lang="en-GB" sz="2400" dirty="0" smtClean="0">
                <a:effectLst/>
              </a:rPr>
              <a:t>Bench mounted </a:t>
            </a:r>
            <a:r>
              <a:rPr lang="en-GB" sz="2400" dirty="0" err="1" smtClean="0">
                <a:effectLst/>
              </a:rPr>
              <a:t>Niton</a:t>
            </a:r>
            <a:r>
              <a:rPr lang="en-GB" sz="2400" dirty="0" smtClean="0">
                <a:effectLst/>
              </a:rPr>
              <a:t> PXRF, using Au pulps</a:t>
            </a:r>
          </a:p>
          <a:p>
            <a:pPr lvl="1"/>
            <a:endParaRPr lang="en-GB" sz="2400" dirty="0">
              <a:effectLst/>
            </a:endParaRPr>
          </a:p>
          <a:p>
            <a:pPr lvl="1"/>
            <a:r>
              <a:rPr lang="en-GB" sz="2400" dirty="0" smtClean="0">
                <a:effectLst/>
              </a:rPr>
              <a:t>PXRF can reliably measure ~ 40 elements</a:t>
            </a:r>
          </a:p>
          <a:p>
            <a:pPr lvl="1"/>
            <a:endParaRPr lang="en-GB" sz="2400" dirty="0" smtClean="0">
              <a:effectLst/>
            </a:endParaRPr>
          </a:p>
          <a:p>
            <a:pPr lvl="1"/>
            <a:r>
              <a:rPr lang="en-GB" sz="2400" dirty="0" smtClean="0">
                <a:effectLst/>
              </a:rPr>
              <a:t>Includes </a:t>
            </a:r>
            <a:r>
              <a:rPr lang="en-GB" sz="2400" dirty="0">
                <a:effectLst/>
              </a:rPr>
              <a:t>all the base metals and pathfinders e.g.: </a:t>
            </a:r>
            <a:endParaRPr lang="en-AU" sz="2400" dirty="0">
              <a:effectLst/>
            </a:endParaRPr>
          </a:p>
          <a:p>
            <a:pPr lvl="2"/>
            <a:r>
              <a:rPr lang="en-GB" sz="2000" dirty="0">
                <a:effectLst/>
              </a:rPr>
              <a:t>Cu, </a:t>
            </a:r>
            <a:r>
              <a:rPr lang="en-GB" sz="2000" dirty="0" err="1">
                <a:effectLst/>
              </a:rPr>
              <a:t>Pb</a:t>
            </a:r>
            <a:r>
              <a:rPr lang="en-GB" sz="2000" dirty="0">
                <a:effectLst/>
              </a:rPr>
              <a:t>, Zn, As, Ni, Cr, V, Mo, Bi, Fe, S, U, </a:t>
            </a:r>
            <a:r>
              <a:rPr lang="en-GB" sz="2000" dirty="0" err="1">
                <a:effectLst/>
              </a:rPr>
              <a:t>Th</a:t>
            </a:r>
            <a:r>
              <a:rPr lang="en-GB" sz="2000" dirty="0">
                <a:effectLst/>
              </a:rPr>
              <a:t>, Sn, W, Sb, Cl </a:t>
            </a:r>
            <a:endParaRPr lang="en-GB" sz="2000" dirty="0" smtClean="0">
              <a:effectLst/>
            </a:endParaRPr>
          </a:p>
          <a:p>
            <a:pPr lvl="2"/>
            <a:endParaRPr lang="en-AU" sz="2000" dirty="0">
              <a:effectLst/>
            </a:endParaRPr>
          </a:p>
          <a:p>
            <a:pPr lvl="1"/>
            <a:r>
              <a:rPr lang="en-GB" sz="2400" dirty="0" smtClean="0">
                <a:effectLst/>
              </a:rPr>
              <a:t>many </a:t>
            </a:r>
            <a:r>
              <a:rPr lang="en-GB" sz="2400" dirty="0" err="1" smtClean="0">
                <a:effectLst/>
              </a:rPr>
              <a:t>litho</a:t>
            </a:r>
            <a:r>
              <a:rPr lang="en-GB" sz="2400" dirty="0" smtClean="0">
                <a:effectLst/>
              </a:rPr>
              <a:t>-geochemical </a:t>
            </a:r>
            <a:r>
              <a:rPr lang="en-GB" sz="2400" dirty="0">
                <a:effectLst/>
              </a:rPr>
              <a:t>elements that </a:t>
            </a:r>
            <a:r>
              <a:rPr lang="en-GB" sz="2400" dirty="0" smtClean="0">
                <a:effectLst/>
              </a:rPr>
              <a:t>relate closely to alteration</a:t>
            </a:r>
          </a:p>
          <a:p>
            <a:pPr lvl="2"/>
            <a:r>
              <a:rPr lang="en-GB" sz="2000" dirty="0" smtClean="0">
                <a:effectLst/>
              </a:rPr>
              <a:t>Si</a:t>
            </a:r>
            <a:r>
              <a:rPr lang="en-GB" sz="2000" dirty="0">
                <a:effectLst/>
              </a:rPr>
              <a:t>, Mg, Ca, K, </a:t>
            </a:r>
            <a:r>
              <a:rPr lang="en-GB" sz="2000" dirty="0" err="1">
                <a:effectLst/>
              </a:rPr>
              <a:t>Rb</a:t>
            </a:r>
            <a:r>
              <a:rPr lang="en-GB" sz="2000" dirty="0">
                <a:effectLst/>
              </a:rPr>
              <a:t>, P, Al, </a:t>
            </a:r>
            <a:r>
              <a:rPr lang="en-GB" sz="2000" dirty="0" err="1">
                <a:effectLst/>
              </a:rPr>
              <a:t>Mn</a:t>
            </a:r>
            <a:r>
              <a:rPr lang="en-GB" sz="2000" dirty="0">
                <a:effectLst/>
              </a:rPr>
              <a:t>, </a:t>
            </a:r>
            <a:r>
              <a:rPr lang="en-GB" sz="2000" dirty="0" err="1">
                <a:effectLst/>
              </a:rPr>
              <a:t>Sr</a:t>
            </a:r>
            <a:r>
              <a:rPr lang="en-GB" sz="2000" dirty="0">
                <a:effectLst/>
              </a:rPr>
              <a:t>, Ba, </a:t>
            </a:r>
            <a:r>
              <a:rPr lang="en-GB" sz="2000" dirty="0" err="1">
                <a:effectLst/>
              </a:rPr>
              <a:t>Ti</a:t>
            </a:r>
            <a:r>
              <a:rPr lang="en-GB" sz="2000" dirty="0">
                <a:effectLst/>
              </a:rPr>
              <a:t>, </a:t>
            </a:r>
            <a:r>
              <a:rPr lang="en-GB" sz="2000" dirty="0" err="1" smtClean="0">
                <a:effectLst/>
              </a:rPr>
              <a:t>Zr</a:t>
            </a:r>
            <a:endParaRPr lang="en-GB" sz="2000" dirty="0" smtClean="0">
              <a:effectLst/>
            </a:endParaRPr>
          </a:p>
          <a:p>
            <a:pPr lvl="2"/>
            <a:endParaRPr lang="en-GB" sz="200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err="1" smtClean="0"/>
              <a:t>Drillhole</a:t>
            </a:r>
            <a:r>
              <a:rPr lang="en-NZ" dirty="0" smtClean="0"/>
              <a:t> multi-element geochemistry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543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481" y="170481"/>
            <a:ext cx="4355024" cy="4153546"/>
          </a:xfrm>
        </p:spPr>
        <p:txBody>
          <a:bodyPr/>
          <a:lstStyle/>
          <a:p>
            <a:pPr lvl="0"/>
            <a:r>
              <a:rPr lang="en-GB" dirty="0" smtClean="0"/>
              <a:t>divided the percussion chip geochemistry into various populations that can be attributed to host and mineralized rock lithology.</a:t>
            </a:r>
          </a:p>
          <a:p>
            <a:r>
              <a:rPr lang="en-AU" dirty="0" smtClean="0"/>
              <a:t>Utilized multi-element PXRF geochemistry</a:t>
            </a:r>
          </a:p>
          <a:p>
            <a:r>
              <a:rPr lang="en-AU" dirty="0" smtClean="0"/>
              <a:t>Did not use Au assays</a:t>
            </a:r>
          </a:p>
          <a:p>
            <a:r>
              <a:rPr lang="en-AU" dirty="0" smtClean="0"/>
              <a:t>principle components cross-plotted, coloured by Au assay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76800"/>
            <a:ext cx="4928461" cy="914400"/>
          </a:xfrm>
        </p:spPr>
        <p:txBody>
          <a:bodyPr/>
          <a:lstStyle/>
          <a:p>
            <a:pPr lvl="0" algn="ctr"/>
            <a:r>
              <a:rPr lang="en-GB" sz="3600" dirty="0" smtClean="0"/>
              <a:t>Principal component analysis </a:t>
            </a:r>
            <a:endParaRPr lang="en-AU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/>
          <a:stretch/>
        </p:blipFill>
        <p:spPr>
          <a:xfrm>
            <a:off x="4757980" y="6201"/>
            <a:ext cx="7434020" cy="589983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 rot="18673074">
            <a:off x="7343612" y="1143837"/>
            <a:ext cx="3177153" cy="1611824"/>
          </a:xfrm>
          <a:custGeom>
            <a:avLst/>
            <a:gdLst>
              <a:gd name="connsiteX0" fmla="*/ 0 w 3177153"/>
              <a:gd name="connsiteY0" fmla="*/ 61993 h 1611824"/>
              <a:gd name="connsiteX1" fmla="*/ 1022888 w 3177153"/>
              <a:gd name="connsiteY1" fmla="*/ 0 h 1611824"/>
              <a:gd name="connsiteX2" fmla="*/ 2495227 w 3177153"/>
              <a:gd name="connsiteY2" fmla="*/ 557939 h 1611824"/>
              <a:gd name="connsiteX3" fmla="*/ 3177153 w 3177153"/>
              <a:gd name="connsiteY3" fmla="*/ 1131376 h 1611824"/>
              <a:gd name="connsiteX4" fmla="*/ 3084163 w 3177153"/>
              <a:gd name="connsiteY4" fmla="*/ 1487837 h 1611824"/>
              <a:gd name="connsiteX5" fmla="*/ 2634712 w 3177153"/>
              <a:gd name="connsiteY5" fmla="*/ 1611824 h 1611824"/>
              <a:gd name="connsiteX6" fmla="*/ 2014780 w 3177153"/>
              <a:gd name="connsiteY6" fmla="*/ 1410346 h 1611824"/>
              <a:gd name="connsiteX7" fmla="*/ 1239864 w 3177153"/>
              <a:gd name="connsiteY7" fmla="*/ 914400 h 1611824"/>
              <a:gd name="connsiteX8" fmla="*/ 557939 w 3177153"/>
              <a:gd name="connsiteY8" fmla="*/ 588936 h 1611824"/>
              <a:gd name="connsiteX9" fmla="*/ 92990 w 3177153"/>
              <a:gd name="connsiteY9" fmla="*/ 371959 h 1611824"/>
              <a:gd name="connsiteX10" fmla="*/ 0 w 3177153"/>
              <a:gd name="connsiteY10" fmla="*/ 61993 h 161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7153" h="1611824">
                <a:moveTo>
                  <a:pt x="0" y="61993"/>
                </a:moveTo>
                <a:lnTo>
                  <a:pt x="1022888" y="0"/>
                </a:lnTo>
                <a:lnTo>
                  <a:pt x="2495227" y="557939"/>
                </a:lnTo>
                <a:lnTo>
                  <a:pt x="3177153" y="1131376"/>
                </a:lnTo>
                <a:lnTo>
                  <a:pt x="3084163" y="1487837"/>
                </a:lnTo>
                <a:lnTo>
                  <a:pt x="2634712" y="1611824"/>
                </a:lnTo>
                <a:lnTo>
                  <a:pt x="2014780" y="1410346"/>
                </a:lnTo>
                <a:lnTo>
                  <a:pt x="1239864" y="914400"/>
                </a:lnTo>
                <a:lnTo>
                  <a:pt x="557939" y="588936"/>
                </a:lnTo>
                <a:lnTo>
                  <a:pt x="92990" y="371959"/>
                </a:lnTo>
                <a:lnTo>
                  <a:pt x="0" y="6199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 rot="20390024">
            <a:off x="7786683" y="1503474"/>
            <a:ext cx="229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overlap zone</a:t>
            </a:r>
            <a:endParaRPr lang="en-A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9904" y="4587498"/>
            <a:ext cx="244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PC0-1 coloured by 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72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80" y="526944"/>
            <a:ext cx="7434020" cy="526287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481" y="170481"/>
            <a:ext cx="4355024" cy="4153546"/>
          </a:xfrm>
        </p:spPr>
        <p:txBody>
          <a:bodyPr/>
          <a:lstStyle/>
          <a:p>
            <a:pPr lvl="0"/>
            <a:r>
              <a:rPr lang="en-AU" dirty="0" smtClean="0"/>
              <a:t>PC3 as z-axis</a:t>
            </a:r>
          </a:p>
          <a:p>
            <a:pPr lvl="0"/>
            <a:r>
              <a:rPr lang="en-AU" dirty="0" smtClean="0"/>
              <a:t>Mineralized and </a:t>
            </a:r>
            <a:r>
              <a:rPr lang="en-AU" dirty="0" err="1" smtClean="0"/>
              <a:t>unmineralized</a:t>
            </a:r>
            <a:r>
              <a:rPr lang="en-AU" dirty="0" smtClean="0"/>
              <a:t> largely separated by a plane in pseudo-3D space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76800"/>
            <a:ext cx="4928461" cy="914400"/>
          </a:xfrm>
        </p:spPr>
        <p:txBody>
          <a:bodyPr/>
          <a:lstStyle/>
          <a:p>
            <a:pPr lvl="0" algn="ctr"/>
            <a:r>
              <a:rPr lang="en-GB" sz="3600" dirty="0" smtClean="0"/>
              <a:t>Principal component analysis </a:t>
            </a:r>
            <a:endParaRPr lang="en-A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439904" y="4587498"/>
            <a:ext cx="263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PC0-1-3 coloured by 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77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80" y="526944"/>
            <a:ext cx="7434020" cy="526287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481" y="170481"/>
            <a:ext cx="4355024" cy="4153546"/>
          </a:xfrm>
        </p:spPr>
        <p:txBody>
          <a:bodyPr>
            <a:normAutofit/>
          </a:bodyPr>
          <a:lstStyle/>
          <a:p>
            <a:pPr lvl="0"/>
            <a:r>
              <a:rPr lang="en-AU" sz="2400" dirty="0" smtClean="0"/>
              <a:t>How to get clear 2D separation independent of Au</a:t>
            </a:r>
          </a:p>
          <a:p>
            <a:pPr lvl="0"/>
            <a:endParaRPr lang="en-AU" sz="2400" dirty="0"/>
          </a:p>
          <a:p>
            <a:pPr lvl="0"/>
            <a:r>
              <a:rPr lang="en-AU" sz="2400" dirty="0" smtClean="0"/>
              <a:t>Strategy – </a:t>
            </a:r>
          </a:p>
          <a:p>
            <a:pPr lvl="0"/>
            <a:endParaRPr lang="en-AU" sz="2400" dirty="0" smtClean="0"/>
          </a:p>
          <a:p>
            <a:pPr lvl="1"/>
            <a:r>
              <a:rPr lang="en-AU" sz="2000" dirty="0" smtClean="0"/>
              <a:t>Seed principle component analysis with PC00 to 04 from first iteration</a:t>
            </a:r>
            <a:endParaRPr lang="en-AU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76800"/>
            <a:ext cx="4928461" cy="914400"/>
          </a:xfrm>
        </p:spPr>
        <p:txBody>
          <a:bodyPr/>
          <a:lstStyle/>
          <a:p>
            <a:pPr lvl="0" algn="ctr"/>
            <a:r>
              <a:rPr lang="en-GB" sz="3600" dirty="0" smtClean="0"/>
              <a:t>Principal component analysis </a:t>
            </a:r>
            <a:endParaRPr lang="en-A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439904" y="4587498"/>
            <a:ext cx="2633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PC0-1-3 coloured by 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6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3551" cy="5517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52" y="2014780"/>
            <a:ext cx="6841248" cy="484322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93551" y="1"/>
            <a:ext cx="4398449" cy="2014780"/>
          </a:xfrm>
        </p:spPr>
        <p:txBody>
          <a:bodyPr/>
          <a:lstStyle/>
          <a:p>
            <a:r>
              <a:rPr lang="en-AU" dirty="0" smtClean="0"/>
              <a:t>Reanalysis twists the PCs </a:t>
            </a:r>
          </a:p>
          <a:p>
            <a:endParaRPr lang="en-AU" dirty="0"/>
          </a:p>
          <a:p>
            <a:r>
              <a:rPr lang="en-AU" dirty="0" smtClean="0"/>
              <a:t>achieves reasonable separation by vertical plane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96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4481587" cy="4941331"/>
          </a:xfrm>
        </p:spPr>
        <p:txBody>
          <a:bodyPr>
            <a:normAutofit/>
          </a:bodyPr>
          <a:lstStyle/>
          <a:p>
            <a:r>
              <a:rPr lang="en-GB" dirty="0" smtClean="0"/>
              <a:t>Plot of </a:t>
            </a:r>
            <a:r>
              <a:rPr lang="en-AU" dirty="0" smtClean="0"/>
              <a:t>PC0 v PC1, coloured by Au</a:t>
            </a:r>
          </a:p>
          <a:p>
            <a:endParaRPr lang="en-AU" dirty="0" smtClean="0"/>
          </a:p>
          <a:p>
            <a:r>
              <a:rPr lang="en-GB" dirty="0" smtClean="0"/>
              <a:t>Plot statistically identifies geochemical populations.</a:t>
            </a:r>
          </a:p>
          <a:p>
            <a:r>
              <a:rPr lang="en-GB" dirty="0" smtClean="0"/>
              <a:t>Elements marked along margins pull the points in those directions. </a:t>
            </a:r>
          </a:p>
          <a:p>
            <a:r>
              <a:rPr lang="en-GB" dirty="0" smtClean="0"/>
              <a:t>influence is measured by the length of the bar. </a:t>
            </a:r>
          </a:p>
          <a:p>
            <a:endParaRPr lang="en-AU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11" y="4512300"/>
            <a:ext cx="4315629" cy="153798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587" y="0"/>
            <a:ext cx="722273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4535666" y="2987040"/>
            <a:ext cx="287450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Fine </a:t>
            </a:r>
            <a:r>
              <a:rPr lang="en-AU" dirty="0" err="1" smtClean="0">
                <a:solidFill>
                  <a:schemeClr val="bg1"/>
                </a:solidFill>
              </a:rPr>
              <a:t>quartzose</a:t>
            </a:r>
            <a:r>
              <a:rPr lang="en-AU" dirty="0" smtClean="0">
                <a:solidFill>
                  <a:schemeClr val="bg1"/>
                </a:solidFill>
              </a:rPr>
              <a:t> sandstones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89848" y="2987040"/>
            <a:ext cx="17443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Silts and shales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7809" y="862415"/>
            <a:ext cx="3793602" cy="9177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micaceous – </a:t>
            </a:r>
            <a:r>
              <a:rPr lang="en-GB" dirty="0" err="1">
                <a:solidFill>
                  <a:schemeClr val="bg1"/>
                </a:solidFill>
              </a:rPr>
              <a:t>feldspathic</a:t>
            </a:r>
            <a:r>
              <a:rPr lang="en-GB" dirty="0">
                <a:solidFill>
                  <a:schemeClr val="bg1"/>
                </a:solidFill>
              </a:rPr>
              <a:t> sandstones and siltstones of the Drummond Group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774" y="4697210"/>
            <a:ext cx="37936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sulphides and </a:t>
            </a:r>
            <a:r>
              <a:rPr lang="en-GB" dirty="0" err="1" smtClean="0">
                <a:solidFill>
                  <a:schemeClr val="bg1"/>
                </a:solidFill>
              </a:rPr>
              <a:t>sericitic</a:t>
            </a:r>
            <a:r>
              <a:rPr lang="en-GB" dirty="0" smtClean="0">
                <a:solidFill>
                  <a:schemeClr val="bg1"/>
                </a:solidFill>
              </a:rPr>
              <a:t> alteration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32284">
            <a:off x="6119007" y="3720735"/>
            <a:ext cx="4171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Enhanced Bi (</a:t>
            </a:r>
            <a:r>
              <a:rPr lang="en-AU" dirty="0" err="1" smtClean="0">
                <a:solidFill>
                  <a:schemeClr val="bg1"/>
                </a:solidFill>
              </a:rPr>
              <a:t>Th</a:t>
            </a:r>
            <a:r>
              <a:rPr lang="en-AU" dirty="0" smtClean="0">
                <a:solidFill>
                  <a:schemeClr val="bg1"/>
                </a:solidFill>
              </a:rPr>
              <a:t>), Mo, P, S and Si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elevated Mag Sus for As – rich samples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1" y="235467"/>
            <a:ext cx="10058400" cy="56334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6321" y="4876800"/>
            <a:ext cx="9723120" cy="914400"/>
          </a:xfrm>
          <a:solidFill>
            <a:schemeClr val="tx2">
              <a:lumMod val="25000"/>
            </a:schemeClr>
          </a:solidFill>
        </p:spPr>
        <p:txBody>
          <a:bodyPr/>
          <a:lstStyle/>
          <a:p>
            <a:r>
              <a:rPr lang="en-AU" sz="4800" dirty="0" smtClean="0"/>
              <a:t>Indexed drill geochemistry</a:t>
            </a:r>
            <a:endParaRPr lang="en-AU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887461" y="235467"/>
            <a:ext cx="5745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Blue – mineralized </a:t>
            </a:r>
            <a:r>
              <a:rPr lang="en-AU" dirty="0" err="1" smtClean="0"/>
              <a:t>Ukalunda</a:t>
            </a:r>
            <a:endParaRPr lang="en-AU" dirty="0" smtClean="0"/>
          </a:p>
          <a:p>
            <a:r>
              <a:rPr lang="en-AU" dirty="0" smtClean="0"/>
              <a:t>Green – Drummond</a:t>
            </a:r>
          </a:p>
          <a:p>
            <a:r>
              <a:rPr lang="en-AU" dirty="0" smtClean="0"/>
              <a:t>Brown – </a:t>
            </a:r>
            <a:r>
              <a:rPr lang="en-AU" dirty="0" err="1" smtClean="0"/>
              <a:t>Unmineralized</a:t>
            </a:r>
            <a:r>
              <a:rPr lang="en-AU" dirty="0" smtClean="0"/>
              <a:t>, some may be Drummond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64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1" y="235466"/>
            <a:ext cx="10058398" cy="56334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6660" y="4308181"/>
            <a:ext cx="5955042" cy="914400"/>
          </a:xfrm>
        </p:spPr>
        <p:txBody>
          <a:bodyPr/>
          <a:lstStyle/>
          <a:p>
            <a:r>
              <a:rPr lang="en-AU" dirty="0" smtClean="0"/>
              <a:t>Strong correlation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>
              <a:buNone/>
            </a:pP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887461" y="235467"/>
            <a:ext cx="574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Barrend</a:t>
            </a:r>
            <a:r>
              <a:rPr lang="en-AU" dirty="0" smtClean="0"/>
              <a:t> Drummond rocks at surface underlain by  mineralized </a:t>
            </a:r>
            <a:r>
              <a:rPr lang="en-AU" dirty="0" err="1" smtClean="0"/>
              <a:t>Ukalunda</a:t>
            </a:r>
            <a:r>
              <a:rPr lang="en-AU" dirty="0" smtClean="0"/>
              <a:t> rocks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4849860" y="5222581"/>
            <a:ext cx="60959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Z" dirty="0" smtClean="0"/>
              <a:t>PCA of PXRF soil </a:t>
            </a:r>
            <a:r>
              <a:rPr lang="en-NZ" dirty="0"/>
              <a:t>and drill chip geochemistry, </a:t>
            </a:r>
            <a:r>
              <a:rPr lang="en-NZ" dirty="0" smtClean="0"/>
              <a:t>appears to reliably discriminate gold bearing and barren rocks in 3D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05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838202"/>
            <a:ext cx="10896599" cy="3657599"/>
          </a:xfrm>
        </p:spPr>
        <p:txBody>
          <a:bodyPr>
            <a:noAutofit/>
          </a:bodyPr>
          <a:lstStyle/>
          <a:p>
            <a:r>
              <a:rPr lang="en-NZ" sz="2800" dirty="0"/>
              <a:t>Known mineral deposits may remain under-estimated and under-exploited because of </a:t>
            </a:r>
          </a:p>
          <a:p>
            <a:pPr lvl="1"/>
            <a:r>
              <a:rPr lang="en-NZ" sz="2400" dirty="0"/>
              <a:t>limited understanding of their structural setting </a:t>
            </a:r>
          </a:p>
          <a:p>
            <a:pPr lvl="1"/>
            <a:r>
              <a:rPr lang="en-NZ" sz="2400" dirty="0"/>
              <a:t>difficulties mapping the distribution of barren cover rocks</a:t>
            </a:r>
          </a:p>
          <a:p>
            <a:endParaRPr lang="en-NZ" sz="2800" dirty="0"/>
          </a:p>
          <a:p>
            <a:r>
              <a:rPr lang="en-NZ" sz="2800" dirty="0" smtClean="0"/>
              <a:t>Junior explorers cannot necessarily afford full geochemical characterization</a:t>
            </a:r>
          </a:p>
          <a:p>
            <a:endParaRPr lang="en-NZ" sz="2800" dirty="0"/>
          </a:p>
          <a:p>
            <a:r>
              <a:rPr lang="en-NZ" sz="2800" dirty="0" smtClean="0"/>
              <a:t>We provide a case study for </a:t>
            </a:r>
            <a:r>
              <a:rPr lang="en-NZ" sz="2800" dirty="0"/>
              <a:t>cost-effective rapid discrimination of rock types and mineralisation potential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1560" y="5151120"/>
            <a:ext cx="10058400" cy="914400"/>
          </a:xfrm>
        </p:spPr>
        <p:txBody>
          <a:bodyPr/>
          <a:lstStyle/>
          <a:p>
            <a:pPr algn="ctr"/>
            <a:r>
              <a:rPr lang="en-NZ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6698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1" y="235467"/>
            <a:ext cx="10058400" cy="56334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79500" y="4491061"/>
            <a:ext cx="5029201" cy="914400"/>
          </a:xfrm>
        </p:spPr>
        <p:txBody>
          <a:bodyPr/>
          <a:lstStyle/>
          <a:p>
            <a:r>
              <a:rPr lang="en-AU" sz="3200" dirty="0" smtClean="0"/>
              <a:t>3D discrimination of barren Drummond</a:t>
            </a:r>
            <a:endParaRPr lang="en-AU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>
              <a:buNone/>
            </a:pP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887461" y="235467"/>
            <a:ext cx="574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Barrend</a:t>
            </a:r>
            <a:r>
              <a:rPr lang="en-AU" dirty="0" smtClean="0"/>
              <a:t> Drummond rocks at surface underlain by  mineralized </a:t>
            </a:r>
            <a:r>
              <a:rPr lang="en-AU" dirty="0" err="1" smtClean="0"/>
              <a:t>Ukalunda</a:t>
            </a:r>
            <a:r>
              <a:rPr lang="en-AU" dirty="0" smtClean="0"/>
              <a:t> rocks</a:t>
            </a:r>
            <a:endParaRPr lang="en-AU" dirty="0"/>
          </a:p>
        </p:txBody>
      </p:sp>
      <p:sp>
        <p:nvSpPr>
          <p:cNvPr id="2" name="Oval 1"/>
          <p:cNvSpPr/>
          <p:nvPr/>
        </p:nvSpPr>
        <p:spPr>
          <a:xfrm rot="20261549">
            <a:off x="3760202" y="822961"/>
            <a:ext cx="735599" cy="12649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 rot="20261549">
            <a:off x="6265142" y="1173481"/>
            <a:ext cx="735599" cy="12649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 rot="20261549">
            <a:off x="3092542" y="1503036"/>
            <a:ext cx="898258" cy="16334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 rot="19395784">
            <a:off x="1424534" y="1483570"/>
            <a:ext cx="724193" cy="13652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77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867" y="685802"/>
            <a:ext cx="9414933" cy="3657599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NW trending structures can be retrospectively delineated based on PXRF multi-element soil geochemistry</a:t>
            </a:r>
          </a:p>
          <a:p>
            <a:endParaRPr lang="en-NZ" dirty="0" smtClean="0"/>
          </a:p>
          <a:p>
            <a:r>
              <a:rPr lang="en-NZ" dirty="0" smtClean="0"/>
              <a:t>Drill-chip geochemistry, supplemented with PCA and incorporated in 3 </a:t>
            </a:r>
            <a:r>
              <a:rPr lang="en-NZ" dirty="0"/>
              <a:t>D modelling </a:t>
            </a:r>
            <a:r>
              <a:rPr lang="en-NZ" dirty="0" smtClean="0"/>
              <a:t>confirm </a:t>
            </a:r>
            <a:r>
              <a:rPr lang="en-NZ" dirty="0"/>
              <a:t>the presence of the NW trending </a:t>
            </a:r>
            <a:r>
              <a:rPr lang="en-NZ" dirty="0" smtClean="0"/>
              <a:t>structures</a:t>
            </a:r>
          </a:p>
          <a:p>
            <a:endParaRPr lang="en-NZ" dirty="0"/>
          </a:p>
          <a:p>
            <a:r>
              <a:rPr lang="en-NZ" dirty="0" smtClean="0"/>
              <a:t>NW trending structures and the distribution of barren and mineralized units could have been detected without in-depth </a:t>
            </a:r>
            <a:r>
              <a:rPr lang="en-NZ" dirty="0"/>
              <a:t>structural </a:t>
            </a:r>
            <a:r>
              <a:rPr lang="en-NZ" dirty="0" smtClean="0"/>
              <a:t>analysis</a:t>
            </a:r>
            <a:endParaRPr lang="en-NZ" dirty="0"/>
          </a:p>
          <a:p>
            <a:endParaRPr lang="en-NZ" dirty="0" smtClean="0"/>
          </a:p>
          <a:p>
            <a:r>
              <a:rPr lang="en-NZ" dirty="0" smtClean="0"/>
              <a:t>New insights from the combination of PXRF, PCA and structural analysis has reinvigorated a 30 year old prospect</a:t>
            </a:r>
            <a:endParaRPr lang="en-N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Conclusions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4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7544" y="5934670"/>
            <a:ext cx="4874456" cy="923330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2400" dirty="0" smtClean="0"/>
              <a:t>brendan.duffy@unimelb.edu.au</a:t>
            </a:r>
          </a:p>
          <a:p>
            <a:pPr marL="0" indent="0">
              <a:buNone/>
            </a:pPr>
            <a:r>
              <a:rPr lang="en-NZ" sz="2400" dirty="0" smtClean="0"/>
              <a:t>www.faultrock.nz</a:t>
            </a:r>
            <a:endParaRPr lang="en-NZ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743" y="182881"/>
            <a:ext cx="3319978" cy="891065"/>
          </a:xfrm>
        </p:spPr>
        <p:txBody>
          <a:bodyPr/>
          <a:lstStyle/>
          <a:p>
            <a:r>
              <a:rPr lang="en-NZ" dirty="0">
                <a:solidFill>
                  <a:srgbClr val="FFFF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414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67286" y="323557"/>
            <a:ext cx="5401994" cy="258583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NZ" dirty="0"/>
              <a:t>Site: The Pyramid Project </a:t>
            </a:r>
          </a:p>
          <a:p>
            <a:pPr lvl="0"/>
            <a:endParaRPr lang="en-NZ" dirty="0"/>
          </a:p>
          <a:p>
            <a:pPr lvl="1"/>
            <a:r>
              <a:rPr lang="en-NZ" dirty="0"/>
              <a:t>180 km south of Townsville</a:t>
            </a:r>
          </a:p>
          <a:p>
            <a:pPr lvl="1"/>
            <a:r>
              <a:rPr lang="en-NZ" dirty="0"/>
              <a:t>boundary between Drummond Basin and the Proterozoic basement of </a:t>
            </a:r>
            <a:r>
              <a:rPr lang="en-NZ" dirty="0" err="1"/>
              <a:t>Anakie</a:t>
            </a:r>
            <a:r>
              <a:rPr lang="en-NZ" dirty="0"/>
              <a:t> Inlier</a:t>
            </a:r>
          </a:p>
          <a:p>
            <a:pPr lvl="1"/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20616" r="36579" b="11120"/>
          <a:stretch/>
        </p:blipFill>
        <p:spPr>
          <a:xfrm>
            <a:off x="5907256" y="154745"/>
            <a:ext cx="6172200" cy="659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12" t="3944" r="17653" b="14641"/>
          <a:stretch/>
        </p:blipFill>
        <p:spPr>
          <a:xfrm>
            <a:off x="178697" y="2909392"/>
            <a:ext cx="5620054" cy="334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2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7888" y="3645409"/>
            <a:ext cx="7098792" cy="2877311"/>
          </a:xfrm>
        </p:spPr>
        <p:txBody>
          <a:bodyPr>
            <a:normAutofit/>
          </a:bodyPr>
          <a:lstStyle/>
          <a:p>
            <a:r>
              <a:rPr lang="en-NZ" dirty="0" err="1"/>
              <a:t>Gettysberg</a:t>
            </a:r>
            <a:r>
              <a:rPr lang="en-NZ" dirty="0"/>
              <a:t> – within shear zone</a:t>
            </a:r>
          </a:p>
          <a:p>
            <a:pPr lvl="1"/>
            <a:r>
              <a:rPr lang="en-NZ" dirty="0" smtClean="0"/>
              <a:t>West boundary is NE –striking </a:t>
            </a:r>
            <a:r>
              <a:rPr lang="en-NZ" dirty="0" err="1" smtClean="0"/>
              <a:t>Anakie</a:t>
            </a:r>
            <a:r>
              <a:rPr lang="en-NZ" dirty="0" smtClean="0"/>
              <a:t>/Drummond fault.</a:t>
            </a:r>
          </a:p>
          <a:p>
            <a:pPr lvl="3"/>
            <a:r>
              <a:rPr lang="en-NZ" dirty="0" smtClean="0"/>
              <a:t>Drummond Basin boundary</a:t>
            </a:r>
          </a:p>
          <a:p>
            <a:pPr lvl="3"/>
            <a:r>
              <a:rPr lang="en-NZ" dirty="0" smtClean="0"/>
              <a:t>strongly inverted</a:t>
            </a:r>
          </a:p>
          <a:p>
            <a:pPr lvl="3"/>
            <a:r>
              <a:rPr lang="en-NZ" dirty="0" smtClean="0"/>
              <a:t>renewed extension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545" y="-4739"/>
            <a:ext cx="7469311" cy="785028"/>
          </a:xfrm>
        </p:spPr>
        <p:txBody>
          <a:bodyPr>
            <a:normAutofit fontScale="90000"/>
          </a:bodyPr>
          <a:lstStyle/>
          <a:p>
            <a:r>
              <a:rPr lang="en-NZ" dirty="0"/>
              <a:t>Inversion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6"/>
          <a:stretch/>
        </p:blipFill>
        <p:spPr>
          <a:xfrm>
            <a:off x="8260080" y="3036765"/>
            <a:ext cx="3931920" cy="382123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" y="877825"/>
            <a:ext cx="8870654" cy="2767584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6" name="Straight Connector 5"/>
          <p:cNvCxnSpPr>
            <a:stCxn id="7" idx="0"/>
          </p:cNvCxnSpPr>
          <p:nvPr/>
        </p:nvCxnSpPr>
        <p:spPr>
          <a:xfrm>
            <a:off x="10226040" y="3036765"/>
            <a:ext cx="1585816" cy="20943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10502" y="1061288"/>
            <a:ext cx="280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Both sediment thickness (original throw) and inversion increase southwards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12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" y="1503044"/>
            <a:ext cx="10058400" cy="4519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" y="1503045"/>
            <a:ext cx="10058400" cy="45196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0"/>
            <a:ext cx="3337560" cy="6183824"/>
          </a:xfrm>
        </p:spPr>
        <p:txBody>
          <a:bodyPr>
            <a:normAutofit/>
          </a:bodyPr>
          <a:lstStyle/>
          <a:p>
            <a:pPr marL="18288" lvl="0" indent="0" algn="r">
              <a:buNone/>
            </a:pPr>
            <a:r>
              <a:rPr lang="en-N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Outcropping /shallow-drilled gold mineralization</a:t>
            </a:r>
          </a:p>
          <a:p>
            <a:pPr marL="0" lvl="0" indent="0" algn="r">
              <a:buNone/>
            </a:pPr>
            <a:r>
              <a:rPr lang="en-N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r"/>
            <a:r>
              <a:rPr lang="en-NZ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Sellheim</a:t>
            </a:r>
            <a:endParaRPr lang="en-NZ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endParaRPr lang="en-N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en-NZ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Gettsyberg</a:t>
            </a:r>
            <a:endParaRPr lang="en-NZ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endParaRPr lang="en-N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endParaRPr lang="en-N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endParaRPr lang="en-N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en-N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Marrakesh</a:t>
            </a:r>
          </a:p>
          <a:p>
            <a:pPr lvl="0" algn="r"/>
            <a:endParaRPr lang="en-N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en-NZ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Bombay</a:t>
            </a:r>
            <a:endParaRPr lang="en-N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960" y="177481"/>
            <a:ext cx="7574280" cy="1025677"/>
          </a:xfrm>
        </p:spPr>
        <p:txBody>
          <a:bodyPr/>
          <a:lstStyle/>
          <a:p>
            <a:pPr algn="ctr"/>
            <a:r>
              <a:rPr lang="en-NZ" dirty="0" smtClean="0"/>
              <a:t>Soil Au survey 2015</a:t>
            </a:r>
            <a:endParaRPr lang="en-NZ" dirty="0"/>
          </a:p>
        </p:txBody>
      </p:sp>
      <p:sp>
        <p:nvSpPr>
          <p:cNvPr id="10" name="TextBox 9"/>
          <p:cNvSpPr txBox="1"/>
          <p:nvPr/>
        </p:nvSpPr>
        <p:spPr>
          <a:xfrm>
            <a:off x="1432560" y="3285806"/>
            <a:ext cx="184404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Drummond Basin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8240" y="3024196"/>
            <a:ext cx="27584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Anakie/</a:t>
            </a:r>
            <a:r>
              <a:rPr lang="en-AU" sz="2400" dirty="0" err="1" smtClean="0">
                <a:solidFill>
                  <a:schemeClr val="bg1"/>
                </a:solidFill>
              </a:rPr>
              <a:t>Ukalunda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0602" y="6038176"/>
            <a:ext cx="192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/>
              <a:t>View to Northeast</a:t>
            </a:r>
            <a:endParaRPr lang="en-AU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54" y="2511004"/>
            <a:ext cx="4065946" cy="43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3" y="112362"/>
            <a:ext cx="8484664" cy="600666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21776"/>
            <a:ext cx="10684932" cy="914400"/>
          </a:xfrm>
        </p:spPr>
        <p:txBody>
          <a:bodyPr/>
          <a:lstStyle/>
          <a:p>
            <a:pPr algn="ctr"/>
            <a:r>
              <a:rPr lang="en-NZ" sz="4000" dirty="0" err="1"/>
              <a:t>Gettysberg</a:t>
            </a:r>
            <a:r>
              <a:rPr lang="en-NZ" sz="4000" dirty="0"/>
              <a:t> </a:t>
            </a:r>
            <a:r>
              <a:rPr lang="en-NZ" sz="4000" dirty="0" smtClean="0"/>
              <a:t>prospect </a:t>
            </a:r>
            <a:br>
              <a:rPr lang="en-NZ" sz="4000" dirty="0" smtClean="0"/>
            </a:br>
            <a:r>
              <a:rPr lang="en-AU" sz="4000" dirty="0" smtClean="0"/>
              <a:t>Gold zones plunge northwards</a:t>
            </a:r>
            <a:endParaRPr lang="en-A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82305" y="6155454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View to northwest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552841" y="4841670"/>
            <a:ext cx="2630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Poor coverage at stream</a:t>
            </a:r>
          </a:p>
          <a:p>
            <a:pPr algn="ctr"/>
            <a:r>
              <a:rPr lang="en-AU" dirty="0" smtClean="0"/>
              <a:t>(discovery site)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235200" y="5488001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SW                                     NE</a:t>
            </a:r>
            <a:endParaRPr lang="en-AU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06133" y="2844800"/>
            <a:ext cx="399626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80025" y="2406134"/>
            <a:ext cx="27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Soil anomalies &lt;~800 ppb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25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393" y="572218"/>
            <a:ext cx="5160936" cy="4084653"/>
          </a:xfrm>
        </p:spPr>
        <p:txBody>
          <a:bodyPr>
            <a:normAutofit/>
          </a:bodyPr>
          <a:lstStyle/>
          <a:p>
            <a:r>
              <a:rPr lang="en-NZ" sz="3200" dirty="0" smtClean="0"/>
              <a:t>Only two diamond holes intersect significant fault …</a:t>
            </a:r>
          </a:p>
          <a:p>
            <a:pPr lvl="1"/>
            <a:r>
              <a:rPr lang="en-NZ" sz="2800" dirty="0" smtClean="0"/>
              <a:t>Truncates grade</a:t>
            </a:r>
          </a:p>
          <a:p>
            <a:pPr lvl="1"/>
            <a:r>
              <a:rPr lang="en-NZ" sz="2800" dirty="0" smtClean="0"/>
              <a:t>No other holes intersect fault</a:t>
            </a:r>
          </a:p>
          <a:p>
            <a:pPr lvl="1"/>
            <a:r>
              <a:rPr lang="en-NZ" sz="2800" dirty="0" smtClean="0"/>
              <a:t>must strike NW </a:t>
            </a:r>
            <a:endParaRPr lang="en-NZ" sz="2800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Diamond holes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9" b="35644"/>
          <a:stretch/>
        </p:blipFill>
        <p:spPr>
          <a:xfrm>
            <a:off x="6910834" y="77324"/>
            <a:ext cx="5059133" cy="5705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788327" y="4372807"/>
            <a:ext cx="3304146" cy="56812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223760" y="243840"/>
            <a:ext cx="46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</a:rPr>
              <a:t>W                                E</a:t>
            </a:r>
            <a:endParaRPr lang="en-A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158522"/>
            <a:ext cx="5694654" cy="4541554"/>
          </a:xfrm>
        </p:spPr>
        <p:txBody>
          <a:bodyPr>
            <a:normAutofit fontScale="92500" lnSpcReduction="10000"/>
          </a:bodyPr>
          <a:lstStyle/>
          <a:p>
            <a:r>
              <a:rPr lang="en-NZ" dirty="0"/>
              <a:t>Host rock (</a:t>
            </a:r>
            <a:r>
              <a:rPr lang="en-NZ" dirty="0" err="1"/>
              <a:t>Gettysberg</a:t>
            </a:r>
            <a:r>
              <a:rPr lang="en-NZ" baseline="0" dirty="0"/>
              <a:t> – </a:t>
            </a:r>
            <a:r>
              <a:rPr lang="en-NZ" baseline="0" dirty="0" err="1"/>
              <a:t>Sellheim</a:t>
            </a:r>
            <a:r>
              <a:rPr lang="en-NZ" baseline="0" dirty="0"/>
              <a:t>)</a:t>
            </a:r>
            <a:endParaRPr lang="en-NZ" dirty="0"/>
          </a:p>
          <a:p>
            <a:pPr lvl="1"/>
            <a:r>
              <a:rPr lang="en-NZ" dirty="0" err="1"/>
              <a:t>sericitic</a:t>
            </a:r>
            <a:r>
              <a:rPr lang="en-NZ" dirty="0"/>
              <a:t> sandstone of </a:t>
            </a:r>
            <a:r>
              <a:rPr lang="en-NZ" dirty="0" err="1"/>
              <a:t>Ukalunda</a:t>
            </a:r>
            <a:r>
              <a:rPr lang="en-NZ" dirty="0"/>
              <a:t> Formation</a:t>
            </a:r>
          </a:p>
          <a:p>
            <a:pPr lvl="1"/>
            <a:endParaRPr lang="en-NZ" dirty="0" smtClean="0"/>
          </a:p>
          <a:p>
            <a:r>
              <a:rPr lang="en-NZ" dirty="0" smtClean="0"/>
              <a:t>Barren sub-vertical tension gashes cut by low angle shears</a:t>
            </a:r>
          </a:p>
          <a:p>
            <a:endParaRPr lang="en-NZ" dirty="0" smtClean="0"/>
          </a:p>
          <a:p>
            <a:r>
              <a:rPr lang="en-NZ" dirty="0" smtClean="0"/>
              <a:t>Visible </a:t>
            </a:r>
            <a:r>
              <a:rPr lang="en-NZ" dirty="0"/>
              <a:t>gold in </a:t>
            </a:r>
            <a:r>
              <a:rPr lang="en-NZ" u="sng" dirty="0" err="1" smtClean="0">
                <a:solidFill>
                  <a:srgbClr val="FFFF00"/>
                </a:solidFill>
              </a:rPr>
              <a:t>subhorizontal</a:t>
            </a:r>
            <a:r>
              <a:rPr lang="en-NZ" u="sng" dirty="0" smtClean="0">
                <a:solidFill>
                  <a:srgbClr val="FFFF00"/>
                </a:solidFill>
              </a:rPr>
              <a:t> tension gashes</a:t>
            </a:r>
          </a:p>
          <a:p>
            <a:r>
              <a:rPr lang="en-NZ" dirty="0" smtClean="0"/>
              <a:t>linked by </a:t>
            </a:r>
            <a:r>
              <a:rPr lang="en-NZ" u="sng" dirty="0" smtClean="0">
                <a:solidFill>
                  <a:srgbClr val="FFFF00"/>
                </a:solidFill>
              </a:rPr>
              <a:t>steeply dipping shears</a:t>
            </a:r>
          </a:p>
          <a:p>
            <a:endParaRPr lang="en-NZ" dirty="0">
              <a:solidFill>
                <a:srgbClr val="FFFF00"/>
              </a:solidFill>
            </a:endParaRPr>
          </a:p>
          <a:p>
            <a:r>
              <a:rPr lang="en-NZ" sz="2600" dirty="0" smtClean="0"/>
              <a:t>Extension parallel to core - probable fault valve behaviour during </a:t>
            </a:r>
            <a:r>
              <a:rPr lang="en-NZ" sz="2600" u="sng" dirty="0" smtClean="0"/>
              <a:t>reverse reactivation of </a:t>
            </a:r>
            <a:r>
              <a:rPr lang="en-NZ" sz="2600" u="sng" dirty="0" err="1" smtClean="0"/>
              <a:t>mis</a:t>
            </a:r>
            <a:r>
              <a:rPr lang="en-NZ" sz="2600" u="sng" dirty="0" smtClean="0"/>
              <a:t>-oriented normal fault</a:t>
            </a:r>
            <a:endParaRPr lang="en-NZ" sz="2600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972" y="4914552"/>
            <a:ext cx="3910538" cy="1281111"/>
          </a:xfrm>
        </p:spPr>
        <p:txBody>
          <a:bodyPr>
            <a:normAutofit fontScale="90000"/>
          </a:bodyPr>
          <a:lstStyle/>
          <a:p>
            <a:r>
              <a:rPr lang="en-NZ" dirty="0"/>
              <a:t>Style of mineralization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1172"/>
          <a:stretch/>
        </p:blipFill>
        <p:spPr>
          <a:xfrm rot="16200000">
            <a:off x="4306299" y="1591553"/>
            <a:ext cx="6218266" cy="320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1245" b="6262"/>
          <a:stretch/>
        </p:blipFill>
        <p:spPr>
          <a:xfrm rot="16200000">
            <a:off x="7404132" y="1698213"/>
            <a:ext cx="6218266" cy="299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93833" y="84666"/>
            <a:ext cx="269176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AU" b="1" dirty="0" smtClean="0"/>
              <a:t>Need new oriented core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103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" y="5257800"/>
            <a:ext cx="11460479" cy="914400"/>
          </a:xfrm>
        </p:spPr>
        <p:txBody>
          <a:bodyPr/>
          <a:lstStyle/>
          <a:p>
            <a:pPr algn="ctr"/>
            <a:r>
              <a:rPr lang="en-AU" dirty="0" smtClean="0">
                <a:solidFill>
                  <a:srgbClr val="FFFF00"/>
                </a:solidFill>
              </a:rPr>
              <a:t>soil geochemistry </a:t>
            </a:r>
            <a:r>
              <a:rPr lang="en-AU" u="sng" dirty="0" smtClean="0"/>
              <a:t>v</a:t>
            </a:r>
            <a:r>
              <a:rPr lang="en-AU" dirty="0" smtClean="0"/>
              <a:t> structural mapping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12195575" cy="5257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/>
          <p:cNvSpPr/>
          <p:nvPr/>
        </p:nvSpPr>
        <p:spPr>
          <a:xfrm>
            <a:off x="2499360" y="1645920"/>
            <a:ext cx="487680" cy="487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537960" y="1645920"/>
            <a:ext cx="487680" cy="487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0668000" y="1645920"/>
            <a:ext cx="487680" cy="48768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0203180" y="3794760"/>
            <a:ext cx="1905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St </a:t>
            </a:r>
            <a:r>
              <a:rPr lang="en-AU" dirty="0" err="1" smtClean="0"/>
              <a:t>Anns</a:t>
            </a:r>
            <a:r>
              <a:rPr lang="en-AU" dirty="0" smtClean="0"/>
              <a:t>  downthrown against high soil Au – incomplete inversion</a:t>
            </a:r>
            <a:endParaRPr lang="en-AU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10911840" y="1889760"/>
            <a:ext cx="243840" cy="19050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 flipV="1">
            <a:off x="2743200" y="1996441"/>
            <a:ext cx="7459980" cy="253698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78881" y="0"/>
            <a:ext cx="169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but not at </a:t>
            </a:r>
            <a:r>
              <a:rPr lang="en-AU" dirty="0" err="1" smtClean="0">
                <a:solidFill>
                  <a:schemeClr val="bg1"/>
                </a:solidFill>
              </a:rPr>
              <a:t>Gettysberg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dirty="0" smtClean="0"/>
              <a:t>Faulting  can be seen in soil anomalies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6667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3051</TotalTime>
  <Words>850</Words>
  <Application>Microsoft Office PowerPoint</Application>
  <PresentationFormat>Custom</PresentationFormat>
  <Paragraphs>153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Elemental</vt:lpstr>
      <vt:lpstr>Portable XRF geochemistry:  new insights from an old friend</vt:lpstr>
      <vt:lpstr>Motivation</vt:lpstr>
      <vt:lpstr>PowerPoint Presentation</vt:lpstr>
      <vt:lpstr>Inversion structure</vt:lpstr>
      <vt:lpstr>Soil Au survey 2015</vt:lpstr>
      <vt:lpstr>Gettysberg prospect  Gold zones plunge northwards</vt:lpstr>
      <vt:lpstr>Diamond holes</vt:lpstr>
      <vt:lpstr>Style of mineralization</vt:lpstr>
      <vt:lpstr>soil geochemistry v structural mapping</vt:lpstr>
      <vt:lpstr>Drill program reoriented to target NW strike!</vt:lpstr>
      <vt:lpstr>Significant intercepts</vt:lpstr>
      <vt:lpstr>Drillhole multi-element geochemistry</vt:lpstr>
      <vt:lpstr>Principal component analysis </vt:lpstr>
      <vt:lpstr>Principal component analysis </vt:lpstr>
      <vt:lpstr>Principal component analysis </vt:lpstr>
      <vt:lpstr>PowerPoint Presentation</vt:lpstr>
      <vt:lpstr>PowerPoint Presentation</vt:lpstr>
      <vt:lpstr>Indexed drill geochemistry</vt:lpstr>
      <vt:lpstr>Strong correlation</vt:lpstr>
      <vt:lpstr>3D discrimination of barren Drummond</vt:lpstr>
      <vt:lpstr>Conclusions</vt:lpstr>
      <vt:lpstr>Thank you</vt:lpstr>
    </vt:vector>
  </TitlesOfParts>
  <Company>University of Canterbury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mineralization at the Pyramid Project</dc:title>
  <dc:creator>SSE</dc:creator>
  <cp:lastModifiedBy>Brendan Duffy</cp:lastModifiedBy>
  <cp:revision>123</cp:revision>
  <dcterms:created xsi:type="dcterms:W3CDTF">2015-05-23T00:33:45Z</dcterms:created>
  <dcterms:modified xsi:type="dcterms:W3CDTF">2016-06-29T03:46:53Z</dcterms:modified>
</cp:coreProperties>
</file>